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handoutMasterIdLst>
    <p:handoutMasterId r:id="rId171"/>
  </p:handoutMasterIdLst>
  <p:sldIdLst>
    <p:sldId id="1634" r:id="rId2"/>
    <p:sldId id="1822" r:id="rId3"/>
    <p:sldId id="1823" r:id="rId4"/>
    <p:sldId id="1824" r:id="rId5"/>
    <p:sldId id="1825" r:id="rId6"/>
    <p:sldId id="1791" r:id="rId7"/>
    <p:sldId id="1827" r:id="rId8"/>
    <p:sldId id="1855" r:id="rId9"/>
    <p:sldId id="1857" r:id="rId10"/>
    <p:sldId id="1826" r:id="rId11"/>
    <p:sldId id="1990" r:id="rId12"/>
    <p:sldId id="1987" r:id="rId13"/>
    <p:sldId id="1938" r:id="rId14"/>
    <p:sldId id="1937" r:id="rId15"/>
    <p:sldId id="1801" r:id="rId16"/>
    <p:sldId id="1817" r:id="rId17"/>
    <p:sldId id="1840" r:id="rId18"/>
    <p:sldId id="1966" r:id="rId19"/>
    <p:sldId id="1963" r:id="rId20"/>
    <p:sldId id="1897" r:id="rId21"/>
    <p:sldId id="1898" r:id="rId22"/>
    <p:sldId id="1818" r:id="rId23"/>
    <p:sldId id="1819" r:id="rId24"/>
    <p:sldId id="1902" r:id="rId25"/>
    <p:sldId id="1967" r:id="rId26"/>
    <p:sldId id="1965" r:id="rId27"/>
    <p:sldId id="1968" r:id="rId28"/>
    <p:sldId id="1959" r:id="rId29"/>
    <p:sldId id="1964" r:id="rId30"/>
    <p:sldId id="1803" r:id="rId31"/>
    <p:sldId id="1842" r:id="rId32"/>
    <p:sldId id="1899" r:id="rId33"/>
    <p:sldId id="1841" r:id="rId34"/>
    <p:sldId id="1900" r:id="rId35"/>
    <p:sldId id="1843" r:id="rId36"/>
    <p:sldId id="1901" r:id="rId37"/>
    <p:sldId id="1805" r:id="rId38"/>
    <p:sldId id="1904" r:id="rId39"/>
    <p:sldId id="1844" r:id="rId40"/>
    <p:sldId id="1948" r:id="rId41"/>
    <p:sldId id="1969" r:id="rId42"/>
    <p:sldId id="1905" r:id="rId43"/>
    <p:sldId id="1972" r:id="rId44"/>
    <p:sldId id="1940" r:id="rId45"/>
    <p:sldId id="1941" r:id="rId46"/>
    <p:sldId id="1942" r:id="rId47"/>
    <p:sldId id="1943" r:id="rId48"/>
    <p:sldId id="1944" r:id="rId49"/>
    <p:sldId id="1945" r:id="rId50"/>
    <p:sldId id="1946" r:id="rId51"/>
    <p:sldId id="1947" r:id="rId52"/>
    <p:sldId id="1807" r:id="rId53"/>
    <p:sldId id="1845" r:id="rId54"/>
    <p:sldId id="1906" r:id="rId55"/>
    <p:sldId id="1932" r:id="rId56"/>
    <p:sldId id="1908" r:id="rId57"/>
    <p:sldId id="1970" r:id="rId58"/>
    <p:sldId id="1971" r:id="rId59"/>
    <p:sldId id="1846" r:id="rId60"/>
    <p:sldId id="1911" r:id="rId61"/>
    <p:sldId id="1920" r:id="rId62"/>
    <p:sldId id="1856" r:id="rId63"/>
    <p:sldId id="1921" r:id="rId64"/>
    <p:sldId id="1919" r:id="rId65"/>
    <p:sldId id="1912" r:id="rId66"/>
    <p:sldId id="1949" r:id="rId67"/>
    <p:sldId id="1960" r:id="rId68"/>
    <p:sldId id="1952" r:id="rId69"/>
    <p:sldId id="1961" r:id="rId70"/>
    <p:sldId id="1962" r:id="rId71"/>
    <p:sldId id="1950" r:id="rId72"/>
    <p:sldId id="1951" r:id="rId73"/>
    <p:sldId id="1909" r:id="rId74"/>
    <p:sldId id="1929" r:id="rId75"/>
    <p:sldId id="1915" r:id="rId76"/>
    <p:sldId id="1916" r:id="rId77"/>
    <p:sldId id="1917" r:id="rId78"/>
    <p:sldId id="1918" r:id="rId79"/>
    <p:sldId id="1936" r:id="rId80"/>
    <p:sldId id="1914" r:id="rId81"/>
    <p:sldId id="1933" r:id="rId82"/>
    <p:sldId id="1934" r:id="rId83"/>
    <p:sldId id="1935" r:id="rId84"/>
    <p:sldId id="1913" r:id="rId85"/>
    <p:sldId id="1795" r:id="rId86"/>
    <p:sldId id="1792" r:id="rId87"/>
    <p:sldId id="1793" r:id="rId88"/>
    <p:sldId id="1796" r:id="rId89"/>
    <p:sldId id="1994" r:id="rId90"/>
    <p:sldId id="1993" r:id="rId91"/>
    <p:sldId id="1924" r:id="rId92"/>
    <p:sldId id="1953" r:id="rId93"/>
    <p:sldId id="1797" r:id="rId94"/>
    <p:sldId id="1829" r:id="rId95"/>
    <p:sldId id="1928" r:id="rId96"/>
    <p:sldId id="1832" r:id="rId97"/>
    <p:sldId id="1833" r:id="rId98"/>
    <p:sldId id="1835" r:id="rId99"/>
    <p:sldId id="1858" r:id="rId100"/>
    <p:sldId id="1859" r:id="rId101"/>
    <p:sldId id="1879" r:id="rId102"/>
    <p:sldId id="1880" r:id="rId103"/>
    <p:sldId id="1881" r:id="rId104"/>
    <p:sldId id="1882" r:id="rId105"/>
    <p:sldId id="1883" r:id="rId106"/>
    <p:sldId id="1884" r:id="rId107"/>
    <p:sldId id="1885" r:id="rId108"/>
    <p:sldId id="1864" r:id="rId109"/>
    <p:sldId id="1939" r:id="rId110"/>
    <p:sldId id="1886" r:id="rId111"/>
    <p:sldId id="1887" r:id="rId112"/>
    <p:sldId id="1862" r:id="rId113"/>
    <p:sldId id="1888" r:id="rId114"/>
    <p:sldId id="1863" r:id="rId115"/>
    <p:sldId id="1889" r:id="rId116"/>
    <p:sldId id="1865" r:id="rId117"/>
    <p:sldId id="1890" r:id="rId118"/>
    <p:sldId id="1851" r:id="rId119"/>
    <p:sldId id="1850" r:id="rId120"/>
    <p:sldId id="1860" r:id="rId121"/>
    <p:sldId id="1891" r:id="rId122"/>
    <p:sldId id="1892" r:id="rId123"/>
    <p:sldId id="1798" r:id="rId124"/>
    <p:sldId id="1894" r:id="rId125"/>
    <p:sldId id="1895" r:id="rId126"/>
    <p:sldId id="1896" r:id="rId127"/>
    <p:sldId id="1861" r:id="rId128"/>
    <p:sldId id="1836" r:id="rId129"/>
    <p:sldId id="1837" r:id="rId130"/>
    <p:sldId id="1838" r:id="rId131"/>
    <p:sldId id="1893" r:id="rId132"/>
    <p:sldId id="1848" r:id="rId133"/>
    <p:sldId id="1849" r:id="rId134"/>
    <p:sldId id="1925" r:id="rId135"/>
    <p:sldId id="1814" r:id="rId136"/>
    <p:sldId id="1903" r:id="rId137"/>
    <p:sldId id="1873" r:id="rId138"/>
    <p:sldId id="1874" r:id="rId139"/>
    <p:sldId id="1876" r:id="rId140"/>
    <p:sldId id="1877" r:id="rId141"/>
    <p:sldId id="1984" r:id="rId142"/>
    <p:sldId id="1878" r:id="rId143"/>
    <p:sldId id="1989" r:id="rId144"/>
    <p:sldId id="1973" r:id="rId145"/>
    <p:sldId id="1974" r:id="rId146"/>
    <p:sldId id="1975" r:id="rId147"/>
    <p:sldId id="1977" r:id="rId148"/>
    <p:sldId id="1992" r:id="rId149"/>
    <p:sldId id="1976" r:id="rId150"/>
    <p:sldId id="1985" r:id="rId151"/>
    <p:sldId id="1979" r:id="rId152"/>
    <p:sldId id="1978" r:id="rId153"/>
    <p:sldId id="1983" r:id="rId154"/>
    <p:sldId id="1982" r:id="rId155"/>
    <p:sldId id="1981" r:id="rId156"/>
    <p:sldId id="1995" r:id="rId157"/>
    <p:sldId id="1996" r:id="rId158"/>
    <p:sldId id="1998" r:id="rId159"/>
    <p:sldId id="1997" r:id="rId160"/>
    <p:sldId id="1954" r:id="rId161"/>
    <p:sldId id="1958" r:id="rId162"/>
    <p:sldId id="1986" r:id="rId163"/>
    <p:sldId id="1991" r:id="rId164"/>
    <p:sldId id="1931" r:id="rId165"/>
    <p:sldId id="1955" r:id="rId166"/>
    <p:sldId id="1956" r:id="rId167"/>
    <p:sldId id="1957" r:id="rId168"/>
    <p:sldId id="1632" r:id="rId169"/>
  </p:sldIdLst>
  <p:sldSz cx="12192000" cy="6858000"/>
  <p:notesSz cx="6735763" cy="9866313"/>
  <p:custShowLst>
    <p:custShow name="TP&amp;Dフォーラム" id="0">
      <p:sldLst/>
    </p:custShow>
  </p:custShow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666A78-6515-471E-AF18-0942C0AA8AE0}" v="39" dt="2019-04-14T07:24:38.71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7" autoAdjust="0"/>
    <p:restoredTop sz="92691" autoAdjust="0"/>
  </p:normalViewPr>
  <p:slideViewPr>
    <p:cSldViewPr snapToGrid="0">
      <p:cViewPr varScale="1">
        <p:scale>
          <a:sx n="70" d="100"/>
          <a:sy n="70" d="100"/>
        </p:scale>
        <p:origin x="84" y="252"/>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2" d="100"/>
        <a:sy n="102" d="100"/>
      </p:scale>
      <p:origin x="0" y="-50848"/>
    </p:cViewPr>
  </p:sorterViewPr>
  <p:notesViewPr>
    <p:cSldViewPr snapToGrid="0">
      <p:cViewPr>
        <p:scale>
          <a:sx n="100" d="100"/>
          <a:sy n="100" d="100"/>
        </p:scale>
        <p:origin x="1194" y="-1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handoutMaster" Target="handoutMasters/handoutMaster1.xml"/><Relationship Id="rId176"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1" Type="http://schemas.openxmlformats.org/officeDocument/2006/relationships/slide" Target="slides/slide1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aki Nakayama" userId="7eabd57b-b900-4e86-8622-e94bcfa04d00" providerId="ADAL" clId="{BF666A78-6515-471E-AF18-0942C0AA8AE0}"/>
    <pc:docChg chg="undo custSel addSld delSld modSld sldOrd">
      <pc:chgData name="Masaki Nakayama" userId="7eabd57b-b900-4e86-8622-e94bcfa04d00" providerId="ADAL" clId="{BF666A78-6515-471E-AF18-0942C0AA8AE0}" dt="2019-04-28T04:38:01.556" v="258" actId="1076"/>
      <pc:docMkLst>
        <pc:docMk/>
      </pc:docMkLst>
      <pc:sldChg chg="modSp">
        <pc:chgData name="Masaki Nakayama" userId="7eabd57b-b900-4e86-8622-e94bcfa04d00" providerId="ADAL" clId="{BF666A78-6515-471E-AF18-0942C0AA8AE0}" dt="2019-04-14T07:24:50.795" v="256" actId="20577"/>
        <pc:sldMkLst>
          <pc:docMk/>
          <pc:sldMk cId="2101191886" sldId="1634"/>
        </pc:sldMkLst>
        <pc:spChg chg="mod">
          <ac:chgData name="Masaki Nakayama" userId="7eabd57b-b900-4e86-8622-e94bcfa04d00" providerId="ADAL" clId="{BF666A78-6515-471E-AF18-0942C0AA8AE0}" dt="2019-04-14T07:24:50.795" v="256" actId="20577"/>
          <ac:spMkLst>
            <pc:docMk/>
            <pc:sldMk cId="2101191886" sldId="1634"/>
            <ac:spMk id="4" creationId="{00000000-0000-0000-0000-000000000000}"/>
          </ac:spMkLst>
        </pc:spChg>
      </pc:sldChg>
      <pc:sldChg chg="add">
        <pc:chgData name="Masaki Nakayama" userId="7eabd57b-b900-4e86-8622-e94bcfa04d00" providerId="ADAL" clId="{BF666A78-6515-471E-AF18-0942C0AA8AE0}" dt="2019-04-14T07:21:08.009" v="172"/>
        <pc:sldMkLst>
          <pc:docMk/>
          <pc:sldMk cId="1230930213" sldId="1792"/>
        </pc:sldMkLst>
      </pc:sldChg>
      <pc:sldChg chg="add">
        <pc:chgData name="Masaki Nakayama" userId="7eabd57b-b900-4e86-8622-e94bcfa04d00" providerId="ADAL" clId="{BF666A78-6515-471E-AF18-0942C0AA8AE0}" dt="2019-04-14T07:21:08.009" v="172"/>
        <pc:sldMkLst>
          <pc:docMk/>
          <pc:sldMk cId="848645741" sldId="1793"/>
        </pc:sldMkLst>
      </pc:sldChg>
      <pc:sldChg chg="add">
        <pc:chgData name="Masaki Nakayama" userId="7eabd57b-b900-4e86-8622-e94bcfa04d00" providerId="ADAL" clId="{BF666A78-6515-471E-AF18-0942C0AA8AE0}" dt="2019-04-14T07:21:08.009" v="172"/>
        <pc:sldMkLst>
          <pc:docMk/>
          <pc:sldMk cId="3605557312" sldId="1795"/>
        </pc:sldMkLst>
      </pc:sldChg>
      <pc:sldChg chg="add">
        <pc:chgData name="Masaki Nakayama" userId="7eabd57b-b900-4e86-8622-e94bcfa04d00" providerId="ADAL" clId="{BF666A78-6515-471E-AF18-0942C0AA8AE0}" dt="2019-04-14T07:21:08.009" v="172"/>
        <pc:sldMkLst>
          <pc:docMk/>
          <pc:sldMk cId="2916143957" sldId="1796"/>
        </pc:sldMkLst>
      </pc:sldChg>
      <pc:sldChg chg="add">
        <pc:chgData name="Masaki Nakayama" userId="7eabd57b-b900-4e86-8622-e94bcfa04d00" providerId="ADAL" clId="{BF666A78-6515-471E-AF18-0942C0AA8AE0}" dt="2019-04-14T07:21:08.009" v="172"/>
        <pc:sldMkLst>
          <pc:docMk/>
          <pc:sldMk cId="1391538086" sldId="1797"/>
        </pc:sldMkLst>
      </pc:sldChg>
      <pc:sldChg chg="add">
        <pc:chgData name="Masaki Nakayama" userId="7eabd57b-b900-4e86-8622-e94bcfa04d00" providerId="ADAL" clId="{BF666A78-6515-471E-AF18-0942C0AA8AE0}" dt="2019-04-14T07:21:08.009" v="172"/>
        <pc:sldMkLst>
          <pc:docMk/>
          <pc:sldMk cId="1413727672" sldId="1798"/>
        </pc:sldMkLst>
      </pc:sldChg>
      <pc:sldChg chg="modTransition">
        <pc:chgData name="Masaki Nakayama" userId="7eabd57b-b900-4e86-8622-e94bcfa04d00" providerId="ADAL" clId="{BF666A78-6515-471E-AF18-0942C0AA8AE0}" dt="2019-04-12T13:12:32.818" v="3"/>
        <pc:sldMkLst>
          <pc:docMk/>
          <pc:sldMk cId="3201365313" sldId="1823"/>
        </pc:sldMkLst>
      </pc:sldChg>
      <pc:sldChg chg="modSp">
        <pc:chgData name="Masaki Nakayama" userId="7eabd57b-b900-4e86-8622-e94bcfa04d00" providerId="ADAL" clId="{BF666A78-6515-471E-AF18-0942C0AA8AE0}" dt="2019-04-14T07:13:58.634" v="121" actId="20577"/>
        <pc:sldMkLst>
          <pc:docMk/>
          <pc:sldMk cId="1739588930" sldId="1824"/>
        </pc:sldMkLst>
        <pc:spChg chg="mod">
          <ac:chgData name="Masaki Nakayama" userId="7eabd57b-b900-4e86-8622-e94bcfa04d00" providerId="ADAL" clId="{BF666A78-6515-471E-AF18-0942C0AA8AE0}" dt="2019-04-14T07:13:44.873" v="117"/>
          <ac:spMkLst>
            <pc:docMk/>
            <pc:sldMk cId="1739588930" sldId="1824"/>
            <ac:spMk id="2" creationId="{00000000-0000-0000-0000-000000000000}"/>
          </ac:spMkLst>
        </pc:spChg>
        <pc:spChg chg="mod">
          <ac:chgData name="Masaki Nakayama" userId="7eabd57b-b900-4e86-8622-e94bcfa04d00" providerId="ADAL" clId="{BF666A78-6515-471E-AF18-0942C0AA8AE0}" dt="2019-04-14T07:13:58.634" v="121" actId="20577"/>
          <ac:spMkLst>
            <pc:docMk/>
            <pc:sldMk cId="1739588930" sldId="1824"/>
            <ac:spMk id="7" creationId="{00000000-0000-0000-0000-000000000000}"/>
          </ac:spMkLst>
        </pc:spChg>
      </pc:sldChg>
      <pc:sldChg chg="modTransition">
        <pc:chgData name="Masaki Nakayama" userId="7eabd57b-b900-4e86-8622-e94bcfa04d00" providerId="ADAL" clId="{BF666A78-6515-471E-AF18-0942C0AA8AE0}" dt="2019-04-12T11:31:07.466" v="0"/>
        <pc:sldMkLst>
          <pc:docMk/>
          <pc:sldMk cId="1476721715" sldId="1826"/>
        </pc:sldMkLst>
      </pc:sldChg>
      <pc:sldChg chg="ord">
        <pc:chgData name="Masaki Nakayama" userId="7eabd57b-b900-4e86-8622-e94bcfa04d00" providerId="ADAL" clId="{BF666A78-6515-471E-AF18-0942C0AA8AE0}" dt="2019-04-12T11:33:38.347" v="2"/>
        <pc:sldMkLst>
          <pc:docMk/>
          <pc:sldMk cId="4125294095" sldId="1827"/>
        </pc:sldMkLst>
      </pc:sldChg>
      <pc:sldChg chg="add">
        <pc:chgData name="Masaki Nakayama" userId="7eabd57b-b900-4e86-8622-e94bcfa04d00" providerId="ADAL" clId="{BF666A78-6515-471E-AF18-0942C0AA8AE0}" dt="2019-04-14T07:21:08.009" v="172"/>
        <pc:sldMkLst>
          <pc:docMk/>
          <pc:sldMk cId="804474083" sldId="1829"/>
        </pc:sldMkLst>
      </pc:sldChg>
      <pc:sldChg chg="add">
        <pc:chgData name="Masaki Nakayama" userId="7eabd57b-b900-4e86-8622-e94bcfa04d00" providerId="ADAL" clId="{BF666A78-6515-471E-AF18-0942C0AA8AE0}" dt="2019-04-14T07:21:08.009" v="172"/>
        <pc:sldMkLst>
          <pc:docMk/>
          <pc:sldMk cId="2261488112" sldId="1832"/>
        </pc:sldMkLst>
      </pc:sldChg>
      <pc:sldChg chg="add">
        <pc:chgData name="Masaki Nakayama" userId="7eabd57b-b900-4e86-8622-e94bcfa04d00" providerId="ADAL" clId="{BF666A78-6515-471E-AF18-0942C0AA8AE0}" dt="2019-04-14T07:21:08.009" v="172"/>
        <pc:sldMkLst>
          <pc:docMk/>
          <pc:sldMk cId="1538292305" sldId="1833"/>
        </pc:sldMkLst>
      </pc:sldChg>
      <pc:sldChg chg="add">
        <pc:chgData name="Masaki Nakayama" userId="7eabd57b-b900-4e86-8622-e94bcfa04d00" providerId="ADAL" clId="{BF666A78-6515-471E-AF18-0942C0AA8AE0}" dt="2019-04-14T07:21:08.009" v="172"/>
        <pc:sldMkLst>
          <pc:docMk/>
          <pc:sldMk cId="2037936197" sldId="1835"/>
        </pc:sldMkLst>
      </pc:sldChg>
      <pc:sldChg chg="add">
        <pc:chgData name="Masaki Nakayama" userId="7eabd57b-b900-4e86-8622-e94bcfa04d00" providerId="ADAL" clId="{BF666A78-6515-471E-AF18-0942C0AA8AE0}" dt="2019-04-14T07:21:08.009" v="172"/>
        <pc:sldMkLst>
          <pc:docMk/>
          <pc:sldMk cId="2579000951" sldId="1836"/>
        </pc:sldMkLst>
      </pc:sldChg>
      <pc:sldChg chg="add">
        <pc:chgData name="Masaki Nakayama" userId="7eabd57b-b900-4e86-8622-e94bcfa04d00" providerId="ADAL" clId="{BF666A78-6515-471E-AF18-0942C0AA8AE0}" dt="2019-04-14T07:21:08.009" v="172"/>
        <pc:sldMkLst>
          <pc:docMk/>
          <pc:sldMk cId="611876880" sldId="1837"/>
        </pc:sldMkLst>
      </pc:sldChg>
      <pc:sldChg chg="add">
        <pc:chgData name="Masaki Nakayama" userId="7eabd57b-b900-4e86-8622-e94bcfa04d00" providerId="ADAL" clId="{BF666A78-6515-471E-AF18-0942C0AA8AE0}" dt="2019-04-14T07:21:08.009" v="172"/>
        <pc:sldMkLst>
          <pc:docMk/>
          <pc:sldMk cId="2735405160" sldId="1838"/>
        </pc:sldMkLst>
      </pc:sldChg>
      <pc:sldChg chg="add">
        <pc:chgData name="Masaki Nakayama" userId="7eabd57b-b900-4e86-8622-e94bcfa04d00" providerId="ADAL" clId="{BF666A78-6515-471E-AF18-0942C0AA8AE0}" dt="2019-04-14T07:21:08.009" v="172"/>
        <pc:sldMkLst>
          <pc:docMk/>
          <pc:sldMk cId="3170560893" sldId="1848"/>
        </pc:sldMkLst>
      </pc:sldChg>
      <pc:sldChg chg="add">
        <pc:chgData name="Masaki Nakayama" userId="7eabd57b-b900-4e86-8622-e94bcfa04d00" providerId="ADAL" clId="{BF666A78-6515-471E-AF18-0942C0AA8AE0}" dt="2019-04-14T07:21:08.009" v="172"/>
        <pc:sldMkLst>
          <pc:docMk/>
          <pc:sldMk cId="2552261098" sldId="1849"/>
        </pc:sldMkLst>
      </pc:sldChg>
      <pc:sldChg chg="add">
        <pc:chgData name="Masaki Nakayama" userId="7eabd57b-b900-4e86-8622-e94bcfa04d00" providerId="ADAL" clId="{BF666A78-6515-471E-AF18-0942C0AA8AE0}" dt="2019-04-14T07:21:08.009" v="172"/>
        <pc:sldMkLst>
          <pc:docMk/>
          <pc:sldMk cId="3609695058" sldId="1850"/>
        </pc:sldMkLst>
      </pc:sldChg>
      <pc:sldChg chg="add">
        <pc:chgData name="Masaki Nakayama" userId="7eabd57b-b900-4e86-8622-e94bcfa04d00" providerId="ADAL" clId="{BF666A78-6515-471E-AF18-0942C0AA8AE0}" dt="2019-04-14T07:21:08.009" v="172"/>
        <pc:sldMkLst>
          <pc:docMk/>
          <pc:sldMk cId="3992354416" sldId="1851"/>
        </pc:sldMkLst>
      </pc:sldChg>
      <pc:sldChg chg="add">
        <pc:chgData name="Masaki Nakayama" userId="7eabd57b-b900-4e86-8622-e94bcfa04d00" providerId="ADAL" clId="{BF666A78-6515-471E-AF18-0942C0AA8AE0}" dt="2019-04-12T11:32:25.677" v="1"/>
        <pc:sldMkLst>
          <pc:docMk/>
          <pc:sldMk cId="4013876566" sldId="1855"/>
        </pc:sldMkLst>
      </pc:sldChg>
      <pc:sldChg chg="add">
        <pc:chgData name="Masaki Nakayama" userId="7eabd57b-b900-4e86-8622-e94bcfa04d00" providerId="ADAL" clId="{BF666A78-6515-471E-AF18-0942C0AA8AE0}" dt="2019-04-12T11:32:25.677" v="1"/>
        <pc:sldMkLst>
          <pc:docMk/>
          <pc:sldMk cId="3993866945" sldId="1857"/>
        </pc:sldMkLst>
      </pc:sldChg>
      <pc:sldChg chg="add">
        <pc:chgData name="Masaki Nakayama" userId="7eabd57b-b900-4e86-8622-e94bcfa04d00" providerId="ADAL" clId="{BF666A78-6515-471E-AF18-0942C0AA8AE0}" dt="2019-04-14T07:21:08.009" v="172"/>
        <pc:sldMkLst>
          <pc:docMk/>
          <pc:sldMk cId="1411963871" sldId="1858"/>
        </pc:sldMkLst>
      </pc:sldChg>
      <pc:sldChg chg="add">
        <pc:chgData name="Masaki Nakayama" userId="7eabd57b-b900-4e86-8622-e94bcfa04d00" providerId="ADAL" clId="{BF666A78-6515-471E-AF18-0942C0AA8AE0}" dt="2019-04-14T07:21:08.009" v="172"/>
        <pc:sldMkLst>
          <pc:docMk/>
          <pc:sldMk cId="613782110" sldId="1859"/>
        </pc:sldMkLst>
      </pc:sldChg>
      <pc:sldChg chg="add">
        <pc:chgData name="Masaki Nakayama" userId="7eabd57b-b900-4e86-8622-e94bcfa04d00" providerId="ADAL" clId="{BF666A78-6515-471E-AF18-0942C0AA8AE0}" dt="2019-04-14T07:21:08.009" v="172"/>
        <pc:sldMkLst>
          <pc:docMk/>
          <pc:sldMk cId="1682218731" sldId="1860"/>
        </pc:sldMkLst>
      </pc:sldChg>
      <pc:sldChg chg="add">
        <pc:chgData name="Masaki Nakayama" userId="7eabd57b-b900-4e86-8622-e94bcfa04d00" providerId="ADAL" clId="{BF666A78-6515-471E-AF18-0942C0AA8AE0}" dt="2019-04-14T07:21:08.009" v="172"/>
        <pc:sldMkLst>
          <pc:docMk/>
          <pc:sldMk cId="2859250077" sldId="1861"/>
        </pc:sldMkLst>
      </pc:sldChg>
      <pc:sldChg chg="add">
        <pc:chgData name="Masaki Nakayama" userId="7eabd57b-b900-4e86-8622-e94bcfa04d00" providerId="ADAL" clId="{BF666A78-6515-471E-AF18-0942C0AA8AE0}" dt="2019-04-14T07:21:08.009" v="172"/>
        <pc:sldMkLst>
          <pc:docMk/>
          <pc:sldMk cId="2649248756" sldId="1862"/>
        </pc:sldMkLst>
      </pc:sldChg>
      <pc:sldChg chg="modSp add">
        <pc:chgData name="Masaki Nakayama" userId="7eabd57b-b900-4e86-8622-e94bcfa04d00" providerId="ADAL" clId="{BF666A78-6515-471E-AF18-0942C0AA8AE0}" dt="2019-04-28T04:38:01.556" v="258" actId="1076"/>
        <pc:sldMkLst>
          <pc:docMk/>
          <pc:sldMk cId="1936515190" sldId="1863"/>
        </pc:sldMkLst>
        <pc:picChg chg="mod">
          <ac:chgData name="Masaki Nakayama" userId="7eabd57b-b900-4e86-8622-e94bcfa04d00" providerId="ADAL" clId="{BF666A78-6515-471E-AF18-0942C0AA8AE0}" dt="2019-04-28T04:38:01.556" v="258" actId="1076"/>
          <ac:picMkLst>
            <pc:docMk/>
            <pc:sldMk cId="1936515190" sldId="1863"/>
            <ac:picMk id="5" creationId="{00000000-0000-0000-0000-000000000000}"/>
          </ac:picMkLst>
        </pc:picChg>
      </pc:sldChg>
      <pc:sldChg chg="add">
        <pc:chgData name="Masaki Nakayama" userId="7eabd57b-b900-4e86-8622-e94bcfa04d00" providerId="ADAL" clId="{BF666A78-6515-471E-AF18-0942C0AA8AE0}" dt="2019-04-14T07:21:08.009" v="172"/>
        <pc:sldMkLst>
          <pc:docMk/>
          <pc:sldMk cId="1326144733" sldId="1864"/>
        </pc:sldMkLst>
      </pc:sldChg>
      <pc:sldChg chg="add">
        <pc:chgData name="Masaki Nakayama" userId="7eabd57b-b900-4e86-8622-e94bcfa04d00" providerId="ADAL" clId="{BF666A78-6515-471E-AF18-0942C0AA8AE0}" dt="2019-04-14T07:21:08.009" v="172"/>
        <pc:sldMkLst>
          <pc:docMk/>
          <pc:sldMk cId="2481909588" sldId="1865"/>
        </pc:sldMkLst>
      </pc:sldChg>
      <pc:sldChg chg="add">
        <pc:chgData name="Masaki Nakayama" userId="7eabd57b-b900-4e86-8622-e94bcfa04d00" providerId="ADAL" clId="{BF666A78-6515-471E-AF18-0942C0AA8AE0}" dt="2019-04-14T07:21:08.009" v="172"/>
        <pc:sldMkLst>
          <pc:docMk/>
          <pc:sldMk cId="1595749079" sldId="1879"/>
        </pc:sldMkLst>
      </pc:sldChg>
      <pc:sldChg chg="add">
        <pc:chgData name="Masaki Nakayama" userId="7eabd57b-b900-4e86-8622-e94bcfa04d00" providerId="ADAL" clId="{BF666A78-6515-471E-AF18-0942C0AA8AE0}" dt="2019-04-14T07:21:08.009" v="172"/>
        <pc:sldMkLst>
          <pc:docMk/>
          <pc:sldMk cId="855115238" sldId="1880"/>
        </pc:sldMkLst>
      </pc:sldChg>
      <pc:sldChg chg="add">
        <pc:chgData name="Masaki Nakayama" userId="7eabd57b-b900-4e86-8622-e94bcfa04d00" providerId="ADAL" clId="{BF666A78-6515-471E-AF18-0942C0AA8AE0}" dt="2019-04-14T07:21:08.009" v="172"/>
        <pc:sldMkLst>
          <pc:docMk/>
          <pc:sldMk cId="781459955" sldId="1881"/>
        </pc:sldMkLst>
      </pc:sldChg>
      <pc:sldChg chg="add">
        <pc:chgData name="Masaki Nakayama" userId="7eabd57b-b900-4e86-8622-e94bcfa04d00" providerId="ADAL" clId="{BF666A78-6515-471E-AF18-0942C0AA8AE0}" dt="2019-04-14T07:21:08.009" v="172"/>
        <pc:sldMkLst>
          <pc:docMk/>
          <pc:sldMk cId="1877953811" sldId="1882"/>
        </pc:sldMkLst>
      </pc:sldChg>
      <pc:sldChg chg="add">
        <pc:chgData name="Masaki Nakayama" userId="7eabd57b-b900-4e86-8622-e94bcfa04d00" providerId="ADAL" clId="{BF666A78-6515-471E-AF18-0942C0AA8AE0}" dt="2019-04-14T07:21:08.009" v="172"/>
        <pc:sldMkLst>
          <pc:docMk/>
          <pc:sldMk cId="4240836029" sldId="1883"/>
        </pc:sldMkLst>
      </pc:sldChg>
      <pc:sldChg chg="add">
        <pc:chgData name="Masaki Nakayama" userId="7eabd57b-b900-4e86-8622-e94bcfa04d00" providerId="ADAL" clId="{BF666A78-6515-471E-AF18-0942C0AA8AE0}" dt="2019-04-14T07:21:08.009" v="172"/>
        <pc:sldMkLst>
          <pc:docMk/>
          <pc:sldMk cId="3387640223" sldId="1884"/>
        </pc:sldMkLst>
      </pc:sldChg>
      <pc:sldChg chg="add">
        <pc:chgData name="Masaki Nakayama" userId="7eabd57b-b900-4e86-8622-e94bcfa04d00" providerId="ADAL" clId="{BF666A78-6515-471E-AF18-0942C0AA8AE0}" dt="2019-04-14T07:21:08.009" v="172"/>
        <pc:sldMkLst>
          <pc:docMk/>
          <pc:sldMk cId="741554776" sldId="1885"/>
        </pc:sldMkLst>
      </pc:sldChg>
      <pc:sldChg chg="add">
        <pc:chgData name="Masaki Nakayama" userId="7eabd57b-b900-4e86-8622-e94bcfa04d00" providerId="ADAL" clId="{BF666A78-6515-471E-AF18-0942C0AA8AE0}" dt="2019-04-14T07:21:08.009" v="172"/>
        <pc:sldMkLst>
          <pc:docMk/>
          <pc:sldMk cId="766977753" sldId="1886"/>
        </pc:sldMkLst>
      </pc:sldChg>
      <pc:sldChg chg="add">
        <pc:chgData name="Masaki Nakayama" userId="7eabd57b-b900-4e86-8622-e94bcfa04d00" providerId="ADAL" clId="{BF666A78-6515-471E-AF18-0942C0AA8AE0}" dt="2019-04-14T07:21:08.009" v="172"/>
        <pc:sldMkLst>
          <pc:docMk/>
          <pc:sldMk cId="1405212602" sldId="1887"/>
        </pc:sldMkLst>
      </pc:sldChg>
      <pc:sldChg chg="add">
        <pc:chgData name="Masaki Nakayama" userId="7eabd57b-b900-4e86-8622-e94bcfa04d00" providerId="ADAL" clId="{BF666A78-6515-471E-AF18-0942C0AA8AE0}" dt="2019-04-14T07:21:08.009" v="172"/>
        <pc:sldMkLst>
          <pc:docMk/>
          <pc:sldMk cId="1264305608" sldId="1888"/>
        </pc:sldMkLst>
      </pc:sldChg>
      <pc:sldChg chg="add">
        <pc:chgData name="Masaki Nakayama" userId="7eabd57b-b900-4e86-8622-e94bcfa04d00" providerId="ADAL" clId="{BF666A78-6515-471E-AF18-0942C0AA8AE0}" dt="2019-04-14T07:21:08.009" v="172"/>
        <pc:sldMkLst>
          <pc:docMk/>
          <pc:sldMk cId="843735262" sldId="1889"/>
        </pc:sldMkLst>
      </pc:sldChg>
      <pc:sldChg chg="add">
        <pc:chgData name="Masaki Nakayama" userId="7eabd57b-b900-4e86-8622-e94bcfa04d00" providerId="ADAL" clId="{BF666A78-6515-471E-AF18-0942C0AA8AE0}" dt="2019-04-14T07:21:08.009" v="172"/>
        <pc:sldMkLst>
          <pc:docMk/>
          <pc:sldMk cId="201490229" sldId="1890"/>
        </pc:sldMkLst>
      </pc:sldChg>
      <pc:sldChg chg="add">
        <pc:chgData name="Masaki Nakayama" userId="7eabd57b-b900-4e86-8622-e94bcfa04d00" providerId="ADAL" clId="{BF666A78-6515-471E-AF18-0942C0AA8AE0}" dt="2019-04-14T07:21:08.009" v="172"/>
        <pc:sldMkLst>
          <pc:docMk/>
          <pc:sldMk cId="1573632783" sldId="1891"/>
        </pc:sldMkLst>
      </pc:sldChg>
      <pc:sldChg chg="add">
        <pc:chgData name="Masaki Nakayama" userId="7eabd57b-b900-4e86-8622-e94bcfa04d00" providerId="ADAL" clId="{BF666A78-6515-471E-AF18-0942C0AA8AE0}" dt="2019-04-14T07:21:08.009" v="172"/>
        <pc:sldMkLst>
          <pc:docMk/>
          <pc:sldMk cId="3651253492" sldId="1892"/>
        </pc:sldMkLst>
      </pc:sldChg>
      <pc:sldChg chg="add">
        <pc:chgData name="Masaki Nakayama" userId="7eabd57b-b900-4e86-8622-e94bcfa04d00" providerId="ADAL" clId="{BF666A78-6515-471E-AF18-0942C0AA8AE0}" dt="2019-04-14T07:21:08.009" v="172"/>
        <pc:sldMkLst>
          <pc:docMk/>
          <pc:sldMk cId="3075392506" sldId="1893"/>
        </pc:sldMkLst>
      </pc:sldChg>
      <pc:sldChg chg="add">
        <pc:chgData name="Masaki Nakayama" userId="7eabd57b-b900-4e86-8622-e94bcfa04d00" providerId="ADAL" clId="{BF666A78-6515-471E-AF18-0942C0AA8AE0}" dt="2019-04-14T07:21:08.009" v="172"/>
        <pc:sldMkLst>
          <pc:docMk/>
          <pc:sldMk cId="222798518" sldId="1894"/>
        </pc:sldMkLst>
      </pc:sldChg>
      <pc:sldChg chg="add">
        <pc:chgData name="Masaki Nakayama" userId="7eabd57b-b900-4e86-8622-e94bcfa04d00" providerId="ADAL" clId="{BF666A78-6515-471E-AF18-0942C0AA8AE0}" dt="2019-04-14T07:21:08.009" v="172"/>
        <pc:sldMkLst>
          <pc:docMk/>
          <pc:sldMk cId="2953111954" sldId="1895"/>
        </pc:sldMkLst>
      </pc:sldChg>
      <pc:sldChg chg="add">
        <pc:chgData name="Masaki Nakayama" userId="7eabd57b-b900-4e86-8622-e94bcfa04d00" providerId="ADAL" clId="{BF666A78-6515-471E-AF18-0942C0AA8AE0}" dt="2019-04-14T07:21:08.009" v="172"/>
        <pc:sldMkLst>
          <pc:docMk/>
          <pc:sldMk cId="4143128235" sldId="1896"/>
        </pc:sldMkLst>
      </pc:sldChg>
      <pc:sldChg chg="add">
        <pc:chgData name="Masaki Nakayama" userId="7eabd57b-b900-4e86-8622-e94bcfa04d00" providerId="ADAL" clId="{BF666A78-6515-471E-AF18-0942C0AA8AE0}" dt="2019-04-14T07:21:08.009" v="172"/>
        <pc:sldMkLst>
          <pc:docMk/>
          <pc:sldMk cId="3457692751" sldId="1924"/>
        </pc:sldMkLst>
      </pc:sldChg>
      <pc:sldChg chg="add">
        <pc:chgData name="Masaki Nakayama" userId="7eabd57b-b900-4e86-8622-e94bcfa04d00" providerId="ADAL" clId="{BF666A78-6515-471E-AF18-0942C0AA8AE0}" dt="2019-04-14T07:21:08.009" v="172"/>
        <pc:sldMkLst>
          <pc:docMk/>
          <pc:sldMk cId="2672456141" sldId="1925"/>
        </pc:sldMkLst>
      </pc:sldChg>
      <pc:sldChg chg="add">
        <pc:chgData name="Masaki Nakayama" userId="7eabd57b-b900-4e86-8622-e94bcfa04d00" providerId="ADAL" clId="{BF666A78-6515-471E-AF18-0942C0AA8AE0}" dt="2019-04-14T07:21:08.009" v="172"/>
        <pc:sldMkLst>
          <pc:docMk/>
          <pc:sldMk cId="1841110364" sldId="1928"/>
        </pc:sldMkLst>
      </pc:sldChg>
      <pc:sldChg chg="modTransition">
        <pc:chgData name="Masaki Nakayama" userId="7eabd57b-b900-4e86-8622-e94bcfa04d00" providerId="ADAL" clId="{BF666A78-6515-471E-AF18-0942C0AA8AE0}" dt="2019-04-14T07:12:53.338" v="104"/>
        <pc:sldMkLst>
          <pc:docMk/>
          <pc:sldMk cId="1019950728" sldId="1931"/>
        </pc:sldMkLst>
      </pc:sldChg>
      <pc:sldChg chg="modSp">
        <pc:chgData name="Masaki Nakayama" userId="7eabd57b-b900-4e86-8622-e94bcfa04d00" providerId="ADAL" clId="{BF666A78-6515-471E-AF18-0942C0AA8AE0}" dt="2019-04-12T13:39:38.671" v="99"/>
        <pc:sldMkLst>
          <pc:docMk/>
          <pc:sldMk cId="1816678261" sldId="1937"/>
        </pc:sldMkLst>
        <pc:spChg chg="mod">
          <ac:chgData name="Masaki Nakayama" userId="7eabd57b-b900-4e86-8622-e94bcfa04d00" providerId="ADAL" clId="{BF666A78-6515-471E-AF18-0942C0AA8AE0}" dt="2019-04-12T13:39:38.671" v="99"/>
          <ac:spMkLst>
            <pc:docMk/>
            <pc:sldMk cId="1816678261" sldId="1937"/>
            <ac:spMk id="5" creationId="{00000000-0000-0000-0000-000000000000}"/>
          </ac:spMkLst>
        </pc:spChg>
      </pc:sldChg>
      <pc:sldChg chg="modSp">
        <pc:chgData name="Masaki Nakayama" userId="7eabd57b-b900-4e86-8622-e94bcfa04d00" providerId="ADAL" clId="{BF666A78-6515-471E-AF18-0942C0AA8AE0}" dt="2019-04-12T13:39:17.697" v="85"/>
        <pc:sldMkLst>
          <pc:docMk/>
          <pc:sldMk cId="3920018094" sldId="1938"/>
        </pc:sldMkLst>
        <pc:spChg chg="mod">
          <ac:chgData name="Masaki Nakayama" userId="7eabd57b-b900-4e86-8622-e94bcfa04d00" providerId="ADAL" clId="{BF666A78-6515-471E-AF18-0942C0AA8AE0}" dt="2019-04-12T13:39:17.697" v="85"/>
          <ac:spMkLst>
            <pc:docMk/>
            <pc:sldMk cId="3920018094" sldId="1938"/>
            <ac:spMk id="4" creationId="{00000000-0000-0000-0000-000000000000}"/>
          </ac:spMkLst>
        </pc:spChg>
      </pc:sldChg>
      <pc:sldChg chg="add">
        <pc:chgData name="Masaki Nakayama" userId="7eabd57b-b900-4e86-8622-e94bcfa04d00" providerId="ADAL" clId="{BF666A78-6515-471E-AF18-0942C0AA8AE0}" dt="2019-04-14T07:21:08.009" v="172"/>
        <pc:sldMkLst>
          <pc:docMk/>
          <pc:sldMk cId="3542688945" sldId="1939"/>
        </pc:sldMkLst>
      </pc:sldChg>
      <pc:sldChg chg="add">
        <pc:chgData name="Masaki Nakayama" userId="7eabd57b-b900-4e86-8622-e94bcfa04d00" providerId="ADAL" clId="{BF666A78-6515-471E-AF18-0942C0AA8AE0}" dt="2019-04-14T07:21:08.009" v="172"/>
        <pc:sldMkLst>
          <pc:docMk/>
          <pc:sldMk cId="504647405" sldId="1953"/>
        </pc:sldMkLst>
      </pc:sldChg>
      <pc:sldChg chg="modTransition">
        <pc:chgData name="Masaki Nakayama" userId="7eabd57b-b900-4e86-8622-e94bcfa04d00" providerId="ADAL" clId="{BF666A78-6515-471E-AF18-0942C0AA8AE0}" dt="2019-04-14T07:12:53.338" v="104"/>
        <pc:sldMkLst>
          <pc:docMk/>
          <pc:sldMk cId="366913899" sldId="1955"/>
        </pc:sldMkLst>
      </pc:sldChg>
      <pc:sldChg chg="modTransition">
        <pc:chgData name="Masaki Nakayama" userId="7eabd57b-b900-4e86-8622-e94bcfa04d00" providerId="ADAL" clId="{BF666A78-6515-471E-AF18-0942C0AA8AE0}" dt="2019-04-14T07:12:53.338" v="104"/>
        <pc:sldMkLst>
          <pc:docMk/>
          <pc:sldMk cId="2350528700" sldId="1956"/>
        </pc:sldMkLst>
      </pc:sldChg>
      <pc:sldChg chg="modTransition">
        <pc:chgData name="Masaki Nakayama" userId="7eabd57b-b900-4e86-8622-e94bcfa04d00" providerId="ADAL" clId="{BF666A78-6515-471E-AF18-0942C0AA8AE0}" dt="2019-04-14T07:12:53.338" v="104"/>
        <pc:sldMkLst>
          <pc:docMk/>
          <pc:sldMk cId="645363916" sldId="1957"/>
        </pc:sldMkLst>
      </pc:sldChg>
      <pc:sldChg chg="modTransition">
        <pc:chgData name="Masaki Nakayama" userId="7eabd57b-b900-4e86-8622-e94bcfa04d00" providerId="ADAL" clId="{BF666A78-6515-471E-AF18-0942C0AA8AE0}" dt="2019-04-14T07:12:53.338" v="104"/>
        <pc:sldMkLst>
          <pc:docMk/>
          <pc:sldMk cId="1168253317" sldId="1958"/>
        </pc:sldMkLst>
      </pc:sldChg>
      <pc:sldChg chg="modTransition">
        <pc:chgData name="Masaki Nakayama" userId="7eabd57b-b900-4e86-8622-e94bcfa04d00" providerId="ADAL" clId="{BF666A78-6515-471E-AF18-0942C0AA8AE0}" dt="2019-04-14T07:12:53.338" v="104"/>
        <pc:sldMkLst>
          <pc:docMk/>
          <pc:sldMk cId="728319630" sldId="1986"/>
        </pc:sldMkLst>
      </pc:sldChg>
      <pc:sldChg chg="addSp delSp modSp modTransition">
        <pc:chgData name="Masaki Nakayama" userId="7eabd57b-b900-4e86-8622-e94bcfa04d00" providerId="ADAL" clId="{BF666A78-6515-471E-AF18-0942C0AA8AE0}" dt="2019-04-12T13:39:06.434" v="80"/>
        <pc:sldMkLst>
          <pc:docMk/>
          <pc:sldMk cId="2738490032" sldId="1987"/>
        </pc:sldMkLst>
        <pc:spChg chg="mod">
          <ac:chgData name="Masaki Nakayama" userId="7eabd57b-b900-4e86-8622-e94bcfa04d00" providerId="ADAL" clId="{BF666A78-6515-471E-AF18-0942C0AA8AE0}" dt="2019-04-12T13:38:15.779" v="51"/>
          <ac:spMkLst>
            <pc:docMk/>
            <pc:sldMk cId="2738490032" sldId="1987"/>
            <ac:spMk id="4" creationId="{00000000-0000-0000-0000-000000000000}"/>
          </ac:spMkLst>
        </pc:spChg>
        <pc:spChg chg="add del mod">
          <ac:chgData name="Masaki Nakayama" userId="7eabd57b-b900-4e86-8622-e94bcfa04d00" providerId="ADAL" clId="{BF666A78-6515-471E-AF18-0942C0AA8AE0}" dt="2019-04-12T13:39:06.434" v="80"/>
          <ac:spMkLst>
            <pc:docMk/>
            <pc:sldMk cId="2738490032" sldId="1987"/>
            <ac:spMk id="5" creationId="{00000000-0000-0000-0000-000000000000}"/>
          </ac:spMkLst>
        </pc:spChg>
        <pc:spChg chg="add del mod">
          <ac:chgData name="Masaki Nakayama" userId="7eabd57b-b900-4e86-8622-e94bcfa04d00" providerId="ADAL" clId="{BF666A78-6515-471E-AF18-0942C0AA8AE0}" dt="2019-04-12T13:38:26.244" v="53" actId="478"/>
          <ac:spMkLst>
            <pc:docMk/>
            <pc:sldMk cId="2738490032" sldId="1987"/>
            <ac:spMk id="6" creationId="{E5CFCFBD-CC50-47F6-A8A7-5BB6E3A7316D}"/>
          </ac:spMkLst>
        </pc:spChg>
      </pc:sldChg>
      <pc:sldChg chg="modSp modTransition">
        <pc:chgData name="Masaki Nakayama" userId="7eabd57b-b900-4e86-8622-e94bcfa04d00" providerId="ADAL" clId="{BF666A78-6515-471E-AF18-0942C0AA8AE0}" dt="2019-04-12T13:38:00.062" v="44" actId="20577"/>
        <pc:sldMkLst>
          <pc:docMk/>
          <pc:sldMk cId="663196912" sldId="1990"/>
        </pc:sldMkLst>
        <pc:spChg chg="mod">
          <ac:chgData name="Masaki Nakayama" userId="7eabd57b-b900-4e86-8622-e94bcfa04d00" providerId="ADAL" clId="{BF666A78-6515-471E-AF18-0942C0AA8AE0}" dt="2019-04-12T13:38:00.062" v="44" actId="20577"/>
          <ac:spMkLst>
            <pc:docMk/>
            <pc:sldMk cId="663196912" sldId="1990"/>
            <ac:spMk id="4" creationId="{00000000-0000-0000-0000-000000000000}"/>
          </ac:spMkLst>
        </pc:spChg>
      </pc:sldChg>
      <pc:sldChg chg="modTransition">
        <pc:chgData name="Masaki Nakayama" userId="7eabd57b-b900-4e86-8622-e94bcfa04d00" providerId="ADAL" clId="{BF666A78-6515-471E-AF18-0942C0AA8AE0}" dt="2019-04-14T07:12:53.338" v="104"/>
        <pc:sldMkLst>
          <pc:docMk/>
          <pc:sldMk cId="596305873" sldId="1991"/>
        </pc:sldMkLst>
      </pc:sldChg>
      <pc:sldChg chg="add">
        <pc:chgData name="Masaki Nakayama" userId="7eabd57b-b900-4e86-8622-e94bcfa04d00" providerId="ADAL" clId="{BF666A78-6515-471E-AF18-0942C0AA8AE0}" dt="2019-04-14T07:21:08.009" v="172"/>
        <pc:sldMkLst>
          <pc:docMk/>
          <pc:sldMk cId="2780101954" sldId="1993"/>
        </pc:sldMkLst>
      </pc:sldChg>
      <pc:sldChg chg="add">
        <pc:chgData name="Masaki Nakayama" userId="7eabd57b-b900-4e86-8622-e94bcfa04d00" providerId="ADAL" clId="{BF666A78-6515-471E-AF18-0942C0AA8AE0}" dt="2019-04-14T07:21:08.009" v="172"/>
        <pc:sldMkLst>
          <pc:docMk/>
          <pc:sldMk cId="3911344269" sldId="1994"/>
        </pc:sldMkLst>
      </pc:sldChg>
      <pc:sldChg chg="modTransition">
        <pc:chgData name="Masaki Nakayama" userId="7eabd57b-b900-4e86-8622-e94bcfa04d00" providerId="ADAL" clId="{BF666A78-6515-471E-AF18-0942C0AA8AE0}" dt="2019-04-14T07:11:52.704" v="100"/>
        <pc:sldMkLst>
          <pc:docMk/>
          <pc:sldMk cId="2020582946" sldId="1995"/>
        </pc:sldMkLst>
      </pc:sldChg>
      <pc:sldChg chg="modTransition">
        <pc:chgData name="Masaki Nakayama" userId="7eabd57b-b900-4e86-8622-e94bcfa04d00" providerId="ADAL" clId="{BF666A78-6515-471E-AF18-0942C0AA8AE0}" dt="2019-04-14T07:11:57.251" v="101"/>
        <pc:sldMkLst>
          <pc:docMk/>
          <pc:sldMk cId="1070865556" sldId="1996"/>
        </pc:sldMkLst>
      </pc:sldChg>
      <pc:sldChg chg="modTransition">
        <pc:chgData name="Masaki Nakayama" userId="7eabd57b-b900-4e86-8622-e94bcfa04d00" providerId="ADAL" clId="{BF666A78-6515-471E-AF18-0942C0AA8AE0}" dt="2019-04-14T07:12:06.977" v="103"/>
        <pc:sldMkLst>
          <pc:docMk/>
          <pc:sldMk cId="509043364" sldId="1997"/>
        </pc:sldMkLst>
      </pc:sldChg>
      <pc:sldChg chg="modTransition">
        <pc:chgData name="Masaki Nakayama" userId="7eabd57b-b900-4e86-8622-e94bcfa04d00" providerId="ADAL" clId="{BF666A78-6515-471E-AF18-0942C0AA8AE0}" dt="2019-04-14T07:12:01.432" v="102"/>
        <pc:sldMkLst>
          <pc:docMk/>
          <pc:sldMk cId="3045575900" sldId="19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400" dirty="0">
              <a:latin typeface="Meiryo UI" panose="020B0604030504040204" pitchFamily="50" charset="-128"/>
              <a:ea typeface="Meiryo UI" panose="020B0604030504040204" pitchFamily="50" charset="-128"/>
            </a:rPr>
            <a:t>1994</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2002FY</a:t>
          </a:r>
          <a:endParaRPr kumimoji="1" lang="en-US" sz="14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400" dirty="0">
              <a:latin typeface="Meiryo UI" panose="020B0604030504040204" pitchFamily="50" charset="-128"/>
              <a:ea typeface="Meiryo UI" panose="020B0604030504040204" pitchFamily="50" charset="-128"/>
            </a:rPr>
            <a:t>2002〜2007FY</a:t>
          </a:r>
          <a:endParaRPr kumimoji="1" lang="en-US" sz="14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400" dirty="0">
              <a:latin typeface="Meiryo UI" panose="020B0604030504040204" pitchFamily="50" charset="-128"/>
              <a:ea typeface="Meiryo UI" panose="020B0604030504040204" pitchFamily="50" charset="-128"/>
            </a:rPr>
            <a:t>2008</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2012FY</a:t>
          </a:r>
          <a:endParaRPr kumimoji="1" lang="en-US" sz="14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400" dirty="0">
              <a:latin typeface="Meiryo UI" panose="020B0604030504040204" pitchFamily="50" charset="-128"/>
              <a:ea typeface="Meiryo UI" panose="020B0604030504040204" pitchFamily="50" charset="-128"/>
            </a:rPr>
            <a:t>2016FY</a:t>
          </a:r>
          <a:r>
            <a:rPr kumimoji="1" lang="ja-JP" altLang="en-US" sz="1400" dirty="0">
              <a:latin typeface="Meiryo UI" panose="020B0604030504040204" pitchFamily="50" charset="-128"/>
              <a:ea typeface="Meiryo UI" panose="020B0604030504040204" pitchFamily="50" charset="-128"/>
            </a:rPr>
            <a:t>～</a:t>
          </a:r>
          <a:endParaRPr kumimoji="1" lang="en-US" sz="14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zh-TW" altLang="en-US" sz="1400" dirty="0">
              <a:latin typeface="Meiryo UI" panose="020B0604030504040204" pitchFamily="50" charset="-128"/>
              <a:ea typeface="Meiryo UI" panose="020B0604030504040204" pitchFamily="50" charset="-128"/>
            </a:rPr>
            <a:t>電子図書館中期計画</a:t>
          </a:r>
          <a:r>
            <a:rPr kumimoji="1" lang="en-US" altLang="zh-TW" sz="1400" dirty="0">
              <a:latin typeface="Meiryo UI" panose="020B0604030504040204" pitchFamily="50" charset="-128"/>
              <a:ea typeface="Meiryo UI" panose="020B0604030504040204" pitchFamily="50" charset="-128"/>
            </a:rPr>
            <a:t>2004</a:t>
          </a:r>
          <a:r>
            <a:rPr kumimoji="1" lang="zh-TW" altLang="en-US" sz="1400" dirty="0">
              <a:latin typeface="Meiryo UI" panose="020B0604030504040204" pitchFamily="50" charset="-128"/>
              <a:ea typeface="Meiryo UI" panose="020B0604030504040204" pitchFamily="50" charset="-128"/>
            </a:rPr>
            <a:t>策定</a:t>
          </a:r>
          <a:endParaRPr kumimoji="1" lang="en-US" sz="14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400" dirty="0">
              <a:latin typeface="Meiryo UI" panose="020B0604030504040204" pitchFamily="50" charset="-128"/>
              <a:ea typeface="Meiryo UI" panose="020B0604030504040204" pitchFamily="50" charset="-128"/>
            </a:rPr>
            <a:t>大規模デジタル化</a:t>
          </a:r>
          <a:endParaRPr kumimoji="1" lang="en-US" sz="14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EEA78220-BDA6-469C-B8DC-748AA9E073E9}">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知識インフラの実現</a:t>
          </a:r>
          <a:endParaRPr kumimoji="1" lang="en-US" sz="14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400" dirty="0">
              <a:latin typeface="Meiryo UI" panose="020B0604030504040204" pitchFamily="50" charset="-128"/>
              <a:ea typeface="Meiryo UI" panose="020B0604030504040204" pitchFamily="50" charset="-128"/>
            </a:rPr>
            <a:t>電子書籍に関するナショナルアーカイブの実現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F2F6D72A-BA2A-4065-BDE0-C832394A0C0E}">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NDLSerach</a:t>
          </a:r>
          <a:r>
            <a:rPr kumimoji="1" lang="ja-JP" altLang="en-US" sz="1400" dirty="0">
              <a:latin typeface="Meiryo UI" panose="020B0604030504040204" pitchFamily="50" charset="-128"/>
              <a:ea typeface="Meiryo UI" panose="020B0604030504040204" pitchFamily="50" charset="-128"/>
            </a:rPr>
            <a:t>を拡張</a:t>
          </a:r>
          <a:endParaRPr kumimoji="1" lang="en-US" sz="14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ja-JP" altLang="ja-JP" sz="1400" dirty="0">
              <a:latin typeface="Meiryo UI" panose="020B0604030504040204" pitchFamily="50" charset="-128"/>
              <a:ea typeface="Meiryo UI" panose="020B0604030504040204" pitchFamily="50" charset="-128"/>
            </a:rPr>
            <a:t>国等のインターネット資料の制度収集開始</a:t>
          </a:r>
          <a:endParaRPr kumimoji="1" lang="en-US" sz="14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400" dirty="0">
              <a:latin typeface="Meiryo UI" panose="020B0604030504040204" pitchFamily="50" charset="-128"/>
              <a:ea typeface="Meiryo UI" panose="020B0604030504040204" pitchFamily="50" charset="-128"/>
            </a:rPr>
            <a:t>東日本大震災アーカイブ開発開始</a:t>
          </a:r>
          <a:endParaRPr kumimoji="1" lang="en-US" sz="14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デジタルアーカイブ、</a:t>
          </a:r>
          <a:r>
            <a:rPr kumimoji="1" lang="en-US" altLang="ja-JP" sz="1400" dirty="0">
              <a:latin typeface="Meiryo UI" panose="020B0604030504040204" pitchFamily="50" charset="-128"/>
              <a:ea typeface="Meiryo UI" panose="020B0604030504040204" pitchFamily="50" charset="-128"/>
            </a:rPr>
            <a:t>PORTA</a:t>
          </a:r>
          <a:r>
            <a:rPr kumimoji="1" lang="ja-JP" altLang="en-US" sz="1400" dirty="0">
              <a:latin typeface="Meiryo UI" panose="020B0604030504040204" pitchFamily="50" charset="-128"/>
              <a:ea typeface="Meiryo UI" panose="020B0604030504040204" pitchFamily="50" charset="-128"/>
            </a:rPr>
            <a:t>構築・運用</a:t>
          </a:r>
          <a:endParaRPr kumimoji="1" lang="en-US" sz="14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7E49FB92-014B-4109-A4DD-199AB0785FB6}">
      <dgm:prSet custT="1"/>
      <dgm:spPr/>
      <dgm:t>
        <a:bodyPr/>
        <a:lstStyle/>
        <a:p>
          <a:pPr rtl="0"/>
          <a:r>
            <a:rPr kumimoji="1" lang="zh-TW" altLang="en-US" sz="1400" dirty="0">
              <a:latin typeface="Meiryo UI" panose="020B0604030504040204" pitchFamily="50" charset="-128"/>
              <a:ea typeface="Meiryo UI" panose="020B0604030504040204" pitchFamily="50" charset="-128"/>
            </a:rPr>
            <a:t>国立国会図書館電子図書館構想</a:t>
          </a:r>
          <a:endParaRPr kumimoji="1" lang="en-US" sz="1400" dirty="0">
            <a:latin typeface="Meiryo UI" panose="020B0604030504040204" pitchFamily="50" charset="-128"/>
            <a:ea typeface="Meiryo UI" panose="020B0604030504040204" pitchFamily="50" charset="-128"/>
          </a:endParaRPr>
        </a:p>
      </dgm:t>
    </dgm:pt>
    <dgm:pt modelId="{D21C3A30-6A31-4DC7-A7F5-103AE3E950E2}" type="parTrans" cxnId="{BA8F8F75-6E87-4BC4-8AC9-B3BE53F26DE4}">
      <dgm:prSet/>
      <dgm:spPr/>
      <dgm:t>
        <a:bodyPr/>
        <a:lstStyle/>
        <a:p>
          <a:endParaRPr kumimoji="1" lang="ja-JP" altLang="en-US"/>
        </a:p>
      </dgm:t>
    </dgm:pt>
    <dgm:pt modelId="{BF8246FC-ED4A-45F8-AD2B-951DD3981C70}" type="sibTrans" cxnId="{BA8F8F75-6E87-4BC4-8AC9-B3BE53F26DE4}">
      <dgm:prSet/>
      <dgm:spPr/>
      <dgm:t>
        <a:bodyPr/>
        <a:lstStyle/>
        <a:p>
          <a:endParaRPr kumimoji="1" lang="ja-JP" altLang="en-US"/>
        </a:p>
      </dgm:t>
    </dgm:pt>
    <dgm:pt modelId="{6174E030-2578-4835-BA38-44E8A2E3BDFD}">
      <dgm:prSet custT="1"/>
      <dgm:spPr/>
      <dgm:t>
        <a:bodyPr/>
        <a:lstStyle/>
        <a:p>
          <a:pPr rtl="0"/>
          <a:r>
            <a:rPr kumimoji="1" lang="ja-JP" altLang="en-US" sz="1400" dirty="0">
              <a:latin typeface="Meiryo UI" panose="020B0604030504040204" pitchFamily="50" charset="-128"/>
              <a:ea typeface="Meiryo UI" panose="020B0604030504040204" pitchFamily="50" charset="-128"/>
            </a:rPr>
            <a:t>知識インフラ構想</a:t>
          </a:r>
          <a:endParaRPr kumimoji="1" lang="en-US" sz="1400" dirty="0">
            <a:latin typeface="Meiryo UI" panose="020B0604030504040204" pitchFamily="50" charset="-128"/>
            <a:ea typeface="Meiryo UI" panose="020B0604030504040204" pitchFamily="50" charset="-128"/>
          </a:endParaRPr>
        </a:p>
      </dgm:t>
    </dgm:pt>
    <dgm:pt modelId="{5981F9AA-2CA5-4200-AA2C-C98C3CF75D11}" type="parTrans" cxnId="{3067827D-2C39-4170-B56B-1DA010EA787C}">
      <dgm:prSet/>
      <dgm:spPr/>
      <dgm:t>
        <a:bodyPr/>
        <a:lstStyle/>
        <a:p>
          <a:endParaRPr kumimoji="1" lang="ja-JP" altLang="en-US"/>
        </a:p>
      </dgm:t>
    </dgm:pt>
    <dgm:pt modelId="{7BF6D630-8F3A-4C7D-A95D-C507C5556C63}" type="sibTrans" cxnId="{3067827D-2C39-4170-B56B-1DA010EA787C}">
      <dgm:prSet/>
      <dgm:spPr/>
      <dgm:t>
        <a:bodyPr/>
        <a:lstStyle/>
        <a:p>
          <a:endParaRPr kumimoji="1" lang="ja-JP" altLang="en-US"/>
        </a:p>
      </dgm:t>
    </dgm:pt>
    <dgm:pt modelId="{7F8C2316-40C6-46C7-9781-A0B8C9A3512F}">
      <dgm:prSet custT="1"/>
      <dgm:spPr/>
      <dgm:t>
        <a:bodyPr/>
        <a:lstStyle/>
        <a:p>
          <a:pPr rtl="0"/>
          <a:r>
            <a:rPr kumimoji="1" lang="en-US" altLang="ja-JP" sz="1400" dirty="0" err="1">
              <a:latin typeface="Meiryo UI" panose="020B0604030504040204" pitchFamily="50" charset="-128"/>
              <a:ea typeface="Meiryo UI" panose="020B0604030504040204" pitchFamily="50" charset="-128"/>
            </a:rPr>
            <a:t>NDLSearch</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新</a:t>
          </a:r>
          <a:r>
            <a:rPr kumimoji="1" lang="en-US" altLang="ja-JP" sz="1400" dirty="0">
              <a:latin typeface="Meiryo UI" panose="020B0604030504040204" pitchFamily="50" charset="-128"/>
              <a:ea typeface="Meiryo UI" panose="020B0604030504040204" pitchFamily="50" charset="-128"/>
            </a:rPr>
            <a:t>NDL-OPAC</a:t>
          </a:r>
          <a:r>
            <a:rPr kumimoji="1" lang="ja-JP" altLang="ja-JP" sz="1400" dirty="0" err="1">
              <a:latin typeface="Meiryo UI" panose="020B0604030504040204" pitchFamily="50" charset="-128"/>
              <a:ea typeface="Meiryo UI" panose="020B0604030504040204" pitchFamily="50" charset="-128"/>
            </a:rPr>
            <a:t>、</a:t>
          </a:r>
          <a:r>
            <a:rPr kumimoji="1" lang="ja-JP" altLang="ja-JP" sz="1400" dirty="0">
              <a:latin typeface="Meiryo UI" panose="020B0604030504040204" pitchFamily="50" charset="-128"/>
              <a:ea typeface="Meiryo UI" panose="020B0604030504040204" pitchFamily="50" charset="-128"/>
            </a:rPr>
            <a:t>来館者システム等、全面リニューアル公開</a:t>
          </a:r>
          <a:endParaRPr kumimoji="1" lang="en-US" sz="1400" dirty="0">
            <a:latin typeface="Meiryo UI" panose="020B0604030504040204" pitchFamily="50" charset="-128"/>
            <a:ea typeface="Meiryo UI" panose="020B0604030504040204" pitchFamily="50" charset="-128"/>
          </a:endParaRPr>
        </a:p>
      </dgm:t>
    </dgm:pt>
    <dgm:pt modelId="{CE279ECB-2338-4F3F-8C61-00D164F7E8AA}" type="parTrans" cxnId="{2EC99A8B-140E-4D2F-A354-8DD59E2C3423}">
      <dgm:prSet/>
      <dgm:spPr/>
      <dgm:t>
        <a:bodyPr/>
        <a:lstStyle/>
        <a:p>
          <a:endParaRPr kumimoji="1" lang="ja-JP" altLang="en-US"/>
        </a:p>
      </dgm:t>
    </dgm:pt>
    <dgm:pt modelId="{82126C23-9B9A-48C4-A409-140E00EC9C40}" type="sibTrans" cxnId="{2EC99A8B-140E-4D2F-A354-8DD59E2C3423}">
      <dgm:prSet/>
      <dgm:spPr/>
      <dgm:t>
        <a:bodyPr/>
        <a:lstStyle/>
        <a:p>
          <a:endParaRPr kumimoji="1" lang="ja-JP" altLang="en-US"/>
        </a:p>
      </dgm:t>
    </dgm:pt>
    <dgm:pt modelId="{3A0385D0-2682-4A03-9A69-C43DD0D6AC19}">
      <dgm:prSet custT="1"/>
      <dgm:spPr/>
      <dgm:t>
        <a:bodyPr/>
        <a:lstStyle/>
        <a:p>
          <a:pPr rtl="0"/>
          <a:r>
            <a:rPr kumimoji="1" lang="en-US" sz="1400" dirty="0">
              <a:latin typeface="Meiryo UI" panose="020B0604030504040204" pitchFamily="50" charset="-128"/>
              <a:ea typeface="Meiryo UI" panose="020B0604030504040204" pitchFamily="50" charset="-128"/>
            </a:rPr>
            <a:t>2012</a:t>
          </a:r>
          <a:r>
            <a:rPr kumimoji="1" lang="en-US" altLang="ja-JP" sz="1400" dirty="0">
              <a:latin typeface="Meiryo UI" panose="020B0604030504040204" pitchFamily="50" charset="-128"/>
              <a:ea typeface="Meiryo UI" panose="020B0604030504040204" pitchFamily="50" charset="-128"/>
            </a:rPr>
            <a:t>〜2015FY</a:t>
          </a:r>
          <a:endParaRPr kumimoji="1" lang="en-US" sz="1400" dirty="0">
            <a:latin typeface="Meiryo UI" panose="020B0604030504040204" pitchFamily="50" charset="-128"/>
            <a:ea typeface="Meiryo UI" panose="020B0604030504040204" pitchFamily="50" charset="-128"/>
          </a:endParaRPr>
        </a:p>
      </dgm:t>
    </dgm:pt>
    <dgm:pt modelId="{7C01570E-9216-446E-8BB2-18CE8A558F17}" type="parTrans" cxnId="{9A783534-551D-441E-BAC2-1CEE2A5E3E6A}">
      <dgm:prSet/>
      <dgm:spPr/>
      <dgm:t>
        <a:bodyPr/>
        <a:lstStyle/>
        <a:p>
          <a:endParaRPr kumimoji="1" lang="ja-JP" altLang="en-US"/>
        </a:p>
      </dgm:t>
    </dgm:pt>
    <dgm:pt modelId="{44A8C4B6-8250-41E8-BAA1-3AC5F19C8E5E}" type="sibTrans" cxnId="{9A783534-551D-441E-BAC2-1CEE2A5E3E6A}">
      <dgm:prSet/>
      <dgm:spPr/>
      <dgm:t>
        <a:bodyPr/>
        <a:lstStyle/>
        <a:p>
          <a:endParaRPr kumimoji="1" lang="ja-JP" altLang="en-US"/>
        </a:p>
      </dgm:t>
    </dgm:pt>
    <dgm:pt modelId="{427AFFE7-DB95-462C-8F12-EC5B0CD57A3C}">
      <dgm:prSet custT="1"/>
      <dgm:spPr/>
      <dgm:t>
        <a:bodyPr/>
        <a:lstStyle/>
        <a:p>
          <a:pPr rtl="0"/>
          <a:r>
            <a:rPr kumimoji="1" lang="ja-JP" altLang="en-US" sz="1400" dirty="0">
              <a:latin typeface="Meiryo UI" panose="020B0604030504040204" pitchFamily="50" charset="-128"/>
              <a:ea typeface="Meiryo UI" panose="020B0604030504040204" pitchFamily="50" charset="-128"/>
            </a:rPr>
            <a:t>総括と再始動期、見直し</a:t>
          </a:r>
          <a:endParaRPr kumimoji="1" lang="en-US" sz="1400" dirty="0">
            <a:latin typeface="Meiryo UI" panose="020B0604030504040204" pitchFamily="50" charset="-128"/>
            <a:ea typeface="Meiryo UI" panose="020B0604030504040204" pitchFamily="50" charset="-128"/>
          </a:endParaRPr>
        </a:p>
      </dgm:t>
    </dgm:pt>
    <dgm:pt modelId="{0FE29F62-CF51-463A-9699-372071C2649B}" type="parTrans" cxnId="{F06050A3-EE75-4FFA-B9A4-60CA6CFD113E}">
      <dgm:prSet/>
      <dgm:spPr/>
      <dgm:t>
        <a:bodyPr/>
        <a:lstStyle/>
        <a:p>
          <a:endParaRPr kumimoji="1" lang="ja-JP" altLang="en-US"/>
        </a:p>
      </dgm:t>
    </dgm:pt>
    <dgm:pt modelId="{C592AEE4-7688-45D5-8F7F-D220D3E05772}" type="sibTrans" cxnId="{F06050A3-EE75-4FFA-B9A4-60CA6CFD113E}">
      <dgm:prSet/>
      <dgm:spPr/>
      <dgm:t>
        <a:bodyPr/>
        <a:lstStyle/>
        <a:p>
          <a:endParaRPr kumimoji="1" lang="ja-JP" altLang="en-US"/>
        </a:p>
      </dgm:t>
    </dgm:pt>
    <dgm:pt modelId="{B5AD7B61-7D12-44A5-A943-AAB8CFC88A44}">
      <dgm:prSet custT="1"/>
      <dgm:spPr/>
      <dgm:t>
        <a:bodyPr/>
        <a:lstStyle/>
        <a:p>
          <a:pPr rtl="0"/>
          <a:r>
            <a:rPr lang="ja-JP" altLang="en-US" sz="1400" dirty="0"/>
            <a:t>東日本大震災アーカイブ（</a:t>
          </a:r>
          <a:r>
            <a:rPr lang="ja-JP" altLang="ja-JP" sz="1400" dirty="0"/>
            <a:t>ひなぎく</a:t>
          </a:r>
          <a:r>
            <a:rPr lang="ja-JP" altLang="en-US" sz="1400" dirty="0"/>
            <a:t>）</a:t>
          </a:r>
          <a:r>
            <a:rPr lang="ja-JP" altLang="ja-JP" sz="1400" dirty="0"/>
            <a:t>公開</a:t>
          </a:r>
          <a:endParaRPr kumimoji="1" lang="en-US" sz="1400" dirty="0">
            <a:latin typeface="Meiryo UI" panose="020B0604030504040204" pitchFamily="50" charset="-128"/>
            <a:ea typeface="Meiryo UI" panose="020B0604030504040204" pitchFamily="50" charset="-128"/>
          </a:endParaRPr>
        </a:p>
      </dgm:t>
    </dgm:pt>
    <dgm:pt modelId="{BE81BDC3-01B7-4501-926D-D958BF1EBAED}" type="parTrans" cxnId="{6E727B16-8077-4182-8834-F9A94AD73ACC}">
      <dgm:prSet/>
      <dgm:spPr/>
      <dgm:t>
        <a:bodyPr/>
        <a:lstStyle/>
        <a:p>
          <a:endParaRPr kumimoji="1" lang="ja-JP" altLang="en-US"/>
        </a:p>
      </dgm:t>
    </dgm:pt>
    <dgm:pt modelId="{5D259312-8365-4611-AB37-1CC28DC9FA9D}" type="sibTrans" cxnId="{6E727B16-8077-4182-8834-F9A94AD73ACC}">
      <dgm:prSet/>
      <dgm:spPr/>
      <dgm:t>
        <a:bodyPr/>
        <a:lstStyle/>
        <a:p>
          <a:endParaRPr kumimoji="1" lang="ja-JP" altLang="en-US"/>
        </a:p>
      </dgm:t>
    </dgm:pt>
    <dgm:pt modelId="{09CAFDC4-02A3-4EE7-B630-BB2EF81CB4E6}">
      <dgm:prSet custT="1"/>
      <dgm:spPr/>
      <dgm:t>
        <a:bodyPr/>
        <a:lstStyle/>
        <a:p>
          <a:pPr rtl="0"/>
          <a:r>
            <a:rPr lang="ja-JP" altLang="ja-JP" sz="1400" dirty="0"/>
            <a:t>民間オンライン資料制度収集開始</a:t>
          </a:r>
          <a:endParaRPr kumimoji="1" lang="en-US" sz="1400" dirty="0">
            <a:latin typeface="Meiryo UI" panose="020B0604030504040204" pitchFamily="50" charset="-128"/>
            <a:ea typeface="Meiryo UI" panose="020B0604030504040204" pitchFamily="50" charset="-128"/>
          </a:endParaRPr>
        </a:p>
      </dgm:t>
    </dgm:pt>
    <dgm:pt modelId="{3E3AC31E-4669-45E7-9C4F-6D61A306D4B8}" type="parTrans" cxnId="{A775B649-DDC6-4225-9D71-4FBCA64DB2A8}">
      <dgm:prSet/>
      <dgm:spPr/>
      <dgm:t>
        <a:bodyPr/>
        <a:lstStyle/>
        <a:p>
          <a:endParaRPr kumimoji="1" lang="ja-JP" altLang="en-US"/>
        </a:p>
      </dgm:t>
    </dgm:pt>
    <dgm:pt modelId="{C24B0AC0-8D97-45C4-8A5B-A90F3DAC70BF}" type="sibTrans" cxnId="{A775B649-DDC6-4225-9D71-4FBCA64DB2A8}">
      <dgm:prSet/>
      <dgm:spPr/>
      <dgm:t>
        <a:bodyPr/>
        <a:lstStyle/>
        <a:p>
          <a:endParaRPr kumimoji="1" lang="ja-JP" altLang="en-US"/>
        </a:p>
      </dgm:t>
    </dgm:pt>
    <dgm:pt modelId="{3BE03EC3-3A51-4384-92B9-1DF4BD315CF7}">
      <dgm:prSet custT="1"/>
      <dgm:spPr/>
      <dgm:t>
        <a:bodyPr/>
        <a:lstStyle/>
        <a:p>
          <a:pPr rtl="0"/>
          <a:r>
            <a:rPr lang="ja-JP" altLang="ja-JP" sz="1400"/>
            <a:t>図書館向けデジタル化資料送信サービス開始</a:t>
          </a:r>
          <a:endParaRPr kumimoji="1" lang="en-US" sz="1400" dirty="0">
            <a:latin typeface="Meiryo UI" panose="020B0604030504040204" pitchFamily="50" charset="-128"/>
            <a:ea typeface="Meiryo UI" panose="020B0604030504040204" pitchFamily="50" charset="-128"/>
          </a:endParaRPr>
        </a:p>
      </dgm:t>
    </dgm:pt>
    <dgm:pt modelId="{DA636099-56E3-421D-800B-995E21F8343E}" type="parTrans" cxnId="{3C35C5FC-84F9-41ED-927A-6B751589C714}">
      <dgm:prSet/>
      <dgm:spPr/>
      <dgm:t>
        <a:bodyPr/>
        <a:lstStyle/>
        <a:p>
          <a:endParaRPr kumimoji="1" lang="ja-JP" altLang="en-US"/>
        </a:p>
      </dgm:t>
    </dgm:pt>
    <dgm:pt modelId="{2D054BC9-95F2-4F32-AB10-3CDFBABFD72F}" type="sibTrans" cxnId="{3C35C5FC-84F9-41ED-927A-6B751589C714}">
      <dgm:prSet/>
      <dgm:spPr/>
      <dgm:t>
        <a:bodyPr/>
        <a:lstStyle/>
        <a:p>
          <a:endParaRPr kumimoji="1" lang="ja-JP" altLang="en-US"/>
        </a:p>
      </dgm:t>
    </dgm:pt>
    <dgm:pt modelId="{7EA8558E-9E9A-4200-96BF-FA39627BEACF}">
      <dgm:prSet custT="1"/>
      <dgm:spPr/>
      <dgm:t>
        <a:bodyPr/>
        <a:lstStyle/>
        <a:p>
          <a:pPr rtl="0"/>
          <a:r>
            <a:rPr lang="ja-JP" altLang="en-US" sz="1400" dirty="0"/>
            <a:t>揺籃期・始動期</a:t>
          </a:r>
          <a:endParaRPr kumimoji="1" lang="en-US" sz="1400" dirty="0">
            <a:latin typeface="Meiryo UI" panose="020B0604030504040204" pitchFamily="50" charset="-128"/>
            <a:ea typeface="Meiryo UI" panose="020B0604030504040204" pitchFamily="50" charset="-128"/>
          </a:endParaRPr>
        </a:p>
      </dgm:t>
    </dgm:pt>
    <dgm:pt modelId="{5D20E967-B728-4811-954A-AE1EC274B91E}" type="parTrans" cxnId="{264DA39A-A94C-4B40-896E-01C50AFE932A}">
      <dgm:prSet/>
      <dgm:spPr/>
      <dgm:t>
        <a:bodyPr/>
        <a:lstStyle/>
        <a:p>
          <a:endParaRPr kumimoji="1" lang="ja-JP" altLang="en-US"/>
        </a:p>
      </dgm:t>
    </dgm:pt>
    <dgm:pt modelId="{FC2E480A-ADEE-4B88-A714-EE53F96B9096}" type="sibTrans" cxnId="{264DA39A-A94C-4B40-896E-01C50AFE932A}">
      <dgm:prSet/>
      <dgm:spPr/>
      <dgm:t>
        <a:bodyPr/>
        <a:lstStyle/>
        <a:p>
          <a:endParaRPr kumimoji="1" lang="ja-JP" altLang="en-US"/>
        </a:p>
      </dgm:t>
    </dgm:pt>
    <dgm:pt modelId="{80B3A49E-D6AB-44DC-A035-84BB53D54CBB}">
      <dgm:prSet custT="1"/>
      <dgm:spPr/>
      <dgm:t>
        <a:bodyPr/>
        <a:lstStyle/>
        <a:p>
          <a:pPr rtl="0"/>
          <a:r>
            <a:rPr lang="ja-JP" altLang="en-US" sz="1400" dirty="0"/>
            <a:t>サービス離陸期</a:t>
          </a:r>
          <a:endParaRPr kumimoji="1" lang="en-US" sz="1400" dirty="0">
            <a:latin typeface="Meiryo UI" panose="020B0604030504040204" pitchFamily="50" charset="-128"/>
            <a:ea typeface="Meiryo UI" panose="020B0604030504040204" pitchFamily="50" charset="-128"/>
          </a:endParaRPr>
        </a:p>
      </dgm:t>
    </dgm:pt>
    <dgm:pt modelId="{99D0CE36-8987-44B2-A2B4-C3A0B04BFD95}" type="parTrans" cxnId="{80A591A2-F45C-4DD6-AD22-C3DF9026838D}">
      <dgm:prSet/>
      <dgm:spPr/>
      <dgm:t>
        <a:bodyPr/>
        <a:lstStyle/>
        <a:p>
          <a:endParaRPr kumimoji="1" lang="ja-JP" altLang="en-US"/>
        </a:p>
      </dgm:t>
    </dgm:pt>
    <dgm:pt modelId="{BA990205-1877-442B-8608-63F02A8BED9C}" type="sibTrans" cxnId="{80A591A2-F45C-4DD6-AD22-C3DF9026838D}">
      <dgm:prSet/>
      <dgm:spPr/>
      <dgm:t>
        <a:bodyPr/>
        <a:lstStyle/>
        <a:p>
          <a:endParaRPr kumimoji="1" lang="ja-JP" altLang="en-US"/>
        </a:p>
      </dgm:t>
    </dgm:pt>
    <dgm:pt modelId="{8C274CE9-8A68-4A1D-9AF8-3DABF664B590}">
      <dgm:prSet custT="1"/>
      <dgm:spPr/>
      <dgm:t>
        <a:bodyPr/>
        <a:lstStyle/>
        <a:p>
          <a:pPr rtl="0"/>
          <a:r>
            <a:rPr lang="ja-JP" altLang="en-US" sz="1400" dirty="0"/>
            <a:t>サービス発展期</a:t>
          </a:r>
          <a:endParaRPr kumimoji="1" lang="en-US" sz="1400" dirty="0">
            <a:latin typeface="Meiryo UI" panose="020B0604030504040204" pitchFamily="50" charset="-128"/>
            <a:ea typeface="Meiryo UI" panose="020B0604030504040204" pitchFamily="50" charset="-128"/>
          </a:endParaRPr>
        </a:p>
      </dgm:t>
    </dgm:pt>
    <dgm:pt modelId="{85F3DD06-26EC-4B4A-AD8B-B50E5A5061FE}" type="parTrans" cxnId="{CCB35BCE-EF41-4287-B4CC-BCD2D570EB34}">
      <dgm:prSet/>
      <dgm:spPr/>
      <dgm:t>
        <a:bodyPr/>
        <a:lstStyle/>
        <a:p>
          <a:endParaRPr kumimoji="1" lang="ja-JP" altLang="en-US"/>
        </a:p>
      </dgm:t>
    </dgm:pt>
    <dgm:pt modelId="{19984F48-C68B-4243-A753-D509BED957A1}" type="sibTrans" cxnId="{CCB35BCE-EF41-4287-B4CC-BCD2D570EB34}">
      <dgm:prSet/>
      <dgm:spPr/>
      <dgm:t>
        <a:bodyPr/>
        <a:lstStyle/>
        <a:p>
          <a:endParaRPr kumimoji="1" lang="ja-JP" altLang="en-US"/>
        </a:p>
      </dgm:t>
    </dgm:pt>
    <dgm:pt modelId="{1D2AC055-5689-46F0-9C8C-730D2F97A3B9}">
      <dgm:prSet custT="1"/>
      <dgm:spPr/>
      <dgm:t>
        <a:bodyPr/>
        <a:lstStyle/>
        <a:p>
          <a:pPr rtl="0"/>
          <a:r>
            <a:rPr kumimoji="1" lang="ja-JP" altLang="en-US" sz="1400" dirty="0">
              <a:latin typeface="Meiryo UI" panose="020B0604030504040204" pitchFamily="50" charset="-128"/>
              <a:ea typeface="Meiryo UI" panose="020B0604030504040204" pitchFamily="50" charset="-128"/>
            </a:rPr>
            <a:t>サービスイノベーション期</a:t>
          </a:r>
          <a:endParaRPr kumimoji="1" lang="en-US" sz="1400" dirty="0">
            <a:latin typeface="Meiryo UI" panose="020B0604030504040204" pitchFamily="50" charset="-128"/>
            <a:ea typeface="Meiryo UI" panose="020B0604030504040204" pitchFamily="50" charset="-128"/>
          </a:endParaRPr>
        </a:p>
      </dgm:t>
    </dgm:pt>
    <dgm:pt modelId="{528E3B7F-CFCB-41BF-9C8C-C0045FD981C4}" type="parTrans" cxnId="{22FC30EF-3505-45ED-9748-26371C066171}">
      <dgm:prSet/>
      <dgm:spPr/>
      <dgm:t>
        <a:bodyPr/>
        <a:lstStyle/>
        <a:p>
          <a:endParaRPr kumimoji="1" lang="ja-JP" altLang="en-US"/>
        </a:p>
      </dgm:t>
    </dgm:pt>
    <dgm:pt modelId="{60DD408D-C292-45B6-BD24-4E6A7E31A011}" type="sibTrans" cxnId="{22FC30EF-3505-45ED-9748-26371C066171}">
      <dgm:prSet/>
      <dgm:spPr/>
      <dgm:t>
        <a:bodyPr/>
        <a:lstStyle/>
        <a:p>
          <a:endParaRPr kumimoji="1" lang="ja-JP" altLang="en-US"/>
        </a:p>
      </dgm:t>
    </dgm:pt>
    <dgm:pt modelId="{C5476E70-61E7-4A32-B7A5-9B68C3EECEA8}">
      <dgm:prSet custT="1"/>
      <dgm:spPr/>
      <dgm:t>
        <a:bodyPr/>
        <a:lstStyle/>
        <a:p>
          <a:pPr rtl="0"/>
          <a:r>
            <a:rPr kumimoji="1" lang="ja-JP" altLang="en-US" sz="1400" dirty="0">
              <a:latin typeface="Meiryo UI" panose="020B0604030504040204" pitchFamily="50" charset="-128"/>
              <a:ea typeface="Meiryo UI" panose="020B0604030504040204" pitchFamily="50" charset="-128"/>
            </a:rPr>
            <a:t>文化資産全体のナショナルアーカイブの実現</a:t>
          </a:r>
          <a:endParaRPr kumimoji="1" lang="en-US" sz="1400" dirty="0">
            <a:latin typeface="Meiryo UI" panose="020B0604030504040204" pitchFamily="50" charset="-128"/>
            <a:ea typeface="Meiryo UI" panose="020B0604030504040204" pitchFamily="50" charset="-128"/>
          </a:endParaRPr>
        </a:p>
      </dgm:t>
    </dgm:pt>
    <dgm:pt modelId="{550CDE49-FF11-46E4-AFA2-57BABB7F3BEA}" type="parTrans" cxnId="{0788DF88-EE5E-49BB-8A3E-CE86455642E0}">
      <dgm:prSet/>
      <dgm:spPr/>
      <dgm:t>
        <a:bodyPr/>
        <a:lstStyle/>
        <a:p>
          <a:endParaRPr kumimoji="1" lang="ja-JP" altLang="en-US"/>
        </a:p>
      </dgm:t>
    </dgm:pt>
    <dgm:pt modelId="{9BE1DAD1-D136-4B6A-AE6C-A920B13CE9DD}" type="sibTrans" cxnId="{0788DF88-EE5E-49BB-8A3E-CE86455642E0}">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1674" custLinFactNeighborY="-3348"/>
      <dgm:spPr/>
    </dgm:pt>
    <dgm:pt modelId="{E18ACE37-B47D-48E1-AD9A-B255FD5E7A65}" type="pres">
      <dgm:prSet presAssocID="{2E2439F4-AFB1-432E-97DD-51B17B07EE14}" presName="arrowDiagram5" presStyleCnt="0"/>
      <dgm:spPr/>
    </dgm:pt>
    <dgm:pt modelId="{E6C95092-277A-4635-B2BC-1B0609D8FEF9}" type="pres">
      <dgm:prSet presAssocID="{87056025-FDE9-4CFE-86A3-9910B45EEA82}" presName="bullet5a" presStyleLbl="node1" presStyleIdx="0" presStyleCnt="5"/>
      <dgm:spPr/>
    </dgm:pt>
    <dgm:pt modelId="{C2959311-0C96-4434-B7CE-373CE1AD8840}" type="pres">
      <dgm:prSet presAssocID="{87056025-FDE9-4CFE-86A3-9910B45EEA82}" presName="textBox5a" presStyleLbl="revTx" presStyleIdx="0" presStyleCnt="5">
        <dgm:presLayoutVars>
          <dgm:bulletEnabled val="1"/>
        </dgm:presLayoutVars>
      </dgm:prSet>
      <dgm:spPr/>
    </dgm:pt>
    <dgm:pt modelId="{8EAB8E08-CBFC-4B47-A574-DEEC7215AD69}" type="pres">
      <dgm:prSet presAssocID="{142F56AE-3998-42A6-BE35-BB5F2B29F8F6}" presName="bullet5b" presStyleLbl="node1" presStyleIdx="1" presStyleCnt="5"/>
      <dgm:spPr/>
    </dgm:pt>
    <dgm:pt modelId="{665853B0-DCFD-4FE4-BE53-347BABFD08E8}" type="pres">
      <dgm:prSet presAssocID="{142F56AE-3998-42A6-BE35-BB5F2B29F8F6}" presName="textBox5b" presStyleLbl="revTx" presStyleIdx="1" presStyleCnt="5">
        <dgm:presLayoutVars>
          <dgm:bulletEnabled val="1"/>
        </dgm:presLayoutVars>
      </dgm:prSet>
      <dgm:spPr/>
    </dgm:pt>
    <dgm:pt modelId="{47A6B15E-3DC8-45E9-A58D-23D8BD94C1C4}" type="pres">
      <dgm:prSet presAssocID="{8587C3FF-0B00-4433-AF03-FD891DFA15D6}" presName="bullet5c" presStyleLbl="node1" presStyleIdx="2" presStyleCnt="5"/>
      <dgm:spPr/>
    </dgm:pt>
    <dgm:pt modelId="{C772702D-540E-45CE-BF8C-4B4C86A470CD}" type="pres">
      <dgm:prSet presAssocID="{8587C3FF-0B00-4433-AF03-FD891DFA15D6}" presName="textBox5c" presStyleLbl="revTx" presStyleIdx="2" presStyleCnt="5">
        <dgm:presLayoutVars>
          <dgm:bulletEnabled val="1"/>
        </dgm:presLayoutVars>
      </dgm:prSet>
      <dgm:spPr/>
    </dgm:pt>
    <dgm:pt modelId="{CC633684-2521-4467-900E-217C04878725}" type="pres">
      <dgm:prSet presAssocID="{3A0385D0-2682-4A03-9A69-C43DD0D6AC19}" presName="bullet5d" presStyleLbl="node1" presStyleIdx="3" presStyleCnt="5"/>
      <dgm:spPr/>
    </dgm:pt>
    <dgm:pt modelId="{32BC3DCB-0AC2-4FB0-82B0-96243F26A401}" type="pres">
      <dgm:prSet presAssocID="{3A0385D0-2682-4A03-9A69-C43DD0D6AC19}" presName="textBox5d" presStyleLbl="revTx" presStyleIdx="3" presStyleCnt="5">
        <dgm:presLayoutVars>
          <dgm:bulletEnabled val="1"/>
        </dgm:presLayoutVars>
      </dgm:prSet>
      <dgm:spPr/>
    </dgm:pt>
    <dgm:pt modelId="{FDCA3D7B-7E3F-45C6-8B74-17B1D17E0602}" type="pres">
      <dgm:prSet presAssocID="{9F4F7B7A-9BA4-4BDB-837C-49A380487250}" presName="bullet5e" presStyleLbl="node1" presStyleIdx="4" presStyleCnt="5"/>
      <dgm:spPr/>
    </dgm:pt>
    <dgm:pt modelId="{E4DE3DC0-1933-4B5A-86B0-09D312681FD4}" type="pres">
      <dgm:prSet presAssocID="{9F4F7B7A-9BA4-4BDB-837C-49A380487250}" presName="textBox5e" presStyleLbl="revTx" presStyleIdx="4" presStyleCnt="5">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2A23DA06-A6C1-4A23-8587-E76F98A11A4C}" type="presOf" srcId="{F2F6D72A-BA2A-4065-BDE0-C832394A0C0E}" destId="{C772702D-540E-45CE-BF8C-4B4C86A470CD}" srcOrd="0" destOrd="3" presId="urn:microsoft.com/office/officeart/2005/8/layout/arrow2"/>
    <dgm:cxn modelId="{FB40BA0E-2781-43CB-B32C-FFB32346FA16}" type="presOf" srcId="{6174E030-2578-4835-BA38-44E8A2E3BDFD}" destId="{665853B0-DCFD-4FE4-BE53-347BABFD08E8}" srcOrd="0" destOrd="4" presId="urn:microsoft.com/office/officeart/2005/8/layout/arrow2"/>
    <dgm:cxn modelId="{54A91B11-514F-46A4-9737-20484A7021F1}" type="presOf" srcId="{1CCB0860-3E64-43DC-9554-313D54468EB6}" destId="{665853B0-DCFD-4FE4-BE53-347BABFD08E8}" srcOrd="0" destOrd="3" presId="urn:microsoft.com/office/officeart/2005/8/layout/arrow2"/>
    <dgm:cxn modelId="{6E727B16-8077-4182-8834-F9A94AD73ACC}" srcId="{3A0385D0-2682-4A03-9A69-C43DD0D6AC19}" destId="{B5AD7B61-7D12-44A5-A943-AAB8CFC88A44}" srcOrd="1" destOrd="0" parTransId="{BE81BDC3-01B7-4501-926D-D958BF1EBAED}" sibTransId="{5D259312-8365-4611-AB37-1CC28DC9FA9D}"/>
    <dgm:cxn modelId="{5AB7C220-14F8-4088-9296-54C583C10F85}" type="presOf" srcId="{8C274CE9-8A68-4A1D-9AF8-3DABF664B590}" destId="{C772702D-540E-45CE-BF8C-4B4C86A470CD}" srcOrd="0" destOrd="1" presId="urn:microsoft.com/office/officeart/2005/8/layout/arrow2"/>
    <dgm:cxn modelId="{75345B22-2604-445B-8481-9BB42F96D494}" type="presOf" srcId="{671ADDFB-22E4-4DC6-80EE-19004C1F3C26}" destId="{C2959311-0C96-4434-B7CE-373CE1AD8840}" srcOrd="0" destOrd="2" presId="urn:microsoft.com/office/officeart/2005/8/layout/arrow2"/>
    <dgm:cxn modelId="{D14BC724-A3A5-4D83-A6EC-B89BDD488C62}" type="presOf" srcId="{3A5E65F0-D3E0-474E-86D7-884DD5C68C99}" destId="{C772702D-540E-45CE-BF8C-4B4C86A470CD}" srcOrd="0" destOrd="6" presId="urn:microsoft.com/office/officeart/2005/8/layout/arrow2"/>
    <dgm:cxn modelId="{57A79C27-DE47-4CCE-8AE9-E38A8E4AD8C2}" type="presOf" srcId="{7F8C2316-40C6-46C7-9781-A0B8C9A3512F}" destId="{C772702D-540E-45CE-BF8C-4B4C86A470CD}" srcOrd="0" destOrd="5" presId="urn:microsoft.com/office/officeart/2005/8/layout/arrow2"/>
    <dgm:cxn modelId="{75BA3528-9C55-4B0E-B37C-96B7F6E6DA24}" type="presOf" srcId="{87056025-FDE9-4CFE-86A3-9910B45EEA82}" destId="{C2959311-0C96-4434-B7CE-373CE1AD8840}" srcOrd="0" destOrd="0" presId="urn:microsoft.com/office/officeart/2005/8/layout/arrow2"/>
    <dgm:cxn modelId="{9A783534-551D-441E-BAC2-1CEE2A5E3E6A}" srcId="{2E2439F4-AFB1-432E-97DD-51B17B07EE14}" destId="{3A0385D0-2682-4A03-9A69-C43DD0D6AC19}" srcOrd="3" destOrd="0" parTransId="{7C01570E-9216-446E-8BB2-18CE8A558F17}" sibTransId="{44A8C4B6-8250-41E8-BAA1-3AC5F19C8E5E}"/>
    <dgm:cxn modelId="{7BE15C34-3A50-4A24-AC38-2D25141709F2}" type="presOf" srcId="{8587C3FF-0B00-4433-AF03-FD891DFA15D6}" destId="{C772702D-540E-45CE-BF8C-4B4C86A470CD}" srcOrd="0" destOrd="0"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63A8715F-8D95-4F45-B7FD-17273CC44773}" type="presOf" srcId="{3BE03EC3-3A51-4384-92B9-1DF4BD315CF7}" destId="{32BC3DCB-0AC2-4FB0-82B0-96243F26A401}" srcOrd="0" destOrd="4" presId="urn:microsoft.com/office/officeart/2005/8/layout/arrow2"/>
    <dgm:cxn modelId="{25CA7861-4A6C-4402-AE79-47087FA42055}" type="presOf" srcId="{3A0385D0-2682-4A03-9A69-C43DD0D6AC19}" destId="{32BC3DCB-0AC2-4FB0-82B0-96243F26A401}" srcOrd="0" destOrd="0" presId="urn:microsoft.com/office/officeart/2005/8/layout/arrow2"/>
    <dgm:cxn modelId="{87B15662-F5AC-47F9-A5FF-AFDD773981E3}" srcId="{EEA78220-BDA6-469C-B8DC-748AA9E073E9}" destId="{6AD3BF7A-5B46-4BCE-8133-11823F5B24F5}" srcOrd="0" destOrd="0" parTransId="{8E5C8AE3-C331-47DD-8EC1-267DF0890708}" sibTransId="{0ECF3D3C-7A69-41C1-BC13-7292D413EE01}"/>
    <dgm:cxn modelId="{A775B649-DDC6-4225-9D71-4FBCA64DB2A8}" srcId="{3A0385D0-2682-4A03-9A69-C43DD0D6AC19}" destId="{09CAFDC4-02A3-4EE7-B630-BB2EF81CB4E6}" srcOrd="2" destOrd="0" parTransId="{3E3AC31E-4669-45E7-9C4F-6D61A306D4B8}" sibTransId="{C24B0AC0-8D97-45C4-8A5B-A90F3DAC70BF}"/>
    <dgm:cxn modelId="{5DAC1D4B-F414-4B08-B999-3DC3E1B3548A}" type="presOf" srcId="{427AFFE7-DB95-462C-8F12-EC5B0CD57A3C}" destId="{32BC3DCB-0AC2-4FB0-82B0-96243F26A401}" srcOrd="0" destOrd="1" presId="urn:microsoft.com/office/officeart/2005/8/layout/arrow2"/>
    <dgm:cxn modelId="{78DD696F-467B-4C4D-A4DF-B0340B5AAEB0}" type="presOf" srcId="{80B3A49E-D6AB-44DC-A035-84BB53D54CBB}" destId="{665853B0-DCFD-4FE4-BE53-347BABFD08E8}" srcOrd="0" destOrd="1" presId="urn:microsoft.com/office/officeart/2005/8/layout/arrow2"/>
    <dgm:cxn modelId="{DCA90A71-9618-425C-AC60-FE97F73A3974}" type="presOf" srcId="{22E05018-9763-4A60-8187-6CDFBF262EE7}" destId="{665853B0-DCFD-4FE4-BE53-347BABFD08E8}" srcOrd="0" destOrd="2" presId="urn:microsoft.com/office/officeart/2005/8/layout/arrow2"/>
    <dgm:cxn modelId="{11C79C74-A38B-44C1-9FA4-63A76A4AAC1C}" srcId="{2E2439F4-AFB1-432E-97DD-51B17B07EE14}" destId="{142F56AE-3998-42A6-BE35-BB5F2B29F8F6}" srcOrd="1" destOrd="0" parTransId="{DF85B295-35A4-48D1-8693-558E57B1495C}" sibTransId="{3AC08496-2929-446B-87EB-06B61C51339C}"/>
    <dgm:cxn modelId="{BA8F8F75-6E87-4BC4-8AC9-B3BE53F26DE4}" srcId="{87056025-FDE9-4CFE-86A3-9910B45EEA82}" destId="{7E49FB92-014B-4109-A4DD-199AB0785FB6}" srcOrd="2" destOrd="0" parTransId="{D21C3A30-6A31-4DC7-A7F5-103AE3E950E2}" sibTransId="{BF8246FC-ED4A-45F8-AD2B-951DD3981C70}"/>
    <dgm:cxn modelId="{3067827D-2C39-4170-B56B-1DA010EA787C}" srcId="{142F56AE-3998-42A6-BE35-BB5F2B29F8F6}" destId="{6174E030-2578-4835-BA38-44E8A2E3BDFD}" srcOrd="3" destOrd="0" parTransId="{5981F9AA-2CA5-4200-AA2C-C98C3CF75D11}" sibTransId="{7BF6D630-8F3A-4C7D-A95D-C507C5556C63}"/>
    <dgm:cxn modelId="{1B2E8A84-4BEE-4EC5-8B86-D3E5E829441B}" type="presOf" srcId="{EEA78220-BDA6-469C-B8DC-748AA9E073E9}" destId="{E4DE3DC0-1933-4B5A-86B0-09D312681FD4}" srcOrd="0" destOrd="2" presId="urn:microsoft.com/office/officeart/2005/8/layout/arrow2"/>
    <dgm:cxn modelId="{0788DF88-EE5E-49BB-8A3E-CE86455642E0}" srcId="{EEA78220-BDA6-469C-B8DC-748AA9E073E9}" destId="{C5476E70-61E7-4A32-B7A5-9B68C3EECEA8}" srcOrd="1" destOrd="0" parTransId="{550CDE49-FF11-46E4-AFA2-57BABB7F3BEA}" sibTransId="{9BE1DAD1-D136-4B6A-AE6C-A920B13CE9DD}"/>
    <dgm:cxn modelId="{2EC99A8B-140E-4D2F-A354-8DD59E2C3423}" srcId="{B0BB6382-0024-4C80-AA7F-4179B83910A0}" destId="{7F8C2316-40C6-46C7-9781-A0B8C9A3512F}" srcOrd="2" destOrd="0" parTransId="{CE279ECB-2338-4F3F-8C61-00D164F7E8AA}" sibTransId="{82126C23-9B9A-48C4-A409-140E00EC9C40}"/>
    <dgm:cxn modelId="{0CE4E693-FCA1-48E1-BF31-05477B1E59E3}" srcId="{142F56AE-3998-42A6-BE35-BB5F2B29F8F6}" destId="{22E05018-9763-4A60-8187-6CDFBF262EE7}" srcOrd="1" destOrd="0" parTransId="{F05783C4-E354-407D-A877-3312662B4C00}" sibTransId="{F432F35A-2A7E-41A2-BE6C-E5DADA8F658D}"/>
    <dgm:cxn modelId="{34436B94-A5AC-4D1C-8332-9F736B903EBD}" srcId="{2E2439F4-AFB1-432E-97DD-51B17B07EE14}" destId="{9F4F7B7A-9BA4-4BDB-837C-49A380487250}" srcOrd="4" destOrd="0" parTransId="{1A095D61-0AF4-4209-A98C-FB10F099D2FB}" sibTransId="{B5B5255A-A796-4E8D-9BEC-76B4AD433429}"/>
    <dgm:cxn modelId="{264DA39A-A94C-4B40-896E-01C50AFE932A}" srcId="{87056025-FDE9-4CFE-86A3-9910B45EEA82}" destId="{7EA8558E-9E9A-4200-96BF-FA39627BEACF}" srcOrd="0" destOrd="0" parTransId="{5D20E967-B728-4811-954A-AE1EC274B91E}" sibTransId="{FC2E480A-ADEE-4B88-A714-EE53F96B9096}"/>
    <dgm:cxn modelId="{4BE3F69D-BB67-4DFB-BD3B-D747BA88F6CA}" type="presOf" srcId="{09CAFDC4-02A3-4EE7-B630-BB2EF81CB4E6}" destId="{32BC3DCB-0AC2-4FB0-82B0-96243F26A401}" srcOrd="0" destOrd="3" presId="urn:microsoft.com/office/officeart/2005/8/layout/arrow2"/>
    <dgm:cxn modelId="{12E03AA0-F3BD-4059-A928-6F63D3FA8168}" type="presOf" srcId="{B0BB6382-0024-4C80-AA7F-4179B83910A0}" destId="{C772702D-540E-45CE-BF8C-4B4C86A470CD}" srcOrd="0" destOrd="2" presId="urn:microsoft.com/office/officeart/2005/8/layout/arrow2"/>
    <dgm:cxn modelId="{80A591A2-F45C-4DD6-AD22-C3DF9026838D}" srcId="{142F56AE-3998-42A6-BE35-BB5F2B29F8F6}" destId="{80B3A49E-D6AB-44DC-A035-84BB53D54CBB}" srcOrd="0" destOrd="0" parTransId="{99D0CE36-8987-44B2-A2B4-C3A0B04BFD95}" sibTransId="{BA990205-1877-442B-8608-63F02A8BED9C}"/>
    <dgm:cxn modelId="{F06050A3-EE75-4FFA-B9A4-60CA6CFD113E}" srcId="{3A0385D0-2682-4A03-9A69-C43DD0D6AC19}" destId="{427AFFE7-DB95-462C-8F12-EC5B0CD57A3C}" srcOrd="0" destOrd="0" parTransId="{0FE29F62-CF51-463A-9699-372071C2649B}" sibTransId="{C592AEE4-7688-45D5-8F7F-D220D3E05772}"/>
    <dgm:cxn modelId="{01D2A1AD-C2E2-445B-A1E4-A7DEB1A3567C}" type="presOf" srcId="{142F56AE-3998-42A6-BE35-BB5F2B29F8F6}" destId="{665853B0-DCFD-4FE4-BE53-347BABFD08E8}" srcOrd="0" destOrd="0" presId="urn:microsoft.com/office/officeart/2005/8/layout/arrow2"/>
    <dgm:cxn modelId="{5A11E2AD-700F-447E-92EE-51AE40B7AA70}" type="presOf" srcId="{1D2AC055-5689-46F0-9C8C-730D2F97A3B9}" destId="{E4DE3DC0-1933-4B5A-86B0-09D312681FD4}" srcOrd="0" destOrd="1" presId="urn:microsoft.com/office/officeart/2005/8/layout/arrow2"/>
    <dgm:cxn modelId="{046221B3-B13B-4F67-B2B2-309FA375DBF0}" srcId="{9F4F7B7A-9BA4-4BDB-837C-49A380487250}" destId="{EEA78220-BDA6-469C-B8DC-748AA9E073E9}" srcOrd="1" destOrd="0" parTransId="{27BBC35A-1409-43BA-8C9C-59CEEE989D36}" sibTransId="{3E7676A8-819E-43AF-B505-34BD7929A930}"/>
    <dgm:cxn modelId="{16A8A5B7-7777-4A9B-B397-E74D67CF5AD4}" srcId="{B0BB6382-0024-4C80-AA7F-4179B83910A0}" destId="{74EC0453-B5E5-4D2E-85F8-2F899FE3B6BA}" srcOrd="1" destOrd="0" parTransId="{53A3E60B-6F9F-45D5-ADFC-1F4C989FBA86}" sibTransId="{6194DF4F-2406-4914-B4A3-D6EE6AAC87A2}"/>
    <dgm:cxn modelId="{3E5CE5BC-7F06-492A-AF0B-2A36759F96F8}" srcId="{8587C3FF-0B00-4433-AF03-FD891DFA15D6}" destId="{B0BB6382-0024-4C80-AA7F-4179B83910A0}" srcOrd="1" destOrd="0" parTransId="{4ADEFFBB-DC97-4DCB-89E6-3BFF5B52E99F}" sibTransId="{DAAABBD3-C8B4-43C9-B56E-143B1CF70BBB}"/>
    <dgm:cxn modelId="{27D4E8BE-65ED-467E-BF50-C94D8C7190A6}" srcId="{87056025-FDE9-4CFE-86A3-9910B45EEA82}" destId="{671ADDFB-22E4-4DC6-80EE-19004C1F3C26}" srcOrd="1" destOrd="0" parTransId="{41FD1E44-F246-457C-921A-F3ECD2D42E0B}" sibTransId="{ACB06428-6EF1-4613-924C-66BF527BE7FC}"/>
    <dgm:cxn modelId="{F9881CCB-8C71-4A06-96A5-AAAB1506CA6D}" type="presOf" srcId="{7E49FB92-014B-4109-A4DD-199AB0785FB6}" destId="{C2959311-0C96-4434-B7CE-373CE1AD8840}" srcOrd="0" destOrd="3" presId="urn:microsoft.com/office/officeart/2005/8/layout/arrow2"/>
    <dgm:cxn modelId="{285CD1CB-F842-4267-A370-132E54AE9671}" type="presOf" srcId="{2E2439F4-AFB1-432E-97DD-51B17B07EE14}" destId="{FB7AF221-86A8-4A65-B689-16D57C838460}" srcOrd="0" destOrd="0" presId="urn:microsoft.com/office/officeart/2005/8/layout/arrow2"/>
    <dgm:cxn modelId="{9C3712CC-4270-49DC-8D9A-1A4FCD186185}" srcId="{8587C3FF-0B00-4433-AF03-FD891DFA15D6}" destId="{3A5E65F0-D3E0-474E-86D7-884DD5C68C99}" srcOrd="2" destOrd="0" parTransId="{0D032BF9-B2D4-4836-A3E6-BE9A59DAE838}" sibTransId="{D8499B6E-BF97-49AA-9D0D-98A4C809BDA3}"/>
    <dgm:cxn modelId="{CCB35BCE-EF41-4287-B4CC-BCD2D570EB34}" srcId="{8587C3FF-0B00-4433-AF03-FD891DFA15D6}" destId="{8C274CE9-8A68-4A1D-9AF8-3DABF664B590}" srcOrd="0" destOrd="0" parTransId="{85F3DD06-26EC-4B4A-AD8B-B50E5A5061FE}" sibTransId="{19984F48-C68B-4243-A753-D509BED957A1}"/>
    <dgm:cxn modelId="{D9157FCF-5FC8-491C-B857-243B5034496B}" type="presOf" srcId="{74EC0453-B5E5-4D2E-85F8-2F899FE3B6BA}" destId="{C772702D-540E-45CE-BF8C-4B4C86A470CD}" srcOrd="0" destOrd="4" presId="urn:microsoft.com/office/officeart/2005/8/layout/arrow2"/>
    <dgm:cxn modelId="{4682E6D1-7A59-40C3-9EE5-50AC3ADDE81C}" srcId="{142F56AE-3998-42A6-BE35-BB5F2B29F8F6}" destId="{1CCB0860-3E64-43DC-9554-313D54468EB6}" srcOrd="2" destOrd="0" parTransId="{73678317-505B-4314-A817-01337E06C183}" sibTransId="{09C39314-58EE-4576-A331-2D38D2B33C73}"/>
    <dgm:cxn modelId="{27F362D7-4F46-4DC1-94F1-002F62988E6C}" type="presOf" srcId="{C5476E70-61E7-4A32-B7A5-9B68C3EECEA8}" destId="{E4DE3DC0-1933-4B5A-86B0-09D312681FD4}" srcOrd="0" destOrd="4" presId="urn:microsoft.com/office/officeart/2005/8/layout/arrow2"/>
    <dgm:cxn modelId="{470F51E5-26AE-4904-9099-ABC840182C03}" type="presOf" srcId="{B5AD7B61-7D12-44A5-A943-AAB8CFC88A44}" destId="{32BC3DCB-0AC2-4FB0-82B0-96243F26A401}" srcOrd="0" destOrd="2" presId="urn:microsoft.com/office/officeart/2005/8/layout/arrow2"/>
    <dgm:cxn modelId="{E7324FE8-7DAB-4369-B204-D3FDE2E7A312}" type="presOf" srcId="{9F4F7B7A-9BA4-4BDB-837C-49A380487250}" destId="{E4DE3DC0-1933-4B5A-86B0-09D312681FD4}" srcOrd="0" destOrd="0" presId="urn:microsoft.com/office/officeart/2005/8/layout/arrow2"/>
    <dgm:cxn modelId="{DAE7A2EB-CCB5-4BFC-968F-CE24ECB6C879}" type="presOf" srcId="{7EA8558E-9E9A-4200-96BF-FA39627BEACF}" destId="{C2959311-0C96-4434-B7CE-373CE1AD8840}" srcOrd="0" destOrd="1" presId="urn:microsoft.com/office/officeart/2005/8/layout/arrow2"/>
    <dgm:cxn modelId="{09F74AEE-7625-4DD8-AB16-760B64062454}" type="presOf" srcId="{6AD3BF7A-5B46-4BCE-8133-11823F5B24F5}" destId="{E4DE3DC0-1933-4B5A-86B0-09D312681FD4}" srcOrd="0" destOrd="3" presId="urn:microsoft.com/office/officeart/2005/8/layout/arrow2"/>
    <dgm:cxn modelId="{22FC30EF-3505-45ED-9748-26371C066171}" srcId="{9F4F7B7A-9BA4-4BDB-837C-49A380487250}" destId="{1D2AC055-5689-46F0-9C8C-730D2F97A3B9}" srcOrd="0" destOrd="0" parTransId="{528E3B7F-CFCB-41BF-9C8C-C0045FD981C4}" sibTransId="{60DD408D-C292-45B6-BD24-4E6A7E31A011}"/>
    <dgm:cxn modelId="{3C35C5FC-84F9-41ED-927A-6B751589C714}" srcId="{3A0385D0-2682-4A03-9A69-C43DD0D6AC19}" destId="{3BE03EC3-3A51-4384-92B9-1DF4BD315CF7}" srcOrd="3" destOrd="0" parTransId="{DA636099-56E3-421D-800B-995E21F8343E}" sibTransId="{2D054BC9-95F2-4F32-AB10-3CDFBABFD72F}"/>
    <dgm:cxn modelId="{C367FC3B-9FE1-40E7-9437-51A0958889D2}" type="presParOf" srcId="{FB7AF221-86A8-4A65-B689-16D57C838460}" destId="{B81CAE3C-C9BE-42EB-B99E-B84F425E6ED3}" srcOrd="0" destOrd="0" presId="urn:microsoft.com/office/officeart/2005/8/layout/arrow2"/>
    <dgm:cxn modelId="{4A456300-320B-4BEF-A201-C9B1B244A993}" type="presParOf" srcId="{FB7AF221-86A8-4A65-B689-16D57C838460}" destId="{E18ACE37-B47D-48E1-AD9A-B255FD5E7A65}" srcOrd="1" destOrd="0" presId="urn:microsoft.com/office/officeart/2005/8/layout/arrow2"/>
    <dgm:cxn modelId="{DE963A8B-0EBF-45E5-B106-1D05E27C32C2}" type="presParOf" srcId="{E18ACE37-B47D-48E1-AD9A-B255FD5E7A65}" destId="{E6C95092-277A-4635-B2BC-1B0609D8FEF9}" srcOrd="0" destOrd="0" presId="urn:microsoft.com/office/officeart/2005/8/layout/arrow2"/>
    <dgm:cxn modelId="{E3A676B6-EC19-449D-A480-7BF93297F0A7}" type="presParOf" srcId="{E18ACE37-B47D-48E1-AD9A-B255FD5E7A65}" destId="{C2959311-0C96-4434-B7CE-373CE1AD8840}" srcOrd="1" destOrd="0" presId="urn:microsoft.com/office/officeart/2005/8/layout/arrow2"/>
    <dgm:cxn modelId="{44049C0F-235F-4EAF-B1F1-A146940281C5}" type="presParOf" srcId="{E18ACE37-B47D-48E1-AD9A-B255FD5E7A65}" destId="{8EAB8E08-CBFC-4B47-A574-DEEC7215AD69}" srcOrd="2" destOrd="0" presId="urn:microsoft.com/office/officeart/2005/8/layout/arrow2"/>
    <dgm:cxn modelId="{90BC4802-846A-4AB5-902A-24213DE40D6B}" type="presParOf" srcId="{E18ACE37-B47D-48E1-AD9A-B255FD5E7A65}" destId="{665853B0-DCFD-4FE4-BE53-347BABFD08E8}" srcOrd="3" destOrd="0" presId="urn:microsoft.com/office/officeart/2005/8/layout/arrow2"/>
    <dgm:cxn modelId="{7D31071B-6E79-43B6-BF10-1C0F50257333}" type="presParOf" srcId="{E18ACE37-B47D-48E1-AD9A-B255FD5E7A65}" destId="{47A6B15E-3DC8-45E9-A58D-23D8BD94C1C4}" srcOrd="4" destOrd="0" presId="urn:microsoft.com/office/officeart/2005/8/layout/arrow2"/>
    <dgm:cxn modelId="{09F5A95D-D804-456F-9CB2-DE90718C9A97}" type="presParOf" srcId="{E18ACE37-B47D-48E1-AD9A-B255FD5E7A65}" destId="{C772702D-540E-45CE-BF8C-4B4C86A470CD}" srcOrd="5" destOrd="0" presId="urn:microsoft.com/office/officeart/2005/8/layout/arrow2"/>
    <dgm:cxn modelId="{DB5092C0-B016-44FE-AD65-24768D6861B1}" type="presParOf" srcId="{E18ACE37-B47D-48E1-AD9A-B255FD5E7A65}" destId="{CC633684-2521-4467-900E-217C04878725}" srcOrd="6" destOrd="0" presId="urn:microsoft.com/office/officeart/2005/8/layout/arrow2"/>
    <dgm:cxn modelId="{E49C38CF-3B51-44AB-BF9D-876C8B4C5B16}" type="presParOf" srcId="{E18ACE37-B47D-48E1-AD9A-B255FD5E7A65}" destId="{32BC3DCB-0AC2-4FB0-82B0-96243F26A401}" srcOrd="7" destOrd="0" presId="urn:microsoft.com/office/officeart/2005/8/layout/arrow2"/>
    <dgm:cxn modelId="{A9434E18-C74B-470E-A912-0C7F01DE1B86}" type="presParOf" srcId="{E18ACE37-B47D-48E1-AD9A-B255FD5E7A65}" destId="{FDCA3D7B-7E3F-45C6-8B74-17B1D17E0602}" srcOrd="8" destOrd="0" presId="urn:microsoft.com/office/officeart/2005/8/layout/arrow2"/>
    <dgm:cxn modelId="{487DB55D-24F2-4FC0-9F25-EA5721B57324}" type="presParOf" srcId="{E18ACE37-B47D-48E1-AD9A-B255FD5E7A65}" destId="{E4DE3DC0-1933-4B5A-86B0-09D312681FD4}"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電子図書館構想</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知識インフラ構想</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custT="1"/>
      <dgm:spPr/>
      <dgm:t>
        <a:bodyPr/>
        <a:lstStyle/>
        <a:p>
          <a:pPr rtl="0"/>
          <a:r>
            <a:rPr kumimoji="1" lang="ja-JP" altLang="en-US" sz="1400" dirty="0">
              <a:latin typeface="Meiryo UI" panose="020B0604030504040204" pitchFamily="50" charset="-128"/>
              <a:ea typeface="Meiryo UI" panose="020B0604030504040204" pitchFamily="50" charset="-128"/>
            </a:rPr>
            <a:t>パイロット電子図書館実証実験プロジェクト</a:t>
          </a:r>
          <a:endParaRPr kumimoji="1" lang="en-US" sz="1400"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A876689A-EEFF-4AAE-84C6-C7D07870A17F}">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87B86B89-B05B-47E4-A343-750D4AA0D7FA}" type="parTrans" cxnId="{16DC3050-EC98-494A-B339-D65884F55B38}">
      <dgm:prSet/>
      <dgm:spPr/>
      <dgm:t>
        <a:bodyPr/>
        <a:lstStyle/>
        <a:p>
          <a:endParaRPr kumimoji="1" lang="ja-JP" altLang="en-US"/>
        </a:p>
      </dgm:t>
    </dgm:pt>
    <dgm:pt modelId="{DD27E797-19C7-4E2E-9C89-4EA74CC4C66C}" type="sibTrans" cxnId="{16DC3050-EC98-494A-B339-D65884F55B38}">
      <dgm:prSet/>
      <dgm:spPr/>
      <dgm:t>
        <a:bodyPr/>
        <a:lstStyle/>
        <a:p>
          <a:endParaRPr kumimoji="1" lang="ja-JP" altLang="en-US"/>
        </a:p>
      </dgm:t>
    </dgm:pt>
    <dgm:pt modelId="{7D61B7D8-92C0-47BC-AC2F-EA8CE84A1BA0}">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1C803DB0-39D8-472B-91C3-41F0F5426077}" type="parTrans" cxnId="{65B69B57-0DD2-428D-8E1C-EB49AC2FE06E}">
      <dgm:prSet/>
      <dgm:spPr/>
      <dgm:t>
        <a:bodyPr/>
        <a:lstStyle/>
        <a:p>
          <a:endParaRPr kumimoji="1" lang="ja-JP" altLang="en-US"/>
        </a:p>
      </dgm:t>
    </dgm:pt>
    <dgm:pt modelId="{C6C29056-8F08-41B5-B97A-0BD93733C224}" type="sibTrans" cxnId="{65B69B57-0DD2-428D-8E1C-EB49AC2FE06E}">
      <dgm:prSet/>
      <dgm:spPr/>
      <dgm:t>
        <a:bodyPr/>
        <a:lstStyle/>
        <a:p>
          <a:endParaRPr kumimoji="1" lang="ja-JP" altLang="en-US"/>
        </a:p>
      </dgm:t>
    </dgm:pt>
    <dgm:pt modelId="{C0E998C3-485B-4DE6-A763-E1519D5ED7B5}">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デジタルコレクション</a:t>
          </a:r>
          <a:endParaRPr kumimoji="1" lang="en-US" sz="1400" dirty="0">
            <a:latin typeface="Meiryo UI" panose="020B0604030504040204" pitchFamily="50" charset="-128"/>
            <a:ea typeface="Meiryo UI" panose="020B0604030504040204" pitchFamily="50" charset="-128"/>
          </a:endParaRPr>
        </a:p>
      </dgm:t>
    </dgm:pt>
    <dgm:pt modelId="{8AD669F3-6D4D-4284-B5B9-FDED2B408A6A}" type="parTrans" cxnId="{A91C6CAB-FCBA-4C64-BDAF-6767FE9DC6FD}">
      <dgm:prSet/>
      <dgm:spPr/>
      <dgm:t>
        <a:bodyPr/>
        <a:lstStyle/>
        <a:p>
          <a:endParaRPr kumimoji="1" lang="ja-JP" altLang="en-US"/>
        </a:p>
      </dgm:t>
    </dgm:pt>
    <dgm:pt modelId="{5DAE3483-613E-4933-A886-FD13FDCA1E79}" type="sibTrans" cxnId="{A91C6CAB-FCBA-4C64-BDAF-6767FE9DC6FD}">
      <dgm:prSet/>
      <dgm:spPr/>
      <dgm:t>
        <a:bodyPr/>
        <a:lstStyle/>
        <a:p>
          <a:endParaRPr kumimoji="1" lang="ja-JP" altLang="en-US"/>
        </a:p>
      </dgm:t>
    </dgm:pt>
    <dgm:pt modelId="{2A2B17E9-AA49-4C23-ABE3-6CADE529AE7C}">
      <dgm:prSet custT="1"/>
      <dgm:spPr/>
      <dgm:t>
        <a:bodyPr/>
        <a:lstStyle/>
        <a:p>
          <a:pPr rtl="0"/>
          <a:r>
            <a:rPr kumimoji="1" lang="en-US" altLang="ja-JP" sz="1400" dirty="0">
              <a:latin typeface="Meiryo UI" panose="020B0604030504040204" pitchFamily="50" charset="-128"/>
              <a:ea typeface="Meiryo UI" panose="020B0604030504040204" pitchFamily="50" charset="-128"/>
            </a:rPr>
            <a:t>NDL</a:t>
          </a:r>
          <a:r>
            <a:rPr kumimoji="1" lang="ja-JP" altLang="en-US" sz="1400" dirty="0">
              <a:latin typeface="Meiryo UI" panose="020B0604030504040204" pitchFamily="50" charset="-128"/>
              <a:ea typeface="Meiryo UI" panose="020B0604030504040204" pitchFamily="50" charset="-128"/>
            </a:rPr>
            <a:t>サーチ</a:t>
          </a:r>
          <a:endParaRPr kumimoji="1" lang="en-US" sz="1400" dirty="0">
            <a:latin typeface="Meiryo UI" panose="020B0604030504040204" pitchFamily="50" charset="-128"/>
            <a:ea typeface="Meiryo UI" panose="020B0604030504040204" pitchFamily="50" charset="-128"/>
          </a:endParaRPr>
        </a:p>
      </dgm:t>
    </dgm:pt>
    <dgm:pt modelId="{64DE23DC-C0E9-4106-A94F-08BF82E431FC}" type="parTrans" cxnId="{C6453A7F-00DA-4E6A-9EC4-3AE69482FFEF}">
      <dgm:prSet/>
      <dgm:spPr/>
      <dgm:t>
        <a:bodyPr/>
        <a:lstStyle/>
        <a:p>
          <a:endParaRPr kumimoji="1" lang="ja-JP" altLang="en-US"/>
        </a:p>
      </dgm:t>
    </dgm:pt>
    <dgm:pt modelId="{6C76CA06-9126-4B38-B771-A5679CC497A3}" type="sibTrans" cxnId="{C6453A7F-00DA-4E6A-9EC4-3AE69482FFEF}">
      <dgm:prSet/>
      <dgm:spPr/>
      <dgm:t>
        <a:bodyPr/>
        <a:lstStyle/>
        <a:p>
          <a:endParaRPr kumimoji="1" lang="ja-JP" altLang="en-US"/>
        </a:p>
      </dgm:t>
    </dgm:pt>
    <dgm:pt modelId="{9FF595DC-549F-45B0-8479-4B67797CF17C}">
      <dgm:prSet custT="1"/>
      <dgm:spPr/>
      <dgm:t>
        <a:bodyPr/>
        <a:lstStyle/>
        <a:p>
          <a:pPr rtl="0"/>
          <a:r>
            <a:rPr kumimoji="1" lang="ja-JP" altLang="en-US" sz="1400" dirty="0">
              <a:latin typeface="Meiryo UI" panose="020B0604030504040204" pitchFamily="50" charset="-128"/>
              <a:ea typeface="Meiryo UI" panose="020B0604030504040204" pitchFamily="50" charset="-128"/>
            </a:rPr>
            <a:t>リサーチナビ</a:t>
          </a:r>
          <a:endParaRPr kumimoji="1" lang="en-US" sz="1400" dirty="0">
            <a:latin typeface="Meiryo UI" panose="020B0604030504040204" pitchFamily="50" charset="-128"/>
            <a:ea typeface="Meiryo UI" panose="020B0604030504040204" pitchFamily="50" charset="-128"/>
          </a:endParaRPr>
        </a:p>
      </dgm:t>
    </dgm:pt>
    <dgm:pt modelId="{73111EB1-4916-4203-855A-49603FFBEF90}" type="parTrans" cxnId="{8FC9DCCC-B3A7-4FA0-928A-DD9FD466709C}">
      <dgm:prSet/>
      <dgm:spPr/>
      <dgm:t>
        <a:bodyPr/>
        <a:lstStyle/>
        <a:p>
          <a:endParaRPr kumimoji="1" lang="ja-JP" altLang="en-US"/>
        </a:p>
      </dgm:t>
    </dgm:pt>
    <dgm:pt modelId="{1B3FCE7C-0AA1-4E74-ADDD-BB284EDB7FC3}" type="sibTrans" cxnId="{8FC9DCCC-B3A7-4FA0-928A-DD9FD466709C}">
      <dgm:prSet/>
      <dgm:spPr/>
      <dgm:t>
        <a:bodyPr/>
        <a:lstStyle/>
        <a:p>
          <a:endParaRPr kumimoji="1" lang="ja-JP" altLang="en-US"/>
        </a:p>
      </dgm:t>
    </dgm:pt>
    <dgm:pt modelId="{588411AC-E5F3-475E-8D94-1B922E14310D}">
      <dgm:prSet custT="1"/>
      <dgm:spPr/>
      <dgm:t>
        <a:bodyPr/>
        <a:lstStyle/>
        <a:p>
          <a:pPr rtl="0"/>
          <a:r>
            <a:rPr kumimoji="1" lang="ja-JP" altLang="en-US" sz="14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dirty="0">
            <a:solidFill>
              <a:schemeClr val="tx1"/>
            </a:solidFill>
            <a:latin typeface="Meiryo UI" panose="020B0604030504040204" pitchFamily="50" charset="-128"/>
            <a:ea typeface="Meiryo UI" panose="020B0604030504040204" pitchFamily="50" charset="-128"/>
          </a:endParaRPr>
        </a:p>
      </dgm:t>
    </dgm:pt>
    <dgm:pt modelId="{C0F8F0AB-2C44-4A83-A939-4FF30A7CCF67}" type="parTrans" cxnId="{5364B86D-3704-4CC6-9DA5-C5BA1B8F6B79}">
      <dgm:prSet/>
      <dgm:spPr/>
      <dgm:t>
        <a:bodyPr/>
        <a:lstStyle/>
        <a:p>
          <a:endParaRPr kumimoji="1" lang="ja-JP" altLang="en-US"/>
        </a:p>
      </dgm:t>
    </dgm:pt>
    <dgm:pt modelId="{C85372DD-1A5D-4DC8-A5A0-42D6CF0ABF76}" type="sibTrans" cxnId="{5364B86D-3704-4CC6-9DA5-C5BA1B8F6B79}">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ScaleY="139697"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86F8B700-6470-4950-BBA2-6D1CDA8F3F7D}" type="presOf" srcId="{E3CF8727-EBD0-4B50-B2F4-400E19E72E9C}" destId="{6F8FEBA5-6DBE-4821-ABF8-491DEFA851F2}" srcOrd="0" destOrd="0" presId="urn:microsoft.com/office/officeart/2005/8/layout/chevron2"/>
    <dgm:cxn modelId="{B73D7B01-397B-4CDD-B366-D08267A8D337}" type="presOf" srcId="{A876689A-EEFF-4AAE-84C6-C7D07870A17F}" destId="{21D4D578-5B67-4624-A75E-87D6AE305493}" srcOrd="0" destOrd="1"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6A41A66-3B56-450D-999E-B370E9A41493}" type="presOf" srcId="{C6678B9E-79DE-4DEE-AFE5-C31B8941EFFF}" destId="{59959EF9-C4F0-4584-A6F4-03131BC2554A}"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5364B86D-3704-4CC6-9DA5-C5BA1B8F6B79}" srcId="{7D61B7D8-92C0-47BC-AC2F-EA8CE84A1BA0}" destId="{588411AC-E5F3-475E-8D94-1B922E14310D}" srcOrd="0" destOrd="0" parTransId="{C0F8F0AB-2C44-4A83-A939-4FF30A7CCF67}" sibTransId="{C85372DD-1A5D-4DC8-A5A0-42D6CF0ABF76}"/>
    <dgm:cxn modelId="{16DC3050-EC98-494A-B339-D65884F55B38}" srcId="{75775F5F-F8C0-451C-B244-4299713CD7BF}" destId="{A876689A-EEFF-4AAE-84C6-C7D07870A17F}" srcOrd="1" destOrd="0" parTransId="{87B86B89-B05B-47E4-A343-750D4AA0D7FA}" sibTransId="{DD27E797-19C7-4E2E-9C89-4EA74CC4C66C}"/>
    <dgm:cxn modelId="{CE531872-B5E3-4B66-9AE6-00C25EECC46D}" srcId="{C6678B9E-79DE-4DEE-AFE5-C31B8941EFFF}" destId="{75775F5F-F8C0-451C-B244-4299713CD7BF}" srcOrd="1" destOrd="0" parTransId="{795A9657-15E7-4EBF-921F-0F6060807D16}" sibTransId="{DFBEECA7-AA26-4BA2-AB41-6676543CE4B6}"/>
    <dgm:cxn modelId="{65B69B57-0DD2-428D-8E1C-EB49AC2FE06E}" srcId="{75775F5F-F8C0-451C-B244-4299713CD7BF}" destId="{7D61B7D8-92C0-47BC-AC2F-EA8CE84A1BA0}" srcOrd="2" destOrd="0" parTransId="{1C803DB0-39D8-472B-91C3-41F0F5426077}" sibTransId="{C6C29056-8F08-41B5-B97A-0BD93733C224}"/>
    <dgm:cxn modelId="{C6453A7F-00DA-4E6A-9EC4-3AE69482FFEF}" srcId="{7DBEFFCB-E290-4C29-A4C0-51305A75AD63}" destId="{2A2B17E9-AA49-4C23-ABE3-6CADE529AE7C}" srcOrd="2" destOrd="0" parTransId="{64DE23DC-C0E9-4106-A94F-08BF82E431FC}" sibTransId="{6C76CA06-9126-4B38-B771-A5679CC497A3}"/>
    <dgm:cxn modelId="{54B07581-89AF-4763-8E9E-1ACA91F17879}" type="presOf" srcId="{7D61B7D8-92C0-47BC-AC2F-EA8CE84A1BA0}" destId="{21D4D578-5B67-4624-A75E-87D6AE305493}" srcOrd="0" destOrd="2" presId="urn:microsoft.com/office/officeart/2005/8/layout/chevron2"/>
    <dgm:cxn modelId="{CD18C394-50A7-4FE8-B2F1-1CAFE5B44D48}" type="presOf" srcId="{588411AC-E5F3-475E-8D94-1B922E14310D}" destId="{21D4D578-5B67-4624-A75E-87D6AE305493}" srcOrd="0" destOrd="3" presId="urn:microsoft.com/office/officeart/2005/8/layout/chevron2"/>
    <dgm:cxn modelId="{9F786F9A-B3C9-46C0-9D78-D31CDA3C6226}" type="presOf" srcId="{7DBEFFCB-E290-4C29-A4C0-51305A75AD63}" destId="{08854722-FA22-4F26-A1AE-4B5991B09DD7}" srcOrd="0" destOrd="0" presId="urn:microsoft.com/office/officeart/2005/8/layout/chevron2"/>
    <dgm:cxn modelId="{A91C6CAB-FCBA-4C64-BDAF-6767FE9DC6FD}" srcId="{7DBEFFCB-E290-4C29-A4C0-51305A75AD63}" destId="{C0E998C3-485B-4DE6-A763-E1519D5ED7B5}" srcOrd="1" destOrd="0" parTransId="{8AD669F3-6D4D-4284-B5B9-FDED2B408A6A}" sibTransId="{5DAE3483-613E-4933-A886-FD13FDCA1E79}"/>
    <dgm:cxn modelId="{8FC9DCCC-B3A7-4FA0-928A-DD9FD466709C}" srcId="{7DBEFFCB-E290-4C29-A4C0-51305A75AD63}" destId="{9FF595DC-549F-45B0-8479-4B67797CF17C}" srcOrd="3" destOrd="0" parTransId="{73111EB1-4916-4203-855A-49603FFBEF90}" sibTransId="{1B3FCE7C-0AA1-4E74-ADDD-BB284EDB7FC3}"/>
    <dgm:cxn modelId="{78C7B2D0-D6C0-411D-A71F-096E2900233A}" srcId="{75775F5F-F8C0-451C-B244-4299713CD7BF}" destId="{DAA89151-2F0C-4125-9659-AEDD07EC6D2E}" srcOrd="0" destOrd="0" parTransId="{30655684-DC94-44E0-9B41-2EE56F448AD9}" sibTransId="{7C9FBB56-CD75-4698-8493-CBEC7C74C09C}"/>
    <dgm:cxn modelId="{53E459D1-DD62-4FD9-B68F-E1B7B79BA228}" type="presOf" srcId="{DAA89151-2F0C-4125-9659-AEDD07EC6D2E}" destId="{21D4D578-5B67-4624-A75E-87D6AE305493}" srcOrd="0" destOrd="0" presId="urn:microsoft.com/office/officeart/2005/8/layout/chevron2"/>
    <dgm:cxn modelId="{229DD8D4-C954-4B26-97B6-2E5F4C112BD8}" type="presOf" srcId="{9FF595DC-549F-45B0-8479-4B67797CF17C}" destId="{6F8FEBA5-6DBE-4821-ABF8-491DEFA851F2}" srcOrd="0" destOrd="3" presId="urn:microsoft.com/office/officeart/2005/8/layout/chevron2"/>
    <dgm:cxn modelId="{627791DA-CC79-4443-B166-8A2EE211ED0C}" type="presOf" srcId="{C0E998C3-485B-4DE6-A763-E1519D5ED7B5}" destId="{6F8FEBA5-6DBE-4821-ABF8-491DEFA851F2}" srcOrd="0" destOrd="1" presId="urn:microsoft.com/office/officeart/2005/8/layout/chevron2"/>
    <dgm:cxn modelId="{9E323AF0-00D7-4702-8483-8B8985E7036B}" type="presOf" srcId="{2A2B17E9-AA49-4C23-ABE3-6CADE529AE7C}" destId="{6F8FEBA5-6DBE-4821-ABF8-491DEFA851F2}" srcOrd="0" destOrd="2" presId="urn:microsoft.com/office/officeart/2005/8/layout/chevron2"/>
    <dgm:cxn modelId="{3B52D3FC-E54E-4E49-84EE-860DE48CDD4C}" type="presOf" srcId="{75775F5F-F8C0-451C-B244-4299713CD7BF}" destId="{88175BEF-E694-4EAE-A95A-EA92A383F9DA}" srcOrd="0" destOrd="0" presId="urn:microsoft.com/office/officeart/2005/8/layout/chevron2"/>
    <dgm:cxn modelId="{78BCE114-36B7-44AF-8622-1016F2581279}" type="presParOf" srcId="{59959EF9-C4F0-4584-A6F4-03131BC2554A}" destId="{7851C664-D3B9-414E-888D-6DEF60A138CB}" srcOrd="0" destOrd="0" presId="urn:microsoft.com/office/officeart/2005/8/layout/chevron2"/>
    <dgm:cxn modelId="{184EF503-CF32-48F0-A35F-9C6316DDF13A}" type="presParOf" srcId="{7851C664-D3B9-414E-888D-6DEF60A138CB}" destId="{08854722-FA22-4F26-A1AE-4B5991B09DD7}" srcOrd="0" destOrd="0" presId="urn:microsoft.com/office/officeart/2005/8/layout/chevron2"/>
    <dgm:cxn modelId="{846561D3-7D0F-44E4-BABE-AB9EA1480720}" type="presParOf" srcId="{7851C664-D3B9-414E-888D-6DEF60A138CB}" destId="{6F8FEBA5-6DBE-4821-ABF8-491DEFA851F2}" srcOrd="1" destOrd="0" presId="urn:microsoft.com/office/officeart/2005/8/layout/chevron2"/>
    <dgm:cxn modelId="{D4710CF9-7F73-4133-8D57-DFB5B6ED530E}" type="presParOf" srcId="{59959EF9-C4F0-4584-A6F4-03131BC2554A}" destId="{F460460D-0F7B-4B6A-93E6-E7E24339D1A0}" srcOrd="1" destOrd="0" presId="urn:microsoft.com/office/officeart/2005/8/layout/chevron2"/>
    <dgm:cxn modelId="{A6CF727C-97AF-4748-B4DD-6010559E0EA1}" type="presParOf" srcId="{59959EF9-C4F0-4584-A6F4-03131BC2554A}" destId="{3CC28171-E9B1-4DC1-9E9A-0539EBBBC63C}" srcOrd="2" destOrd="0" presId="urn:microsoft.com/office/officeart/2005/8/layout/chevron2"/>
    <dgm:cxn modelId="{BC703C8A-81A6-41A2-B0E4-7D9CFD506659}" type="presParOf" srcId="{3CC28171-E9B1-4DC1-9E9A-0539EBBBC63C}" destId="{88175BEF-E694-4EAE-A95A-EA92A383F9DA}" srcOrd="0" destOrd="0" presId="urn:microsoft.com/office/officeart/2005/8/layout/chevron2"/>
    <dgm:cxn modelId="{19847303-3C2C-4294-B4A7-E99B2CD6EFA1}"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439F4-AFB1-432E-97DD-51B17B07EE14}" type="doc">
      <dgm:prSet loTypeId="urn:microsoft.com/office/officeart/2005/8/layout/arrow2" loCatId="process" qsTypeId="urn:microsoft.com/office/officeart/2005/8/quickstyle/3d6" qsCatId="3D" csTypeId="urn:microsoft.com/office/officeart/2005/8/colors/accent1_2" csCatId="accent1" phldr="1"/>
      <dgm:spPr/>
      <dgm:t>
        <a:bodyPr/>
        <a:lstStyle/>
        <a:p>
          <a:endParaRPr kumimoji="1" lang="ja-JP" altLang="en-US"/>
        </a:p>
      </dgm:t>
    </dgm:pt>
    <dgm:pt modelId="{87056025-FDE9-4CFE-86A3-9910B45EEA82}">
      <dgm:prSet custT="1"/>
      <dgm:spPr/>
      <dgm:t>
        <a:bodyPr/>
        <a:lstStyle/>
        <a:p>
          <a:pPr rtl="0"/>
          <a:r>
            <a:rPr kumimoji="1" lang="en-US" altLang="ja-JP" sz="1200" dirty="0">
              <a:latin typeface="Meiryo UI" panose="020B0604030504040204" pitchFamily="50" charset="-128"/>
              <a:ea typeface="Meiryo UI" panose="020B0604030504040204" pitchFamily="50" charset="-128"/>
            </a:rPr>
            <a:t>2008</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8D84653D-3F9A-4760-B26B-7EFBA8B2A2D0}" type="parTrans" cxnId="{18159E05-EC29-46A2-A93F-ECE2DC398F67}">
      <dgm:prSet/>
      <dgm:spPr/>
      <dgm:t>
        <a:bodyPr/>
        <a:lstStyle/>
        <a:p>
          <a:endParaRPr kumimoji="1" lang="ja-JP" altLang="en-US"/>
        </a:p>
      </dgm:t>
    </dgm:pt>
    <dgm:pt modelId="{AA3FCB3D-D0C3-451B-B27F-425E6EB0D068}" type="sibTrans" cxnId="{18159E05-EC29-46A2-A93F-ECE2DC398F67}">
      <dgm:prSet/>
      <dgm:spPr/>
      <dgm:t>
        <a:bodyPr/>
        <a:lstStyle/>
        <a:p>
          <a:endParaRPr kumimoji="1" lang="ja-JP" altLang="en-US"/>
        </a:p>
      </dgm:t>
    </dgm:pt>
    <dgm:pt modelId="{671ADDFB-22E4-4DC6-80EE-19004C1F3C26}">
      <dgm:prSet custT="1"/>
      <dgm:spPr/>
      <dgm:t>
        <a:bodyPr/>
        <a:lstStyle/>
        <a:p>
          <a:pPr rtl="0"/>
          <a:r>
            <a:rPr kumimoji="1" lang="ja-JP" altLang="en-US" sz="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dirty="0">
            <a:latin typeface="Meiryo UI" panose="020B0604030504040204" pitchFamily="50" charset="-128"/>
            <a:ea typeface="Meiryo UI" panose="020B0604030504040204" pitchFamily="50" charset="-128"/>
          </a:endParaRPr>
        </a:p>
      </dgm:t>
    </dgm:pt>
    <dgm:pt modelId="{41FD1E44-F246-457C-921A-F3ECD2D42E0B}" type="parTrans" cxnId="{27D4E8BE-65ED-467E-BF50-C94D8C7190A6}">
      <dgm:prSet/>
      <dgm:spPr/>
      <dgm:t>
        <a:bodyPr/>
        <a:lstStyle/>
        <a:p>
          <a:endParaRPr kumimoji="1" lang="ja-JP" altLang="en-US"/>
        </a:p>
      </dgm:t>
    </dgm:pt>
    <dgm:pt modelId="{ACB06428-6EF1-4613-924C-66BF527BE7FC}" type="sibTrans" cxnId="{27D4E8BE-65ED-467E-BF50-C94D8C7190A6}">
      <dgm:prSet/>
      <dgm:spPr/>
      <dgm:t>
        <a:bodyPr/>
        <a:lstStyle/>
        <a:p>
          <a:endParaRPr kumimoji="1" lang="ja-JP" altLang="en-US"/>
        </a:p>
      </dgm:t>
    </dgm:pt>
    <dgm:pt modelId="{142F56AE-3998-42A6-BE35-BB5F2B29F8F6}">
      <dgm:prSet custT="1"/>
      <dgm:spPr/>
      <dgm:t>
        <a:bodyPr/>
        <a:lstStyle/>
        <a:p>
          <a:pPr rtl="0"/>
          <a:r>
            <a:rPr kumimoji="1" lang="en-US" altLang="ja-JP" sz="1200" dirty="0">
              <a:latin typeface="Meiryo UI" panose="020B0604030504040204" pitchFamily="50" charset="-128"/>
              <a:ea typeface="Meiryo UI" panose="020B0604030504040204" pitchFamily="50" charset="-128"/>
            </a:rPr>
            <a:t>2011FY</a:t>
          </a:r>
          <a:endParaRPr kumimoji="1" lang="en-US" sz="1200" dirty="0">
            <a:latin typeface="Meiryo UI" panose="020B0604030504040204" pitchFamily="50" charset="-128"/>
            <a:ea typeface="Meiryo UI" panose="020B0604030504040204" pitchFamily="50" charset="-128"/>
          </a:endParaRPr>
        </a:p>
      </dgm:t>
    </dgm:pt>
    <dgm:pt modelId="{DF85B295-35A4-48D1-8693-558E57B1495C}" type="parTrans" cxnId="{11C79C74-A38B-44C1-9FA4-63A76A4AAC1C}">
      <dgm:prSet/>
      <dgm:spPr/>
      <dgm:t>
        <a:bodyPr/>
        <a:lstStyle/>
        <a:p>
          <a:endParaRPr kumimoji="1" lang="ja-JP" altLang="en-US"/>
        </a:p>
      </dgm:t>
    </dgm:pt>
    <dgm:pt modelId="{3AC08496-2929-446B-87EB-06B61C51339C}" type="sibTrans" cxnId="{11C79C74-A38B-44C1-9FA4-63A76A4AAC1C}">
      <dgm:prSet/>
      <dgm:spPr/>
      <dgm:t>
        <a:bodyPr/>
        <a:lstStyle/>
        <a:p>
          <a:endParaRPr kumimoji="1" lang="ja-JP" altLang="en-US"/>
        </a:p>
      </dgm:t>
    </dgm:pt>
    <dgm:pt modelId="{8587C3FF-0B00-4433-AF03-FD891DFA15D6}">
      <dgm:prSet custT="1"/>
      <dgm:spPr/>
      <dgm:t>
        <a:bodyPr/>
        <a:lstStyle/>
        <a:p>
          <a:pPr rtl="0"/>
          <a:r>
            <a:rPr kumimoji="1" lang="en-US" sz="1200" dirty="0">
              <a:latin typeface="Meiryo UI" panose="020B0604030504040204" pitchFamily="50" charset="-128"/>
              <a:ea typeface="Meiryo UI" panose="020B0604030504040204" pitchFamily="50" charset="-128"/>
            </a:rPr>
            <a:t>2012</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2013FY</a:t>
          </a:r>
          <a:endParaRPr kumimoji="1" lang="en-US" sz="1200" dirty="0">
            <a:latin typeface="Meiryo UI" panose="020B0604030504040204" pitchFamily="50" charset="-128"/>
            <a:ea typeface="Meiryo UI" panose="020B0604030504040204" pitchFamily="50" charset="-128"/>
          </a:endParaRPr>
        </a:p>
      </dgm:t>
    </dgm:pt>
    <dgm:pt modelId="{3683412B-4A30-4E1C-823D-615FFC270250}" type="parTrans" cxnId="{89C3495D-2F77-4E9A-A2F1-2CA7FBA75ADE}">
      <dgm:prSet/>
      <dgm:spPr/>
      <dgm:t>
        <a:bodyPr/>
        <a:lstStyle/>
        <a:p>
          <a:endParaRPr kumimoji="1" lang="ja-JP" altLang="en-US"/>
        </a:p>
      </dgm:t>
    </dgm:pt>
    <dgm:pt modelId="{6312CFF8-272D-41E2-8E4E-96B38C744DC2}" type="sibTrans" cxnId="{89C3495D-2F77-4E9A-A2F1-2CA7FBA75ADE}">
      <dgm:prSet/>
      <dgm:spPr/>
      <dgm:t>
        <a:bodyPr/>
        <a:lstStyle/>
        <a:p>
          <a:endParaRPr kumimoji="1" lang="ja-JP" altLang="en-US"/>
        </a:p>
      </dgm:t>
    </dgm:pt>
    <dgm:pt modelId="{9F4F7B7A-9BA4-4BDB-837C-49A380487250}">
      <dgm:prSet custT="1"/>
      <dgm:spPr/>
      <dgm:t>
        <a:bodyPr/>
        <a:lstStyle/>
        <a:p>
          <a:pPr rtl="0"/>
          <a:r>
            <a:rPr kumimoji="1" lang="en-US" altLang="ja-JP" sz="1200" dirty="0">
              <a:latin typeface="Meiryo UI" panose="020B0604030504040204" pitchFamily="50" charset="-128"/>
              <a:ea typeface="Meiryo UI" panose="020B0604030504040204" pitchFamily="50" charset="-128"/>
            </a:rPr>
            <a:t>2014FY</a:t>
          </a:r>
          <a:r>
            <a:rPr kumimoji="1" lang="ja-JP" altLang="en-US" sz="1200" dirty="0">
              <a:latin typeface="Meiryo UI" panose="020B0604030504040204" pitchFamily="50" charset="-128"/>
              <a:ea typeface="Meiryo UI" panose="020B0604030504040204" pitchFamily="50" charset="-128"/>
            </a:rPr>
            <a:t>～</a:t>
          </a:r>
          <a:endParaRPr kumimoji="1" lang="en-US" sz="1200" dirty="0">
            <a:latin typeface="Meiryo UI" panose="020B0604030504040204" pitchFamily="50" charset="-128"/>
            <a:ea typeface="Meiryo UI" panose="020B0604030504040204" pitchFamily="50" charset="-128"/>
          </a:endParaRPr>
        </a:p>
      </dgm:t>
    </dgm:pt>
    <dgm:pt modelId="{1A095D61-0AF4-4209-A98C-FB10F099D2FB}" type="parTrans" cxnId="{34436B94-A5AC-4D1C-8332-9F736B903EBD}">
      <dgm:prSet/>
      <dgm:spPr/>
      <dgm:t>
        <a:bodyPr/>
        <a:lstStyle/>
        <a:p>
          <a:endParaRPr kumimoji="1" lang="ja-JP" altLang="en-US"/>
        </a:p>
      </dgm:t>
    </dgm:pt>
    <dgm:pt modelId="{B5B5255A-A796-4E8D-9BEC-76B4AD433429}" type="sibTrans" cxnId="{34436B94-A5AC-4D1C-8332-9F736B903EBD}">
      <dgm:prSet/>
      <dgm:spPr/>
      <dgm:t>
        <a:bodyPr/>
        <a:lstStyle/>
        <a:p>
          <a:endParaRPr kumimoji="1" lang="ja-JP" altLang="en-US"/>
        </a:p>
      </dgm:t>
    </dgm:pt>
    <dgm:pt modelId="{22E05018-9763-4A60-8187-6CDFBF262EE7}">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a:latin typeface="Meiryo UI" panose="020B0604030504040204" pitchFamily="50" charset="-128"/>
              <a:ea typeface="Meiryo UI" panose="020B0604030504040204" pitchFamily="50" charset="-128"/>
            </a:rPr>
            <a:t>のオープン</a:t>
          </a:r>
          <a:endParaRPr kumimoji="1" lang="en-US" sz="1200" dirty="0">
            <a:latin typeface="Meiryo UI" panose="020B0604030504040204" pitchFamily="50" charset="-128"/>
            <a:ea typeface="Meiryo UI" panose="020B0604030504040204" pitchFamily="50" charset="-128"/>
          </a:endParaRPr>
        </a:p>
      </dgm:t>
    </dgm:pt>
    <dgm:pt modelId="{F432F35A-2A7E-41A2-BE6C-E5DADA8F658D}" type="sibTrans" cxnId="{0CE4E693-FCA1-48E1-BF31-05477B1E59E3}">
      <dgm:prSet/>
      <dgm:spPr/>
      <dgm:t>
        <a:bodyPr/>
        <a:lstStyle/>
        <a:p>
          <a:endParaRPr kumimoji="1" lang="ja-JP" altLang="en-US"/>
        </a:p>
      </dgm:t>
    </dgm:pt>
    <dgm:pt modelId="{F05783C4-E354-407D-A877-3312662B4C00}" type="parTrans" cxnId="{0CE4E693-FCA1-48E1-BF31-05477B1E59E3}">
      <dgm:prSet/>
      <dgm:spPr/>
      <dgm:t>
        <a:bodyPr/>
        <a:lstStyle/>
        <a:p>
          <a:endParaRPr kumimoji="1" lang="ja-JP" altLang="en-US"/>
        </a:p>
      </dgm:t>
    </dgm:pt>
    <dgm:pt modelId="{B0BB6382-0024-4C80-AA7F-4179B83910A0}">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大震災アーカイブポータルの構築</a:t>
          </a:r>
          <a:endParaRPr kumimoji="1" lang="en-US" sz="1200" dirty="0">
            <a:latin typeface="Meiryo UI" panose="020B0604030504040204" pitchFamily="50" charset="-128"/>
            <a:ea typeface="Meiryo UI" panose="020B0604030504040204" pitchFamily="50" charset="-128"/>
          </a:endParaRPr>
        </a:p>
      </dgm:t>
    </dgm:pt>
    <dgm:pt modelId="{DAAABBD3-C8B4-43C9-B56E-143B1CF70BBB}" type="sibTrans" cxnId="{3E5CE5BC-7F06-492A-AF0B-2A36759F96F8}">
      <dgm:prSet/>
      <dgm:spPr/>
      <dgm:t>
        <a:bodyPr/>
        <a:lstStyle/>
        <a:p>
          <a:endParaRPr kumimoji="1" lang="ja-JP" altLang="en-US"/>
        </a:p>
      </dgm:t>
    </dgm:pt>
    <dgm:pt modelId="{4ADEFFBB-DC97-4DCB-89E6-3BFF5B52E99F}" type="parTrans" cxnId="{3E5CE5BC-7F06-492A-AF0B-2A36759F96F8}">
      <dgm:prSet/>
      <dgm:spPr/>
      <dgm:t>
        <a:bodyPr/>
        <a:lstStyle/>
        <a:p>
          <a:endParaRPr kumimoji="1" lang="ja-JP" altLang="en-US"/>
        </a:p>
      </dgm:t>
    </dgm:pt>
    <dgm:pt modelId="{D2D5AC81-86FD-4598-8FAC-69475D303CAE}">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9E314FD9-F285-49CD-A3B2-9B33E8B949A6}">
      <dgm:prSet custT="1"/>
      <dgm:spPr/>
      <dgm:t>
        <a:bodyPr/>
        <a:lstStyle/>
        <a:p>
          <a:pPr rtl="0"/>
          <a:endParaRPr kumimoji="1" lang="en-US" sz="1200" dirty="0">
            <a:latin typeface="Meiryo UI" panose="020B0604030504040204" pitchFamily="50" charset="-128"/>
            <a:ea typeface="Meiryo UI" panose="020B0604030504040204" pitchFamily="50" charset="-128"/>
          </a:endParaRPr>
        </a:p>
      </dgm:t>
    </dgm:pt>
    <dgm:pt modelId="{034295F2-A03C-4908-80C5-D4DCD1B1F323}" type="sibTrans" cxnId="{C495A01F-6967-4ACF-91C1-0129ECB49F1A}">
      <dgm:prSet/>
      <dgm:spPr/>
      <dgm:t>
        <a:bodyPr/>
        <a:lstStyle/>
        <a:p>
          <a:endParaRPr kumimoji="1" lang="ja-JP" altLang="en-US"/>
        </a:p>
      </dgm:t>
    </dgm:pt>
    <dgm:pt modelId="{40D48271-9DED-47AE-ACB9-A6E980DA8044}" type="parTrans" cxnId="{C495A01F-6967-4ACF-91C1-0129ECB49F1A}">
      <dgm:prSet/>
      <dgm:spPr/>
      <dgm:t>
        <a:bodyPr/>
        <a:lstStyle/>
        <a:p>
          <a:endParaRPr kumimoji="1" lang="ja-JP" altLang="en-US"/>
        </a:p>
      </dgm:t>
    </dgm:pt>
    <dgm:pt modelId="{0BC6CE11-17B1-42DB-B5A6-D3A57650D196}" type="sibTrans" cxnId="{5257A64E-E947-4F52-9C8D-363E3514DA10}">
      <dgm:prSet/>
      <dgm:spPr/>
      <dgm:t>
        <a:bodyPr/>
        <a:lstStyle/>
        <a:p>
          <a:endParaRPr kumimoji="1" lang="ja-JP" altLang="en-US"/>
        </a:p>
      </dgm:t>
    </dgm:pt>
    <dgm:pt modelId="{EAEC6225-C71B-4CA1-9C45-DADB158E40BE}" type="parTrans" cxnId="{5257A64E-E947-4F52-9C8D-363E3514DA10}">
      <dgm:prSet/>
      <dgm:spPr/>
      <dgm:t>
        <a:bodyPr/>
        <a:lstStyle/>
        <a:p>
          <a:endParaRPr kumimoji="1" lang="ja-JP" altLang="en-US"/>
        </a:p>
      </dgm:t>
    </dgm:pt>
    <dgm:pt modelId="{EEA78220-BDA6-469C-B8DC-748AA9E073E9}">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知識情報基盤構築</a:t>
          </a:r>
          <a:endParaRPr kumimoji="1" lang="en-US" sz="1200" dirty="0">
            <a:latin typeface="Meiryo UI" panose="020B0604030504040204" pitchFamily="50" charset="-128"/>
            <a:ea typeface="Meiryo UI" panose="020B0604030504040204" pitchFamily="50" charset="-128"/>
          </a:endParaRPr>
        </a:p>
      </dgm:t>
    </dgm:pt>
    <dgm:pt modelId="{3E7676A8-819E-43AF-B505-34BD7929A930}" type="sibTrans" cxnId="{046221B3-B13B-4F67-B2B2-309FA375DBF0}">
      <dgm:prSet/>
      <dgm:spPr/>
      <dgm:t>
        <a:bodyPr/>
        <a:lstStyle/>
        <a:p>
          <a:endParaRPr kumimoji="1" lang="ja-JP" altLang="en-US"/>
        </a:p>
      </dgm:t>
    </dgm:pt>
    <dgm:pt modelId="{27BBC35A-1409-43BA-8C9C-59CEEE989D36}" type="parTrans" cxnId="{046221B3-B13B-4F67-B2B2-309FA375DBF0}">
      <dgm:prSet/>
      <dgm:spPr/>
      <dgm:t>
        <a:bodyPr/>
        <a:lstStyle/>
        <a:p>
          <a:endParaRPr kumimoji="1" lang="ja-JP" altLang="en-US"/>
        </a:p>
      </dgm:t>
    </dgm:pt>
    <dgm:pt modelId="{6AD3BF7A-5B46-4BCE-8133-11823F5B24F5}">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大震災アーカイブで実証された技術を活用</a:t>
          </a:r>
          <a:endParaRPr kumimoji="1" lang="en-US" sz="1200" dirty="0">
            <a:latin typeface="Meiryo UI" panose="020B0604030504040204" pitchFamily="50" charset="-128"/>
            <a:ea typeface="Meiryo UI" panose="020B0604030504040204" pitchFamily="50" charset="-128"/>
          </a:endParaRPr>
        </a:p>
      </dgm:t>
    </dgm:pt>
    <dgm:pt modelId="{8E5C8AE3-C331-47DD-8EC1-267DF0890708}" type="parTrans" cxnId="{87B15662-F5AC-47F9-A5FF-AFDD773981E3}">
      <dgm:prSet/>
      <dgm:spPr/>
      <dgm:t>
        <a:bodyPr/>
        <a:lstStyle/>
        <a:p>
          <a:endParaRPr kumimoji="1" lang="ja-JP" altLang="en-US"/>
        </a:p>
      </dgm:t>
    </dgm:pt>
    <dgm:pt modelId="{0ECF3D3C-7A69-41C1-BC13-7292D413EE01}" type="sibTrans" cxnId="{87B15662-F5AC-47F9-A5FF-AFDD773981E3}">
      <dgm:prSet/>
      <dgm:spPr/>
      <dgm:t>
        <a:bodyPr/>
        <a:lstStyle/>
        <a:p>
          <a:endParaRPr kumimoji="1" lang="ja-JP" altLang="en-US"/>
        </a:p>
      </dgm:t>
    </dgm:pt>
    <dgm:pt modelId="{4A470824-7F87-4449-B4E0-DB23D97F270E}">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次世代図書館サービスシステムの構築</a:t>
          </a:r>
          <a:endParaRPr kumimoji="1" lang="en-US" sz="1200" dirty="0">
            <a:latin typeface="Meiryo UI" panose="020B0604030504040204" pitchFamily="50" charset="-128"/>
            <a:ea typeface="Meiryo UI" panose="020B0604030504040204" pitchFamily="50" charset="-128"/>
          </a:endParaRPr>
        </a:p>
      </dgm:t>
    </dgm:pt>
    <dgm:pt modelId="{A2D9064E-0604-4A43-9E3E-876DE4A19D77}" type="parTrans" cxnId="{91CF3D63-7770-4327-9900-66147F091201}">
      <dgm:prSet/>
      <dgm:spPr/>
      <dgm:t>
        <a:bodyPr/>
        <a:lstStyle/>
        <a:p>
          <a:endParaRPr kumimoji="1" lang="ja-JP" altLang="en-US"/>
        </a:p>
      </dgm:t>
    </dgm:pt>
    <dgm:pt modelId="{BFFAFA03-210B-40F6-B75D-C54187CCE8ED}" type="sibTrans" cxnId="{91CF3D63-7770-4327-9900-66147F091201}">
      <dgm:prSet/>
      <dgm:spPr/>
      <dgm:t>
        <a:bodyPr/>
        <a:lstStyle/>
        <a:p>
          <a:endParaRPr kumimoji="1" lang="ja-JP" altLang="en-US"/>
        </a:p>
      </dgm:t>
    </dgm:pt>
    <dgm:pt modelId="{6D1B3890-175B-41DF-9E37-A15E47AE8B92}">
      <dgm:prSet custT="1"/>
      <dgm:spPr/>
      <dgm:t>
        <a:bodyPr/>
        <a:lstStyle/>
        <a:p>
          <a:pPr rtl="0"/>
          <a:r>
            <a:rPr kumimoji="1" lang="ja-JP" altLang="en-US" sz="1200" dirty="0">
              <a:latin typeface="Meiryo UI" panose="020B0604030504040204" pitchFamily="50" charset="-128"/>
              <a:ea typeface="Meiryo UI" panose="020B0604030504040204" pitchFamily="50" charset="-128"/>
            </a:rPr>
            <a:t>クラウドコンピューティング環境への移行</a:t>
          </a:r>
          <a:endParaRPr kumimoji="1" lang="en-US" sz="1200" dirty="0">
            <a:latin typeface="Meiryo UI" panose="020B0604030504040204" pitchFamily="50" charset="-128"/>
            <a:ea typeface="Meiryo UI" panose="020B0604030504040204" pitchFamily="50" charset="-128"/>
          </a:endParaRPr>
        </a:p>
      </dgm:t>
    </dgm:pt>
    <dgm:pt modelId="{28FB1F0D-BC6F-45CC-B0F5-C47FF690FE34}" type="parTrans" cxnId="{8603E9C8-D5B9-4759-9050-EB72C2B1AB64}">
      <dgm:prSet/>
      <dgm:spPr/>
      <dgm:t>
        <a:bodyPr/>
        <a:lstStyle/>
        <a:p>
          <a:endParaRPr kumimoji="1" lang="ja-JP" altLang="en-US"/>
        </a:p>
      </dgm:t>
    </dgm:pt>
    <dgm:pt modelId="{1A21927A-3D85-40BA-851B-1981C696FFDF}" type="sibTrans" cxnId="{8603E9C8-D5B9-4759-9050-EB72C2B1AB64}">
      <dgm:prSet/>
      <dgm:spPr/>
      <dgm:t>
        <a:bodyPr/>
        <a:lstStyle/>
        <a:p>
          <a:endParaRPr kumimoji="1" lang="ja-JP" altLang="en-US"/>
        </a:p>
      </dgm:t>
    </dgm:pt>
    <dgm:pt modelId="{FD1850B0-BCBF-46D2-8124-B08B99F4C2FA}">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NDLSearch</a:t>
          </a:r>
          <a:r>
            <a:rPr kumimoji="1" lang="ja-JP" altLang="en-US" sz="1200" dirty="0" err="1">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dirty="0">
            <a:latin typeface="Meiryo UI" panose="020B0604030504040204" pitchFamily="50" charset="-128"/>
            <a:ea typeface="Meiryo UI" panose="020B0604030504040204" pitchFamily="50" charset="-128"/>
          </a:endParaRPr>
        </a:p>
      </dgm:t>
    </dgm:pt>
    <dgm:pt modelId="{9EC092DB-9FE7-4026-A5E5-F58BFE9857FF}" type="parTrans" cxnId="{713BAF2D-1F8B-4E97-92E4-B0CAE3BD7691}">
      <dgm:prSet/>
      <dgm:spPr/>
      <dgm:t>
        <a:bodyPr/>
        <a:lstStyle/>
        <a:p>
          <a:endParaRPr kumimoji="1" lang="ja-JP" altLang="en-US"/>
        </a:p>
      </dgm:t>
    </dgm:pt>
    <dgm:pt modelId="{552E64AF-D6F7-4E36-8FC6-79FB2F314D87}" type="sibTrans" cxnId="{713BAF2D-1F8B-4E97-92E4-B0CAE3BD7691}">
      <dgm:prSet/>
      <dgm:spPr/>
      <dgm:t>
        <a:bodyPr/>
        <a:lstStyle/>
        <a:p>
          <a:endParaRPr kumimoji="1" lang="ja-JP" altLang="en-US"/>
        </a:p>
      </dgm:t>
    </dgm:pt>
    <dgm:pt modelId="{F2F6D72A-BA2A-4065-BDE0-C832394A0C0E}">
      <dgm:prSet custT="1"/>
      <dgm:spPr/>
      <dgm:t>
        <a:bodyPr/>
        <a:lstStyle/>
        <a:p>
          <a:pPr rtl="0"/>
          <a:r>
            <a:rPr kumimoji="1" lang="en-US" altLang="ja-JP" sz="1200" dirty="0" err="1">
              <a:latin typeface="Meiryo UI" panose="020B0604030504040204" pitchFamily="50" charset="-128"/>
              <a:ea typeface="Meiryo UI" panose="020B0604030504040204" pitchFamily="50" charset="-128"/>
            </a:rPr>
            <a:t>NDLSerach</a:t>
          </a:r>
          <a:r>
            <a:rPr kumimoji="1" lang="ja-JP" altLang="en-US" sz="1200" dirty="0">
              <a:latin typeface="Meiryo UI" panose="020B0604030504040204" pitchFamily="50" charset="-128"/>
              <a:ea typeface="Meiryo UI" panose="020B0604030504040204" pitchFamily="50" charset="-128"/>
            </a:rPr>
            <a:t>を拡張</a:t>
          </a:r>
          <a:endParaRPr kumimoji="1" lang="en-US" sz="1200" dirty="0">
            <a:latin typeface="Meiryo UI" panose="020B0604030504040204" pitchFamily="50" charset="-128"/>
            <a:ea typeface="Meiryo UI" panose="020B0604030504040204" pitchFamily="50" charset="-128"/>
          </a:endParaRPr>
        </a:p>
      </dgm:t>
    </dgm:pt>
    <dgm:pt modelId="{77072446-5D26-4DB4-BF0F-FF5A0A1DBE49}" type="parTrans" cxnId="{70678701-8273-4F12-BF8E-B2135689F09C}">
      <dgm:prSet/>
      <dgm:spPr/>
      <dgm:t>
        <a:bodyPr/>
        <a:lstStyle/>
        <a:p>
          <a:endParaRPr kumimoji="1" lang="ja-JP" altLang="en-US"/>
        </a:p>
      </dgm:t>
    </dgm:pt>
    <dgm:pt modelId="{2A2FB8A4-0D32-419E-89A5-F1635BD798B9}" type="sibTrans" cxnId="{70678701-8273-4F12-BF8E-B2135689F09C}">
      <dgm:prSet/>
      <dgm:spPr/>
      <dgm:t>
        <a:bodyPr/>
        <a:lstStyle/>
        <a:p>
          <a:endParaRPr kumimoji="1" lang="ja-JP" altLang="en-US"/>
        </a:p>
      </dgm:t>
    </dgm:pt>
    <dgm:pt modelId="{74EC0453-B5E5-4D2E-85F8-2F899FE3B6BA}">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デジタルアーカイブを拡張</a:t>
          </a:r>
          <a:endParaRPr kumimoji="1" lang="en-US" sz="1200" dirty="0">
            <a:latin typeface="Meiryo UI" panose="020B0604030504040204" pitchFamily="50" charset="-128"/>
            <a:ea typeface="Meiryo UI" panose="020B0604030504040204" pitchFamily="50" charset="-128"/>
          </a:endParaRPr>
        </a:p>
      </dgm:t>
    </dgm:pt>
    <dgm:pt modelId="{53A3E60B-6F9F-45D5-ADFC-1F4C989FBA86}" type="parTrans" cxnId="{16A8A5B7-7777-4A9B-B397-E74D67CF5AD4}">
      <dgm:prSet/>
      <dgm:spPr/>
      <dgm:t>
        <a:bodyPr/>
        <a:lstStyle/>
        <a:p>
          <a:endParaRPr kumimoji="1" lang="ja-JP" altLang="en-US"/>
        </a:p>
      </dgm:t>
    </dgm:pt>
    <dgm:pt modelId="{6194DF4F-2406-4914-B4A3-D6EE6AAC87A2}" type="sibTrans" cxnId="{16A8A5B7-7777-4A9B-B397-E74D67CF5AD4}">
      <dgm:prSet/>
      <dgm:spPr/>
      <dgm:t>
        <a:bodyPr/>
        <a:lstStyle/>
        <a:p>
          <a:endParaRPr kumimoji="1" lang="ja-JP" altLang="en-US"/>
        </a:p>
      </dgm:t>
    </dgm:pt>
    <dgm:pt modelId="{3A5E65F0-D3E0-474E-86D7-884DD5C68C99}">
      <dgm:prSet custT="1"/>
      <dgm:spPr/>
      <dgm:t>
        <a:bodyPr/>
        <a:lstStyle/>
        <a:p>
          <a:pPr rtl="0"/>
          <a:r>
            <a:rPr kumimoji="1" lang="ja-JP" altLang="en-US" sz="1200" dirty="0">
              <a:latin typeface="Meiryo UI" panose="020B0604030504040204" pitchFamily="50" charset="-128"/>
              <a:ea typeface="Meiryo UI" panose="020B0604030504040204" pitchFamily="50" charset="-128"/>
            </a:rPr>
            <a:t>次世代技術を積極的に活用して</a:t>
          </a:r>
          <a:endParaRPr kumimoji="1" lang="en-US" sz="1200" dirty="0">
            <a:latin typeface="Meiryo UI" panose="020B0604030504040204" pitchFamily="50" charset="-128"/>
            <a:ea typeface="Meiryo UI" panose="020B0604030504040204" pitchFamily="50" charset="-128"/>
          </a:endParaRPr>
        </a:p>
      </dgm:t>
    </dgm:pt>
    <dgm:pt modelId="{0D032BF9-B2D4-4836-A3E6-BE9A59DAE838}" type="parTrans" cxnId="{9C3712CC-4270-49DC-8D9A-1A4FCD186185}">
      <dgm:prSet/>
      <dgm:spPr/>
      <dgm:t>
        <a:bodyPr/>
        <a:lstStyle/>
        <a:p>
          <a:endParaRPr kumimoji="1" lang="ja-JP" altLang="en-US"/>
        </a:p>
      </dgm:t>
    </dgm:pt>
    <dgm:pt modelId="{D8499B6E-BF97-49AA-9D0D-98A4C809BDA3}" type="sibTrans" cxnId="{9C3712CC-4270-49DC-8D9A-1A4FCD186185}">
      <dgm:prSet/>
      <dgm:spPr/>
      <dgm:t>
        <a:bodyPr/>
        <a:lstStyle/>
        <a:p>
          <a:endParaRPr kumimoji="1" lang="ja-JP" altLang="en-US"/>
        </a:p>
      </dgm:t>
    </dgm:pt>
    <dgm:pt modelId="{1CCB0860-3E64-43DC-9554-313D54468EB6}">
      <dgm:prSet custT="1"/>
      <dgm:spPr/>
      <dgm:t>
        <a:bodyPr/>
        <a:lstStyle/>
        <a:p>
          <a:pPr rtl="0"/>
          <a:r>
            <a:rPr kumimoji="1" lang="en-US" altLang="ja-JP" sz="1200" dirty="0">
              <a:latin typeface="Meiryo UI" panose="020B0604030504040204" pitchFamily="50" charset="-128"/>
              <a:ea typeface="Meiryo UI" panose="020B0604030504040204" pitchFamily="50" charset="-128"/>
            </a:rPr>
            <a:t>NDL-OPAC</a:t>
          </a:r>
          <a:r>
            <a:rPr kumimoji="1" lang="ja-JP" altLang="en-US" sz="1200" dirty="0">
              <a:latin typeface="Meiryo UI" panose="020B0604030504040204" pitchFamily="50" charset="-128"/>
              <a:ea typeface="Meiryo UI" panose="020B0604030504040204" pitchFamily="50" charset="-128"/>
            </a:rPr>
            <a:t>のリニューアル</a:t>
          </a:r>
          <a:endParaRPr kumimoji="1" lang="en-US" sz="1200" dirty="0">
            <a:latin typeface="Meiryo UI" panose="020B0604030504040204" pitchFamily="50" charset="-128"/>
            <a:ea typeface="Meiryo UI" panose="020B0604030504040204" pitchFamily="50" charset="-128"/>
          </a:endParaRPr>
        </a:p>
      </dgm:t>
    </dgm:pt>
    <dgm:pt modelId="{73678317-505B-4314-A817-01337E06C183}" type="parTrans" cxnId="{4682E6D1-7A59-40C3-9EE5-50AC3ADDE81C}">
      <dgm:prSet/>
      <dgm:spPr/>
      <dgm:t>
        <a:bodyPr/>
        <a:lstStyle/>
        <a:p>
          <a:endParaRPr kumimoji="1" lang="ja-JP" altLang="en-US"/>
        </a:p>
      </dgm:t>
    </dgm:pt>
    <dgm:pt modelId="{09C39314-58EE-4576-A331-2D38D2B33C73}" type="sibTrans" cxnId="{4682E6D1-7A59-40C3-9EE5-50AC3ADDE81C}">
      <dgm:prSet/>
      <dgm:spPr/>
      <dgm:t>
        <a:bodyPr/>
        <a:lstStyle/>
        <a:p>
          <a:endParaRPr kumimoji="1" lang="ja-JP" altLang="en-US"/>
        </a:p>
      </dgm:t>
    </dgm:pt>
    <dgm:pt modelId="{E7C0CB01-AF64-4561-A05A-6FED44EA52A2}">
      <dgm:prSet custT="1"/>
      <dgm:spPr/>
      <dgm:t>
        <a:bodyPr/>
        <a:lstStyle/>
        <a:p>
          <a:pPr rtl="0"/>
          <a:r>
            <a:rPr kumimoji="1" lang="en-US" altLang="ja-JP" sz="1200" dirty="0">
              <a:latin typeface="Meiryo UI" panose="020B0604030504040204" pitchFamily="50" charset="-128"/>
              <a:ea typeface="Meiryo UI" panose="020B0604030504040204" pitchFamily="50" charset="-128"/>
            </a:rPr>
            <a:t>NDL</a:t>
          </a:r>
          <a:r>
            <a:rPr kumimoji="1" lang="ja-JP" altLang="en-US" sz="1200" dirty="0">
              <a:latin typeface="Meiryo UI" panose="020B0604030504040204" pitchFamily="50" charset="-128"/>
              <a:ea typeface="Meiryo UI" panose="020B0604030504040204" pitchFamily="50" charset="-128"/>
            </a:rPr>
            <a:t>デジタルアーカイブのリニューアル</a:t>
          </a:r>
          <a:endParaRPr kumimoji="1" lang="en-US" sz="1200" dirty="0">
            <a:latin typeface="Meiryo UI" panose="020B0604030504040204" pitchFamily="50" charset="-128"/>
            <a:ea typeface="Meiryo UI" panose="020B0604030504040204" pitchFamily="50" charset="-128"/>
          </a:endParaRPr>
        </a:p>
      </dgm:t>
    </dgm:pt>
    <dgm:pt modelId="{F285FD00-D668-468A-BCDE-B35A17D593C5}" type="parTrans" cxnId="{8F171EB5-A2AA-4B60-BB2A-9B6809A28CD6}">
      <dgm:prSet/>
      <dgm:spPr/>
      <dgm:t>
        <a:bodyPr/>
        <a:lstStyle/>
        <a:p>
          <a:endParaRPr kumimoji="1" lang="ja-JP" altLang="en-US"/>
        </a:p>
      </dgm:t>
    </dgm:pt>
    <dgm:pt modelId="{41E5DD5D-68F8-4DF0-8719-6D557567E9EE}" type="sibTrans" cxnId="{8F171EB5-A2AA-4B60-BB2A-9B6809A28CD6}">
      <dgm:prSet/>
      <dgm:spPr/>
      <dgm:t>
        <a:bodyPr/>
        <a:lstStyle/>
        <a:p>
          <a:endParaRPr kumimoji="1" lang="ja-JP" altLang="en-US"/>
        </a:p>
      </dgm:t>
    </dgm:pt>
    <dgm:pt modelId="{FB7AF221-86A8-4A65-B689-16D57C838460}" type="pres">
      <dgm:prSet presAssocID="{2E2439F4-AFB1-432E-97DD-51B17B07EE14}" presName="arrowDiagram" presStyleCnt="0">
        <dgm:presLayoutVars>
          <dgm:chMax val="5"/>
          <dgm:dir/>
          <dgm:resizeHandles val="exact"/>
        </dgm:presLayoutVars>
      </dgm:prSet>
      <dgm:spPr/>
    </dgm:pt>
    <dgm:pt modelId="{B81CAE3C-C9BE-42EB-B99E-B84F425E6ED3}" type="pres">
      <dgm:prSet presAssocID="{2E2439F4-AFB1-432E-97DD-51B17B07EE14}" presName="arrow" presStyleLbl="bgShp" presStyleIdx="0" presStyleCnt="1" custLinFactNeighborX="2007" custLinFactNeighborY="-13022"/>
      <dgm:spPr/>
    </dgm:pt>
    <dgm:pt modelId="{4C5495D0-0DA2-4F12-AC89-9C54C3246B3E}" type="pres">
      <dgm:prSet presAssocID="{2E2439F4-AFB1-432E-97DD-51B17B07EE14}" presName="arrowDiagram4" presStyleCnt="0"/>
      <dgm:spPr/>
    </dgm:pt>
    <dgm:pt modelId="{A6268563-9BD9-46D8-B633-286B73DA61A4}" type="pres">
      <dgm:prSet presAssocID="{87056025-FDE9-4CFE-86A3-9910B45EEA82}" presName="bullet4a" presStyleLbl="node1" presStyleIdx="0" presStyleCnt="4"/>
      <dgm:spPr/>
    </dgm:pt>
    <dgm:pt modelId="{5F36DAA9-E240-40E5-9DDD-BDBF00436F21}" type="pres">
      <dgm:prSet presAssocID="{87056025-FDE9-4CFE-86A3-9910B45EEA82}" presName="textBox4a" presStyleLbl="revTx" presStyleIdx="0" presStyleCnt="4" custScaleX="142608" custScaleY="70181" custLinFactNeighborX="4969" custLinFactNeighborY="1501">
        <dgm:presLayoutVars>
          <dgm:bulletEnabled val="1"/>
        </dgm:presLayoutVars>
      </dgm:prSet>
      <dgm:spPr/>
    </dgm:pt>
    <dgm:pt modelId="{BD17FA72-9855-4E75-AB3B-DDB30DCDAED4}" type="pres">
      <dgm:prSet presAssocID="{142F56AE-3998-42A6-BE35-BB5F2B29F8F6}" presName="bullet4b" presStyleLbl="node1" presStyleIdx="1" presStyleCnt="4"/>
      <dgm:spPr/>
    </dgm:pt>
    <dgm:pt modelId="{BC62364C-48EB-4B04-8CFE-E01CBD6099CE}" type="pres">
      <dgm:prSet presAssocID="{142F56AE-3998-42A6-BE35-BB5F2B29F8F6}" presName="textBox4b" presStyleLbl="revTx" presStyleIdx="1" presStyleCnt="4" custScaleX="113154" custScaleY="74130" custLinFactNeighborX="8234" custLinFactNeighborY="-7764">
        <dgm:presLayoutVars>
          <dgm:bulletEnabled val="1"/>
        </dgm:presLayoutVars>
      </dgm:prSet>
      <dgm:spPr/>
    </dgm:pt>
    <dgm:pt modelId="{B4A04A10-50A5-46BE-A37B-F5BA61E75A89}" type="pres">
      <dgm:prSet presAssocID="{8587C3FF-0B00-4433-AF03-FD891DFA15D6}" presName="bullet4c" presStyleLbl="node1" presStyleIdx="2" presStyleCnt="4"/>
      <dgm:spPr/>
    </dgm:pt>
    <dgm:pt modelId="{66713AEF-92C2-4C81-919B-7E89E9C1366B}" type="pres">
      <dgm:prSet presAssocID="{8587C3FF-0B00-4433-AF03-FD891DFA15D6}" presName="textBox4c" presStyleLbl="revTx" presStyleIdx="2" presStyleCnt="4" custLinFactNeighborY="0">
        <dgm:presLayoutVars>
          <dgm:bulletEnabled val="1"/>
        </dgm:presLayoutVars>
      </dgm:prSet>
      <dgm:spPr/>
    </dgm:pt>
    <dgm:pt modelId="{6972E3A6-A04F-4D78-9A24-BB3698F11105}" type="pres">
      <dgm:prSet presAssocID="{9F4F7B7A-9BA4-4BDB-837C-49A380487250}" presName="bullet4d" presStyleLbl="node1" presStyleIdx="3" presStyleCnt="4"/>
      <dgm:spPr/>
    </dgm:pt>
    <dgm:pt modelId="{8F33AE7E-3570-40CB-BB84-04D81771F566}" type="pres">
      <dgm:prSet presAssocID="{9F4F7B7A-9BA4-4BDB-837C-49A380487250}" presName="textBox4d" presStyleLbl="revTx" presStyleIdx="3" presStyleCnt="4" custScaleX="109266" custLinFactNeighborX="2945" custLinFactNeighborY="-2987">
        <dgm:presLayoutVars>
          <dgm:bulletEnabled val="1"/>
        </dgm:presLayoutVars>
      </dgm:prSet>
      <dgm:spPr/>
    </dgm:pt>
  </dgm:ptLst>
  <dgm:cxnLst>
    <dgm:cxn modelId="{70678701-8273-4F12-BF8E-B2135689F09C}" srcId="{B0BB6382-0024-4C80-AA7F-4179B83910A0}" destId="{F2F6D72A-BA2A-4065-BDE0-C832394A0C0E}" srcOrd="0" destOrd="0" parTransId="{77072446-5D26-4DB4-BF0F-FF5A0A1DBE49}" sibTransId="{2A2FB8A4-0D32-419E-89A5-F1635BD798B9}"/>
    <dgm:cxn modelId="{18159E05-EC29-46A2-A93F-ECE2DC398F67}" srcId="{2E2439F4-AFB1-432E-97DD-51B17B07EE14}" destId="{87056025-FDE9-4CFE-86A3-9910B45EEA82}" srcOrd="0" destOrd="0" parTransId="{8D84653D-3F9A-4760-B26B-7EFBA8B2A2D0}" sibTransId="{AA3FCB3D-D0C3-451B-B27F-425E6EB0D068}"/>
    <dgm:cxn modelId="{D7C9F907-FB0C-4C7E-9E73-640FD15C16F3}" type="presOf" srcId="{74EC0453-B5E5-4D2E-85F8-2F899FE3B6BA}" destId="{66713AEF-92C2-4C81-919B-7E89E9C1366B}" srcOrd="0" destOrd="3" presId="urn:microsoft.com/office/officeart/2005/8/layout/arrow2"/>
    <dgm:cxn modelId="{BAC2A20A-F720-4272-8E68-4E77AE5B1567}" type="presOf" srcId="{4A470824-7F87-4449-B4E0-DB23D97F270E}" destId="{8F33AE7E-3570-40CB-BB84-04D81771F566}" srcOrd="0" destOrd="3" presId="urn:microsoft.com/office/officeart/2005/8/layout/arrow2"/>
    <dgm:cxn modelId="{C495A01F-6967-4ACF-91C1-0129ECB49F1A}" srcId="{9F4F7B7A-9BA4-4BDB-837C-49A380487250}" destId="{9E314FD9-F285-49CD-A3B2-9B33E8B949A6}" srcOrd="3" destOrd="0" parTransId="{40D48271-9DED-47AE-ACB9-A6E980DA8044}" sibTransId="{034295F2-A03C-4908-80C5-D4DCD1B1F323}"/>
    <dgm:cxn modelId="{713BAF2D-1F8B-4E97-92E4-B0CAE3BD7691}" srcId="{4A470824-7F87-4449-B4E0-DB23D97F270E}" destId="{FD1850B0-BCBF-46D2-8124-B08B99F4C2FA}" srcOrd="0" destOrd="0" parTransId="{9EC092DB-9FE7-4026-A5E5-F58BFE9857FF}" sibTransId="{552E64AF-D6F7-4E36-8FC6-79FB2F314D87}"/>
    <dgm:cxn modelId="{06C51732-A3A5-462B-AFB2-E6F2D926B897}" type="presOf" srcId="{6D1B3890-175B-41DF-9E37-A15E47AE8B92}" destId="{8F33AE7E-3570-40CB-BB84-04D81771F566}" srcOrd="0" destOrd="5" presId="urn:microsoft.com/office/officeart/2005/8/layout/arrow2"/>
    <dgm:cxn modelId="{EFF4213A-33C5-4D86-988E-20CC833286CA}" type="presOf" srcId="{FD1850B0-BCBF-46D2-8124-B08B99F4C2FA}" destId="{8F33AE7E-3570-40CB-BB84-04D81771F566}" srcOrd="0" destOrd="4" presId="urn:microsoft.com/office/officeart/2005/8/layout/arrow2"/>
    <dgm:cxn modelId="{89C3495D-2F77-4E9A-A2F1-2CA7FBA75ADE}" srcId="{2E2439F4-AFB1-432E-97DD-51B17B07EE14}" destId="{8587C3FF-0B00-4433-AF03-FD891DFA15D6}" srcOrd="2" destOrd="0" parTransId="{3683412B-4A30-4E1C-823D-615FFC270250}" sibTransId="{6312CFF8-272D-41E2-8E4E-96B38C744DC2}"/>
    <dgm:cxn modelId="{87B15662-F5AC-47F9-A5FF-AFDD773981E3}" srcId="{EEA78220-BDA6-469C-B8DC-748AA9E073E9}" destId="{6AD3BF7A-5B46-4BCE-8133-11823F5B24F5}" srcOrd="0" destOrd="0" parTransId="{8E5C8AE3-C331-47DD-8EC1-267DF0890708}" sibTransId="{0ECF3D3C-7A69-41C1-BC13-7292D413EE01}"/>
    <dgm:cxn modelId="{91CF3D63-7770-4327-9900-66147F091201}" srcId="{9F4F7B7A-9BA4-4BDB-837C-49A380487250}" destId="{4A470824-7F87-4449-B4E0-DB23D97F270E}" srcOrd="1" destOrd="0" parTransId="{A2D9064E-0604-4A43-9E3E-876DE4A19D77}" sibTransId="{BFFAFA03-210B-40F6-B75D-C54187CCE8ED}"/>
    <dgm:cxn modelId="{5257A64E-E947-4F52-9C8D-363E3514DA10}" srcId="{9E314FD9-F285-49CD-A3B2-9B33E8B949A6}" destId="{D2D5AC81-86FD-4598-8FAC-69475D303CAE}" srcOrd="0" destOrd="0" parTransId="{EAEC6225-C71B-4CA1-9C45-DADB158E40BE}" sibTransId="{0BC6CE11-17B1-42DB-B5A6-D3A57650D196}"/>
    <dgm:cxn modelId="{11C79C74-A38B-44C1-9FA4-63A76A4AAC1C}" srcId="{2E2439F4-AFB1-432E-97DD-51B17B07EE14}" destId="{142F56AE-3998-42A6-BE35-BB5F2B29F8F6}" srcOrd="1" destOrd="0" parTransId="{DF85B295-35A4-48D1-8693-558E57B1495C}" sibTransId="{3AC08496-2929-446B-87EB-06B61C51339C}"/>
    <dgm:cxn modelId="{6543F07C-7D8D-4CFA-A833-1B976C87CBC2}" type="presOf" srcId="{1CCB0860-3E64-43DC-9554-313D54468EB6}" destId="{BC62364C-48EB-4B04-8CFE-E01CBD6099CE}" srcOrd="0" destOrd="2" presId="urn:microsoft.com/office/officeart/2005/8/layout/arrow2"/>
    <dgm:cxn modelId="{6A56A680-F101-4D0F-8C4E-78D06982838B}" type="presOf" srcId="{2E2439F4-AFB1-432E-97DD-51B17B07EE14}" destId="{FB7AF221-86A8-4A65-B689-16D57C838460}" srcOrd="0" destOrd="0" presId="urn:microsoft.com/office/officeart/2005/8/layout/arrow2"/>
    <dgm:cxn modelId="{E935BE81-B86F-4BAE-B56C-4EA8A0FFDCC2}" type="presOf" srcId="{9F4F7B7A-9BA4-4BDB-837C-49A380487250}" destId="{8F33AE7E-3570-40CB-BB84-04D81771F566}" srcOrd="0" destOrd="0" presId="urn:microsoft.com/office/officeart/2005/8/layout/arrow2"/>
    <dgm:cxn modelId="{8EBA7688-3E90-4C57-84CB-4C4C10DC098F}" type="presOf" srcId="{D2D5AC81-86FD-4598-8FAC-69475D303CAE}" destId="{8F33AE7E-3570-40CB-BB84-04D81771F566}" srcOrd="0" destOrd="7" presId="urn:microsoft.com/office/officeart/2005/8/layout/arrow2"/>
    <dgm:cxn modelId="{0CE4E693-FCA1-48E1-BF31-05477B1E59E3}" srcId="{142F56AE-3998-42A6-BE35-BB5F2B29F8F6}" destId="{22E05018-9763-4A60-8187-6CDFBF262EE7}" srcOrd="0" destOrd="0" parTransId="{F05783C4-E354-407D-A877-3312662B4C00}" sibTransId="{F432F35A-2A7E-41A2-BE6C-E5DADA8F658D}"/>
    <dgm:cxn modelId="{34436B94-A5AC-4D1C-8332-9F736B903EBD}" srcId="{2E2439F4-AFB1-432E-97DD-51B17B07EE14}" destId="{9F4F7B7A-9BA4-4BDB-837C-49A380487250}" srcOrd="3" destOrd="0" parTransId="{1A095D61-0AF4-4209-A98C-FB10F099D2FB}" sibTransId="{B5B5255A-A796-4E8D-9BEC-76B4AD433429}"/>
    <dgm:cxn modelId="{73DD8A9E-F7FE-49D0-832F-749CABE19947}" type="presOf" srcId="{6AD3BF7A-5B46-4BCE-8133-11823F5B24F5}" destId="{8F33AE7E-3570-40CB-BB84-04D81771F566}" srcOrd="0" destOrd="2" presId="urn:microsoft.com/office/officeart/2005/8/layout/arrow2"/>
    <dgm:cxn modelId="{0FF622A5-F62C-4248-A0EF-524B820CA3FB}" type="presOf" srcId="{671ADDFB-22E4-4DC6-80EE-19004C1F3C26}" destId="{5F36DAA9-E240-40E5-9DDD-BDBF00436F21}" srcOrd="0" destOrd="1" presId="urn:microsoft.com/office/officeart/2005/8/layout/arrow2"/>
    <dgm:cxn modelId="{AD16DDAF-3AB2-404F-8588-B4EA01C5A5C6}" type="presOf" srcId="{EEA78220-BDA6-469C-B8DC-748AA9E073E9}" destId="{8F33AE7E-3570-40CB-BB84-04D81771F566}" srcOrd="0" destOrd="1" presId="urn:microsoft.com/office/officeart/2005/8/layout/arrow2"/>
    <dgm:cxn modelId="{046221B3-B13B-4F67-B2B2-309FA375DBF0}" srcId="{9F4F7B7A-9BA4-4BDB-837C-49A380487250}" destId="{EEA78220-BDA6-469C-B8DC-748AA9E073E9}" srcOrd="0" destOrd="0" parTransId="{27BBC35A-1409-43BA-8C9C-59CEEE989D36}" sibTransId="{3E7676A8-819E-43AF-B505-34BD7929A930}"/>
    <dgm:cxn modelId="{8F171EB5-A2AA-4B60-BB2A-9B6809A28CD6}" srcId="{142F56AE-3998-42A6-BE35-BB5F2B29F8F6}" destId="{E7C0CB01-AF64-4561-A05A-6FED44EA52A2}" srcOrd="2" destOrd="0" parTransId="{F285FD00-D668-468A-BCDE-B35A17D593C5}" sibTransId="{41E5DD5D-68F8-4DF0-8719-6D557567E9EE}"/>
    <dgm:cxn modelId="{4FFDE9B6-F136-42E5-87A9-35C01B322D12}" type="presOf" srcId="{F2F6D72A-BA2A-4065-BDE0-C832394A0C0E}" destId="{66713AEF-92C2-4C81-919B-7E89E9C1366B}" srcOrd="0" destOrd="2" presId="urn:microsoft.com/office/officeart/2005/8/layout/arrow2"/>
    <dgm:cxn modelId="{16A8A5B7-7777-4A9B-B397-E74D67CF5AD4}" srcId="{B0BB6382-0024-4C80-AA7F-4179B83910A0}" destId="{74EC0453-B5E5-4D2E-85F8-2F899FE3B6BA}" srcOrd="1" destOrd="0" parTransId="{53A3E60B-6F9F-45D5-ADFC-1F4C989FBA86}" sibTransId="{6194DF4F-2406-4914-B4A3-D6EE6AAC87A2}"/>
    <dgm:cxn modelId="{12EDCFB9-3762-4A48-A40D-4F16AAE859E8}" type="presOf" srcId="{B0BB6382-0024-4C80-AA7F-4179B83910A0}" destId="{66713AEF-92C2-4C81-919B-7E89E9C1366B}" srcOrd="0" destOrd="1" presId="urn:microsoft.com/office/officeart/2005/8/layout/arrow2"/>
    <dgm:cxn modelId="{183DEABA-5309-452F-8FD0-1F9264FFC3D1}" type="presOf" srcId="{87056025-FDE9-4CFE-86A3-9910B45EEA82}" destId="{5F36DAA9-E240-40E5-9DDD-BDBF00436F21}" srcOrd="0" destOrd="0" presId="urn:microsoft.com/office/officeart/2005/8/layout/arrow2"/>
    <dgm:cxn modelId="{3E5CE5BC-7F06-492A-AF0B-2A36759F96F8}" srcId="{8587C3FF-0B00-4433-AF03-FD891DFA15D6}" destId="{B0BB6382-0024-4C80-AA7F-4179B83910A0}" srcOrd="0" destOrd="0" parTransId="{4ADEFFBB-DC97-4DCB-89E6-3BFF5B52E99F}" sibTransId="{DAAABBD3-C8B4-43C9-B56E-143B1CF70BBB}"/>
    <dgm:cxn modelId="{3EDA90BE-7F60-4BF4-9E7C-7DB4A0550A72}" type="presOf" srcId="{9E314FD9-F285-49CD-A3B2-9B33E8B949A6}" destId="{8F33AE7E-3570-40CB-BB84-04D81771F566}" srcOrd="0" destOrd="6" presId="urn:microsoft.com/office/officeart/2005/8/layout/arrow2"/>
    <dgm:cxn modelId="{27D4E8BE-65ED-467E-BF50-C94D8C7190A6}" srcId="{87056025-FDE9-4CFE-86A3-9910B45EEA82}" destId="{671ADDFB-22E4-4DC6-80EE-19004C1F3C26}" srcOrd="0" destOrd="0" parTransId="{41FD1E44-F246-457C-921A-F3ECD2D42E0B}" sibTransId="{ACB06428-6EF1-4613-924C-66BF527BE7FC}"/>
    <dgm:cxn modelId="{6BE595C0-098F-4293-8EF6-8FDAB1308194}" type="presOf" srcId="{142F56AE-3998-42A6-BE35-BB5F2B29F8F6}" destId="{BC62364C-48EB-4B04-8CFE-E01CBD6099CE}" srcOrd="0" destOrd="0" presId="urn:microsoft.com/office/officeart/2005/8/layout/arrow2"/>
    <dgm:cxn modelId="{8603E9C8-D5B9-4759-9050-EB72C2B1AB64}" srcId="{9F4F7B7A-9BA4-4BDB-837C-49A380487250}" destId="{6D1B3890-175B-41DF-9E37-A15E47AE8B92}" srcOrd="2" destOrd="0" parTransId="{28FB1F0D-BC6F-45CC-B0F5-C47FF690FE34}" sibTransId="{1A21927A-3D85-40BA-851B-1981C696FFDF}"/>
    <dgm:cxn modelId="{9C3712CC-4270-49DC-8D9A-1A4FCD186185}" srcId="{8587C3FF-0B00-4433-AF03-FD891DFA15D6}" destId="{3A5E65F0-D3E0-474E-86D7-884DD5C68C99}" srcOrd="1" destOrd="0" parTransId="{0D032BF9-B2D4-4836-A3E6-BE9A59DAE838}" sibTransId="{D8499B6E-BF97-49AA-9D0D-98A4C809BDA3}"/>
    <dgm:cxn modelId="{67C336CE-5FB6-406D-8570-FD812DE5A2F5}" type="presOf" srcId="{22E05018-9763-4A60-8187-6CDFBF262EE7}" destId="{BC62364C-48EB-4B04-8CFE-E01CBD6099CE}" srcOrd="0" destOrd="1" presId="urn:microsoft.com/office/officeart/2005/8/layout/arrow2"/>
    <dgm:cxn modelId="{4682E6D1-7A59-40C3-9EE5-50AC3ADDE81C}" srcId="{142F56AE-3998-42A6-BE35-BB5F2B29F8F6}" destId="{1CCB0860-3E64-43DC-9554-313D54468EB6}" srcOrd="1" destOrd="0" parTransId="{73678317-505B-4314-A817-01337E06C183}" sibTransId="{09C39314-58EE-4576-A331-2D38D2B33C73}"/>
    <dgm:cxn modelId="{90F363D4-4803-4EC5-955F-30BCB07127EC}" type="presOf" srcId="{E7C0CB01-AF64-4561-A05A-6FED44EA52A2}" destId="{BC62364C-48EB-4B04-8CFE-E01CBD6099CE}" srcOrd="0" destOrd="3" presId="urn:microsoft.com/office/officeart/2005/8/layout/arrow2"/>
    <dgm:cxn modelId="{A84B52F1-A7AA-472A-B9C8-3CA8B7E38C5D}" type="presOf" srcId="{8587C3FF-0B00-4433-AF03-FD891DFA15D6}" destId="{66713AEF-92C2-4C81-919B-7E89E9C1366B}" srcOrd="0" destOrd="0" presId="urn:microsoft.com/office/officeart/2005/8/layout/arrow2"/>
    <dgm:cxn modelId="{57581DFD-5A5C-45F2-81A2-4CA7872D6965}" type="presOf" srcId="{3A5E65F0-D3E0-474E-86D7-884DD5C68C99}" destId="{66713AEF-92C2-4C81-919B-7E89E9C1366B}" srcOrd="0" destOrd="4" presId="urn:microsoft.com/office/officeart/2005/8/layout/arrow2"/>
    <dgm:cxn modelId="{5363306A-C8A8-4C8E-B95C-E6EBCEDB093D}" type="presParOf" srcId="{FB7AF221-86A8-4A65-B689-16D57C838460}" destId="{B81CAE3C-C9BE-42EB-B99E-B84F425E6ED3}" srcOrd="0" destOrd="0" presId="urn:microsoft.com/office/officeart/2005/8/layout/arrow2"/>
    <dgm:cxn modelId="{6EC83552-7189-4B8C-81E5-56C6B3CB6297}" type="presParOf" srcId="{FB7AF221-86A8-4A65-B689-16D57C838460}" destId="{4C5495D0-0DA2-4F12-AC89-9C54C3246B3E}" srcOrd="1" destOrd="0" presId="urn:microsoft.com/office/officeart/2005/8/layout/arrow2"/>
    <dgm:cxn modelId="{6577571B-9A12-4CAE-9EAE-EEF3DEE8B1A0}" type="presParOf" srcId="{4C5495D0-0DA2-4F12-AC89-9C54C3246B3E}" destId="{A6268563-9BD9-46D8-B633-286B73DA61A4}" srcOrd="0" destOrd="0" presId="urn:microsoft.com/office/officeart/2005/8/layout/arrow2"/>
    <dgm:cxn modelId="{912FB742-1205-4715-84D6-FAC9FDE2F3B7}" type="presParOf" srcId="{4C5495D0-0DA2-4F12-AC89-9C54C3246B3E}" destId="{5F36DAA9-E240-40E5-9DDD-BDBF00436F21}" srcOrd="1" destOrd="0" presId="urn:microsoft.com/office/officeart/2005/8/layout/arrow2"/>
    <dgm:cxn modelId="{61DC3F13-4A2E-42A1-B255-1F94F86DD146}" type="presParOf" srcId="{4C5495D0-0DA2-4F12-AC89-9C54C3246B3E}" destId="{BD17FA72-9855-4E75-AB3B-DDB30DCDAED4}" srcOrd="2" destOrd="0" presId="urn:microsoft.com/office/officeart/2005/8/layout/arrow2"/>
    <dgm:cxn modelId="{5DAA8DD9-0303-45FF-9341-652019F85543}" type="presParOf" srcId="{4C5495D0-0DA2-4F12-AC89-9C54C3246B3E}" destId="{BC62364C-48EB-4B04-8CFE-E01CBD6099CE}" srcOrd="3" destOrd="0" presId="urn:microsoft.com/office/officeart/2005/8/layout/arrow2"/>
    <dgm:cxn modelId="{4E113C86-9945-4CFF-88F0-9B2279A3E2D1}" type="presParOf" srcId="{4C5495D0-0DA2-4F12-AC89-9C54C3246B3E}" destId="{B4A04A10-50A5-46BE-A37B-F5BA61E75A89}" srcOrd="4" destOrd="0" presId="urn:microsoft.com/office/officeart/2005/8/layout/arrow2"/>
    <dgm:cxn modelId="{CCCCD0DF-ACA1-4B21-958E-9F63750C0DF3}" type="presParOf" srcId="{4C5495D0-0DA2-4F12-AC89-9C54C3246B3E}" destId="{66713AEF-92C2-4C81-919B-7E89E9C1366B}" srcOrd="5" destOrd="0" presId="urn:microsoft.com/office/officeart/2005/8/layout/arrow2"/>
    <dgm:cxn modelId="{84DDCB56-EC6E-424E-AC52-4EEA357AA3B9}" type="presParOf" srcId="{4C5495D0-0DA2-4F12-AC89-9C54C3246B3E}" destId="{6972E3A6-A04F-4D78-9A24-BB3698F11105}" srcOrd="6" destOrd="0" presId="urn:microsoft.com/office/officeart/2005/8/layout/arrow2"/>
    <dgm:cxn modelId="{F270010A-2CC7-4B61-B4A8-DA08EB6F680F}" type="presParOf" srcId="{4C5495D0-0DA2-4F12-AC89-9C54C3246B3E}" destId="{8F33AE7E-3570-40CB-BB84-04D81771F56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678B9E-79DE-4DEE-AFE5-C31B8941EFFF}"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kumimoji="1" lang="ja-JP" altLang="en-US"/>
        </a:p>
      </dgm:t>
    </dgm:pt>
    <dgm:pt modelId="{7DBEFFCB-E290-4C29-A4C0-51305A75AD63}">
      <dgm:prSet custT="1"/>
      <dgm:spPr/>
      <dgm:t>
        <a:bodyPr/>
        <a:lstStyle/>
        <a:p>
          <a:pPr rtl="0"/>
          <a:r>
            <a:rPr kumimoji="1" lang="ja-JP" altLang="en-US" sz="1200" dirty="0">
              <a:latin typeface="Meiryo UI" panose="020B0604030504040204" pitchFamily="50" charset="-128"/>
              <a:ea typeface="Meiryo UI" panose="020B0604030504040204" pitchFamily="50" charset="-128"/>
            </a:rPr>
            <a:t>大震災アーカイブの構築</a:t>
          </a:r>
          <a:r>
            <a:rPr kumimoji="1" lang="ja-JP" sz="1200" dirty="0">
              <a:latin typeface="Meiryo UI" panose="020B0604030504040204" pitchFamily="50" charset="-128"/>
              <a:ea typeface="Meiryo UI" panose="020B0604030504040204" pitchFamily="50" charset="-128"/>
            </a:rPr>
            <a:t>を目指して</a:t>
          </a:r>
          <a:endParaRPr kumimoji="1" lang="en-US" sz="1200" dirty="0">
            <a:latin typeface="Meiryo UI" panose="020B0604030504040204" pitchFamily="50" charset="-128"/>
            <a:ea typeface="Meiryo UI" panose="020B0604030504040204" pitchFamily="50" charset="-128"/>
          </a:endParaRPr>
        </a:p>
      </dgm:t>
    </dgm:pt>
    <dgm:pt modelId="{A31C53BD-F97E-484C-A1C7-6D6418E90ED1}" type="parTrans" cxnId="{B5FFC061-4455-4194-A01D-19FF19B9D21D}">
      <dgm:prSet/>
      <dgm:spPr/>
      <dgm:t>
        <a:bodyPr/>
        <a:lstStyle/>
        <a:p>
          <a:endParaRPr kumimoji="1" lang="ja-JP" altLang="en-US"/>
        </a:p>
      </dgm:t>
    </dgm:pt>
    <dgm:pt modelId="{DB00AE2A-3A4F-4C58-A57C-97B983C0AFB1}" type="sibTrans" cxnId="{B5FFC061-4455-4194-A01D-19FF19B9D21D}">
      <dgm:prSet/>
      <dgm:spPr/>
      <dgm:t>
        <a:bodyPr/>
        <a:lstStyle/>
        <a:p>
          <a:endParaRPr kumimoji="1" lang="ja-JP" altLang="en-US"/>
        </a:p>
      </dgm:t>
    </dgm:pt>
    <dgm:pt modelId="{75775F5F-F8C0-451C-B244-4299713CD7BF}">
      <dgm:prSet custT="1"/>
      <dgm:spPr/>
      <dgm:t>
        <a:bodyPr/>
        <a:lstStyle/>
        <a:p>
          <a:pPr rtl="0"/>
          <a:r>
            <a:rPr kumimoji="1" lang="ja-JP" altLang="en-US" sz="1200" dirty="0">
              <a:latin typeface="Meiryo UI" panose="020B0604030504040204" pitchFamily="50" charset="-128"/>
              <a:ea typeface="Meiryo UI" panose="020B0604030504040204" pitchFamily="50" charset="-128"/>
            </a:rPr>
            <a:t>知識情報基盤の構築を</a:t>
          </a:r>
          <a:r>
            <a:rPr kumimoji="1" lang="ja-JP" sz="1200" dirty="0">
              <a:latin typeface="Meiryo UI" panose="020B0604030504040204" pitchFamily="50" charset="-128"/>
              <a:ea typeface="Meiryo UI" panose="020B0604030504040204" pitchFamily="50" charset="-128"/>
            </a:rPr>
            <a:t>目指して</a:t>
          </a:r>
          <a:endParaRPr kumimoji="1" lang="en-US" sz="1200" dirty="0">
            <a:latin typeface="Meiryo UI" panose="020B0604030504040204" pitchFamily="50" charset="-128"/>
            <a:ea typeface="Meiryo UI" panose="020B0604030504040204" pitchFamily="50" charset="-128"/>
          </a:endParaRPr>
        </a:p>
      </dgm:t>
    </dgm:pt>
    <dgm:pt modelId="{795A9657-15E7-4EBF-921F-0F6060807D16}" type="parTrans" cxnId="{CE531872-B5E3-4B66-9AE6-00C25EECC46D}">
      <dgm:prSet/>
      <dgm:spPr/>
      <dgm:t>
        <a:bodyPr/>
        <a:lstStyle/>
        <a:p>
          <a:endParaRPr kumimoji="1" lang="ja-JP" altLang="en-US"/>
        </a:p>
      </dgm:t>
    </dgm:pt>
    <dgm:pt modelId="{DFBEECA7-AA26-4BA2-AB41-6676543CE4B6}" type="sibTrans" cxnId="{CE531872-B5E3-4B66-9AE6-00C25EECC46D}">
      <dgm:prSet/>
      <dgm:spPr/>
      <dgm:t>
        <a:bodyPr/>
        <a:lstStyle/>
        <a:p>
          <a:endParaRPr kumimoji="1" lang="ja-JP" altLang="en-US"/>
        </a:p>
      </dgm:t>
    </dgm:pt>
    <dgm:pt modelId="{DAA89151-2F0C-4125-9659-AEDD07EC6D2E}">
      <dgm:prSet/>
      <dgm:spPr/>
      <dgm:t>
        <a:bodyPr/>
        <a:lstStyle/>
        <a:p>
          <a:pPr rtl="0"/>
          <a:r>
            <a:rPr lang="ja-JP" altLang="en-US"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dirty="0">
            <a:solidFill>
              <a:srgbClr val="C00000"/>
            </a:solidFill>
            <a:latin typeface="Meiryo UI" panose="020B0604030504040204" pitchFamily="50" charset="-128"/>
            <a:ea typeface="Meiryo UI" panose="020B0604030504040204" pitchFamily="50" charset="-128"/>
          </a:endParaRPr>
        </a:p>
      </dgm:t>
    </dgm:pt>
    <dgm:pt modelId="{30655684-DC94-44E0-9B41-2EE56F448AD9}" type="parTrans" cxnId="{78C7B2D0-D6C0-411D-A71F-096E2900233A}">
      <dgm:prSet/>
      <dgm:spPr/>
      <dgm:t>
        <a:bodyPr/>
        <a:lstStyle/>
        <a:p>
          <a:endParaRPr kumimoji="1" lang="ja-JP" altLang="en-US"/>
        </a:p>
      </dgm:t>
    </dgm:pt>
    <dgm:pt modelId="{7C9FBB56-CD75-4698-8493-CBEC7C74C09C}" type="sibTrans" cxnId="{78C7B2D0-D6C0-411D-A71F-096E2900233A}">
      <dgm:prSet/>
      <dgm:spPr/>
      <dgm:t>
        <a:bodyPr/>
        <a:lstStyle/>
        <a:p>
          <a:endParaRPr kumimoji="1" lang="ja-JP" altLang="en-US"/>
        </a:p>
      </dgm:t>
    </dgm:pt>
    <dgm:pt modelId="{E3CF8727-EBD0-4B50-B2F4-400E19E72E9C}">
      <dgm:prSet/>
      <dgm:spPr/>
      <dgm:t>
        <a:bodyPr/>
        <a:lstStyle/>
        <a:p>
          <a:pPr rtl="0"/>
          <a:r>
            <a:rPr kumimoji="1" lang="ja-JP" altLang="en-US"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dirty="0">
            <a:latin typeface="Meiryo UI" panose="020B0604030504040204" pitchFamily="50" charset="-128"/>
            <a:ea typeface="Meiryo UI" panose="020B0604030504040204" pitchFamily="50" charset="-128"/>
          </a:endParaRPr>
        </a:p>
      </dgm:t>
    </dgm:pt>
    <dgm:pt modelId="{3DEE0D0D-49EB-4870-B7C2-87D19C556CFF}" type="parTrans" cxnId="{D6691D6D-1900-4343-9A5C-CE43C49AF25E}">
      <dgm:prSet/>
      <dgm:spPr/>
      <dgm:t>
        <a:bodyPr/>
        <a:lstStyle/>
        <a:p>
          <a:endParaRPr kumimoji="1" lang="ja-JP" altLang="en-US"/>
        </a:p>
      </dgm:t>
    </dgm:pt>
    <dgm:pt modelId="{224EF675-79A1-4A81-AA56-3C779A51CBD0}" type="sibTrans" cxnId="{D6691D6D-1900-4343-9A5C-CE43C49AF25E}">
      <dgm:prSet/>
      <dgm:spPr/>
      <dgm:t>
        <a:bodyPr/>
        <a:lstStyle/>
        <a:p>
          <a:endParaRPr kumimoji="1" lang="ja-JP" altLang="en-US"/>
        </a:p>
      </dgm:t>
    </dgm:pt>
    <dgm:pt modelId="{59959EF9-C4F0-4584-A6F4-03131BC2554A}" type="pres">
      <dgm:prSet presAssocID="{C6678B9E-79DE-4DEE-AFE5-C31B8941EFFF}" presName="linearFlow" presStyleCnt="0">
        <dgm:presLayoutVars>
          <dgm:dir/>
          <dgm:animLvl val="lvl"/>
          <dgm:resizeHandles val="exact"/>
        </dgm:presLayoutVars>
      </dgm:prSet>
      <dgm:spPr/>
    </dgm:pt>
    <dgm:pt modelId="{7851C664-D3B9-414E-888D-6DEF60A138CB}" type="pres">
      <dgm:prSet presAssocID="{7DBEFFCB-E290-4C29-A4C0-51305A75AD63}" presName="composite" presStyleCnt="0"/>
      <dgm:spPr/>
    </dgm:pt>
    <dgm:pt modelId="{08854722-FA22-4F26-A1AE-4B5991B09DD7}" type="pres">
      <dgm:prSet presAssocID="{7DBEFFCB-E290-4C29-A4C0-51305A75AD63}" presName="parentText" presStyleLbl="alignNode1" presStyleIdx="0" presStyleCnt="2" custScaleX="81537">
        <dgm:presLayoutVars>
          <dgm:chMax val="1"/>
          <dgm:bulletEnabled val="1"/>
        </dgm:presLayoutVars>
      </dgm:prSet>
      <dgm:spPr/>
    </dgm:pt>
    <dgm:pt modelId="{6F8FEBA5-6DBE-4821-ABF8-491DEFA851F2}" type="pres">
      <dgm:prSet presAssocID="{7DBEFFCB-E290-4C29-A4C0-51305A75AD63}" presName="descendantText" presStyleLbl="alignAcc1" presStyleIdx="0" presStyleCnt="2" custLinFactNeighborX="-1103" custLinFactNeighborY="-9439">
        <dgm:presLayoutVars>
          <dgm:bulletEnabled val="1"/>
        </dgm:presLayoutVars>
      </dgm:prSet>
      <dgm:spPr/>
    </dgm:pt>
    <dgm:pt modelId="{F460460D-0F7B-4B6A-93E6-E7E24339D1A0}" type="pres">
      <dgm:prSet presAssocID="{DB00AE2A-3A4F-4C58-A57C-97B983C0AFB1}" presName="sp" presStyleCnt="0"/>
      <dgm:spPr/>
    </dgm:pt>
    <dgm:pt modelId="{3CC28171-E9B1-4DC1-9E9A-0539EBBBC63C}" type="pres">
      <dgm:prSet presAssocID="{75775F5F-F8C0-451C-B244-4299713CD7BF}" presName="composite" presStyleCnt="0"/>
      <dgm:spPr/>
    </dgm:pt>
    <dgm:pt modelId="{88175BEF-E694-4EAE-A95A-EA92A383F9DA}" type="pres">
      <dgm:prSet presAssocID="{75775F5F-F8C0-451C-B244-4299713CD7BF}" presName="parentText" presStyleLbl="alignNode1" presStyleIdx="1" presStyleCnt="2" custScaleX="81538">
        <dgm:presLayoutVars>
          <dgm:chMax val="1"/>
          <dgm:bulletEnabled val="1"/>
        </dgm:presLayoutVars>
      </dgm:prSet>
      <dgm:spPr/>
    </dgm:pt>
    <dgm:pt modelId="{21D4D578-5B67-4624-A75E-87D6AE305493}" type="pres">
      <dgm:prSet presAssocID="{75775F5F-F8C0-451C-B244-4299713CD7BF}" presName="descendantText" presStyleLbl="alignAcc1" presStyleIdx="1" presStyleCnt="2" custScaleX="102703" custLinFactNeighborX="2716">
        <dgm:presLayoutVars>
          <dgm:bulletEnabled val="1"/>
        </dgm:presLayoutVars>
      </dgm:prSet>
      <dgm:spPr/>
    </dgm:pt>
  </dgm:ptLst>
  <dgm:cxnLst>
    <dgm:cxn modelId="{C2F98C09-1664-4BD8-8ECA-4069DF121CC0}" type="presOf" srcId="{E3CF8727-EBD0-4B50-B2F4-400E19E72E9C}" destId="{6F8FEBA5-6DBE-4821-ABF8-491DEFA851F2}" srcOrd="0" destOrd="0" presId="urn:microsoft.com/office/officeart/2005/8/layout/chevron2"/>
    <dgm:cxn modelId="{E3A98620-1445-46DD-8B82-152F68EE4694}" type="presOf" srcId="{7DBEFFCB-E290-4C29-A4C0-51305A75AD63}" destId="{08854722-FA22-4F26-A1AE-4B5991B09DD7}" srcOrd="0" destOrd="0" presId="urn:microsoft.com/office/officeart/2005/8/layout/chevron2"/>
    <dgm:cxn modelId="{B5FFC061-4455-4194-A01D-19FF19B9D21D}" srcId="{C6678B9E-79DE-4DEE-AFE5-C31B8941EFFF}" destId="{7DBEFFCB-E290-4C29-A4C0-51305A75AD63}" srcOrd="0" destOrd="0" parTransId="{A31C53BD-F97E-484C-A1C7-6D6418E90ED1}" sibTransId="{DB00AE2A-3A4F-4C58-A57C-97B983C0AFB1}"/>
    <dgm:cxn modelId="{1A34634A-BB1B-4333-8678-B4E35F5C4182}" type="presOf" srcId="{DAA89151-2F0C-4125-9659-AEDD07EC6D2E}" destId="{21D4D578-5B67-4624-A75E-87D6AE305493}" srcOrd="0" destOrd="0" presId="urn:microsoft.com/office/officeart/2005/8/layout/chevron2"/>
    <dgm:cxn modelId="{D6691D6D-1900-4343-9A5C-CE43C49AF25E}" srcId="{7DBEFFCB-E290-4C29-A4C0-51305A75AD63}" destId="{E3CF8727-EBD0-4B50-B2F4-400E19E72E9C}" srcOrd="0" destOrd="0" parTransId="{3DEE0D0D-49EB-4870-B7C2-87D19C556CFF}" sibTransId="{224EF675-79A1-4A81-AA56-3C779A51CBD0}"/>
    <dgm:cxn modelId="{CE531872-B5E3-4B66-9AE6-00C25EECC46D}" srcId="{C6678B9E-79DE-4DEE-AFE5-C31B8941EFFF}" destId="{75775F5F-F8C0-451C-B244-4299713CD7BF}" srcOrd="1" destOrd="0" parTransId="{795A9657-15E7-4EBF-921F-0F6060807D16}" sibTransId="{DFBEECA7-AA26-4BA2-AB41-6676543CE4B6}"/>
    <dgm:cxn modelId="{3D70E1AD-A16C-49CA-BFD5-8E25F7E462DD}" type="presOf" srcId="{C6678B9E-79DE-4DEE-AFE5-C31B8941EFFF}" destId="{59959EF9-C4F0-4584-A6F4-03131BC2554A}" srcOrd="0" destOrd="0" presId="urn:microsoft.com/office/officeart/2005/8/layout/chevron2"/>
    <dgm:cxn modelId="{2D37DCAE-F7F4-4EBC-ACE2-A916B0D89597}" type="presOf" srcId="{75775F5F-F8C0-451C-B244-4299713CD7BF}" destId="{88175BEF-E694-4EAE-A95A-EA92A383F9DA}" srcOrd="0" destOrd="0" presId="urn:microsoft.com/office/officeart/2005/8/layout/chevron2"/>
    <dgm:cxn modelId="{78C7B2D0-D6C0-411D-A71F-096E2900233A}" srcId="{75775F5F-F8C0-451C-B244-4299713CD7BF}" destId="{DAA89151-2F0C-4125-9659-AEDD07EC6D2E}" srcOrd="0" destOrd="0" parTransId="{30655684-DC94-44E0-9B41-2EE56F448AD9}" sibTransId="{7C9FBB56-CD75-4698-8493-CBEC7C74C09C}"/>
    <dgm:cxn modelId="{8C83C273-627B-4DD9-9179-1A569066D244}" type="presParOf" srcId="{59959EF9-C4F0-4584-A6F4-03131BC2554A}" destId="{7851C664-D3B9-414E-888D-6DEF60A138CB}" srcOrd="0" destOrd="0" presId="urn:microsoft.com/office/officeart/2005/8/layout/chevron2"/>
    <dgm:cxn modelId="{DB699E75-6818-4791-A6DF-935F0606276C}" type="presParOf" srcId="{7851C664-D3B9-414E-888D-6DEF60A138CB}" destId="{08854722-FA22-4F26-A1AE-4B5991B09DD7}" srcOrd="0" destOrd="0" presId="urn:microsoft.com/office/officeart/2005/8/layout/chevron2"/>
    <dgm:cxn modelId="{47EAEE24-B04B-48BE-83ED-9E2DB6AA1BFF}" type="presParOf" srcId="{7851C664-D3B9-414E-888D-6DEF60A138CB}" destId="{6F8FEBA5-6DBE-4821-ABF8-491DEFA851F2}" srcOrd="1" destOrd="0" presId="urn:microsoft.com/office/officeart/2005/8/layout/chevron2"/>
    <dgm:cxn modelId="{2AECC13E-73D7-4B66-A50B-2370BB9B6B4A}" type="presParOf" srcId="{59959EF9-C4F0-4584-A6F4-03131BC2554A}" destId="{F460460D-0F7B-4B6A-93E6-E7E24339D1A0}" srcOrd="1" destOrd="0" presId="urn:microsoft.com/office/officeart/2005/8/layout/chevron2"/>
    <dgm:cxn modelId="{83940FE1-D777-44C0-B9A9-8A5310BB2C04}" type="presParOf" srcId="{59959EF9-C4F0-4584-A6F4-03131BC2554A}" destId="{3CC28171-E9B1-4DC1-9E9A-0539EBBBC63C}" srcOrd="2" destOrd="0" presId="urn:microsoft.com/office/officeart/2005/8/layout/chevron2"/>
    <dgm:cxn modelId="{01F88938-1C85-48D9-969C-95F7CC3392BA}" type="presParOf" srcId="{3CC28171-E9B1-4DC1-9E9A-0539EBBBC63C}" destId="{88175BEF-E694-4EAE-A95A-EA92A383F9DA}" srcOrd="0" destOrd="0" presId="urn:microsoft.com/office/officeart/2005/8/layout/chevron2"/>
    <dgm:cxn modelId="{BA863FE9-F133-487F-812E-ACDD3B5FFD4A}" type="presParOf" srcId="{3CC28171-E9B1-4DC1-9E9A-0539EBBBC63C}" destId="{21D4D578-5B67-4624-A75E-87D6AE305493}"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1813126" y="0"/>
          <a:ext cx="9867665" cy="6167290"/>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E6C95092-277A-4635-B2BC-1B0609D8FEF9}">
      <dsp:nvSpPr>
        <dsp:cNvPr id="0" name=""/>
        <dsp:cNvSpPr/>
      </dsp:nvSpPr>
      <dsp:spPr>
        <a:xfrm>
          <a:off x="2619907" y="4585997"/>
          <a:ext cx="226956" cy="226956"/>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2959311-0C96-4434-B7CE-373CE1AD8840}">
      <dsp:nvSpPr>
        <dsp:cNvPr id="0" name=""/>
        <dsp:cNvSpPr/>
      </dsp:nvSpPr>
      <dsp:spPr>
        <a:xfrm>
          <a:off x="2733385" y="4699475"/>
          <a:ext cx="1292664" cy="14678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259"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1994</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2002FY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揺籃期・始動期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国立国会図書館電子図書館構想</a:t>
          </a:r>
          <a:endParaRPr kumimoji="1" lang="en-US" sz="1400" kern="1200" dirty="0">
            <a:latin typeface="Meiryo UI" panose="020B0604030504040204" pitchFamily="50" charset="-128"/>
            <a:ea typeface="Meiryo UI" panose="020B0604030504040204" pitchFamily="50" charset="-128"/>
          </a:endParaRPr>
        </a:p>
      </dsp:txBody>
      <dsp:txXfrm>
        <a:off x="2733385" y="4699475"/>
        <a:ext cx="1292664" cy="1467815"/>
      </dsp:txXfrm>
    </dsp:sp>
    <dsp:sp modelId="{8EAB8E08-CBFC-4B47-A574-DEEC7215AD69}">
      <dsp:nvSpPr>
        <dsp:cNvPr id="0" name=""/>
        <dsp:cNvSpPr/>
      </dsp:nvSpPr>
      <dsp:spPr>
        <a:xfrm>
          <a:off x="3848431" y="3405578"/>
          <a:ext cx="355235" cy="35523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853B0-DCFD-4FE4-BE53-347BABFD08E8}">
      <dsp:nvSpPr>
        <dsp:cNvPr id="0" name=""/>
        <dsp:cNvSpPr/>
      </dsp:nvSpPr>
      <dsp:spPr>
        <a:xfrm>
          <a:off x="4026049" y="3583196"/>
          <a:ext cx="1638032" cy="258409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8232"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2002〜2007FY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サービス離陸期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zh-TW" altLang="en-US" sz="1400" kern="1200" dirty="0">
              <a:latin typeface="Meiryo UI" panose="020B0604030504040204" pitchFamily="50" charset="-128"/>
              <a:ea typeface="Meiryo UI" panose="020B0604030504040204" pitchFamily="50" charset="-128"/>
            </a:rPr>
            <a:t>電子図書館中期計画</a:t>
          </a:r>
          <a:r>
            <a:rPr kumimoji="1" lang="en-US" altLang="zh-TW" sz="1400" kern="1200" dirty="0">
              <a:latin typeface="Meiryo UI" panose="020B0604030504040204" pitchFamily="50" charset="-128"/>
              <a:ea typeface="Meiryo UI" panose="020B0604030504040204" pitchFamily="50" charset="-128"/>
            </a:rPr>
            <a:t>2004</a:t>
          </a:r>
          <a:r>
            <a:rPr kumimoji="1" lang="zh-TW" altLang="en-US" sz="1400" kern="1200" dirty="0">
              <a:latin typeface="Meiryo UI" panose="020B0604030504040204" pitchFamily="50" charset="-128"/>
              <a:ea typeface="Meiryo UI" panose="020B0604030504040204" pitchFamily="50" charset="-128"/>
            </a:rPr>
            <a:t>策定</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デジタルアーカイブ、</a:t>
          </a:r>
          <a:r>
            <a:rPr kumimoji="1" lang="en-US" altLang="ja-JP" sz="1400" kern="1200" dirty="0">
              <a:latin typeface="Meiryo UI" panose="020B0604030504040204" pitchFamily="50" charset="-128"/>
              <a:ea typeface="Meiryo UI" panose="020B0604030504040204" pitchFamily="50" charset="-128"/>
            </a:rPr>
            <a:t>PORTA</a:t>
          </a:r>
          <a:r>
            <a:rPr kumimoji="1" lang="ja-JP" altLang="en-US" sz="1400" kern="1200" dirty="0">
              <a:latin typeface="Meiryo UI" panose="020B0604030504040204" pitchFamily="50" charset="-128"/>
              <a:ea typeface="Meiryo UI" panose="020B0604030504040204" pitchFamily="50" charset="-128"/>
            </a:rPr>
            <a:t>構築・運用</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知識インフラ構想</a:t>
          </a:r>
          <a:endParaRPr kumimoji="1" lang="en-US" sz="1400" kern="1200" dirty="0">
            <a:latin typeface="Meiryo UI" panose="020B0604030504040204" pitchFamily="50" charset="-128"/>
            <a:ea typeface="Meiryo UI" panose="020B0604030504040204" pitchFamily="50" charset="-128"/>
          </a:endParaRPr>
        </a:p>
      </dsp:txBody>
      <dsp:txXfrm>
        <a:off x="4026049" y="3583196"/>
        <a:ext cx="1638032" cy="2584094"/>
      </dsp:txXfrm>
    </dsp:sp>
    <dsp:sp modelId="{47A6B15E-3DC8-45E9-A58D-23D8BD94C1C4}">
      <dsp:nvSpPr>
        <dsp:cNvPr id="0" name=""/>
        <dsp:cNvSpPr/>
      </dsp:nvSpPr>
      <dsp:spPr>
        <a:xfrm>
          <a:off x="5427258" y="2464449"/>
          <a:ext cx="473647" cy="473647"/>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72702D-540E-45CE-BF8C-4B4C86A470CD}">
      <dsp:nvSpPr>
        <dsp:cNvPr id="0" name=""/>
        <dsp:cNvSpPr/>
      </dsp:nvSpPr>
      <dsp:spPr>
        <a:xfrm>
          <a:off x="5664082" y="2701273"/>
          <a:ext cx="1904459" cy="346601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0976"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2008</a:t>
          </a:r>
          <a:r>
            <a:rPr kumimoji="1" lang="ja-JP" altLang="en-US" sz="1400" kern="1200" dirty="0">
              <a:latin typeface="Meiryo UI" panose="020B0604030504040204" pitchFamily="50" charset="-128"/>
              <a:ea typeface="Meiryo UI" panose="020B0604030504040204" pitchFamily="50" charset="-128"/>
            </a:rPr>
            <a:t>～</a:t>
          </a:r>
          <a:r>
            <a:rPr kumimoji="1" lang="en-US" altLang="ja-JP" sz="1400" kern="1200" dirty="0">
              <a:latin typeface="Meiryo UI" panose="020B0604030504040204" pitchFamily="50" charset="-128"/>
              <a:ea typeface="Meiryo UI" panose="020B0604030504040204" pitchFamily="50" charset="-128"/>
            </a:rPr>
            <a:t>2012FY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サービス発展期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大規模デジタル化</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NDLSerach</a:t>
          </a:r>
          <a:r>
            <a:rPr kumimoji="1" lang="ja-JP" altLang="en-US" sz="1400" kern="1200" dirty="0">
              <a:latin typeface="Meiryo UI" panose="020B0604030504040204" pitchFamily="50" charset="-128"/>
              <a:ea typeface="Meiryo UI" panose="020B0604030504040204" pitchFamily="50" charset="-128"/>
            </a:rPr>
            <a:t>を拡張</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ja-JP" sz="1400" kern="1200" dirty="0">
              <a:latin typeface="Meiryo UI" panose="020B0604030504040204" pitchFamily="50" charset="-128"/>
              <a:ea typeface="Meiryo UI" panose="020B0604030504040204" pitchFamily="50" charset="-128"/>
            </a:rPr>
            <a:t>国等のインターネット資料の制度収集開始</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en-US" altLang="ja-JP" sz="1400" kern="1200" dirty="0" err="1">
              <a:latin typeface="Meiryo UI" panose="020B0604030504040204" pitchFamily="50" charset="-128"/>
              <a:ea typeface="Meiryo UI" panose="020B0604030504040204" pitchFamily="50" charset="-128"/>
            </a:rPr>
            <a:t>NDLSearch</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新</a:t>
          </a:r>
          <a:r>
            <a:rPr kumimoji="1" lang="en-US" altLang="ja-JP" sz="1400" kern="1200" dirty="0">
              <a:latin typeface="Meiryo UI" panose="020B0604030504040204" pitchFamily="50" charset="-128"/>
              <a:ea typeface="Meiryo UI" panose="020B0604030504040204" pitchFamily="50" charset="-128"/>
            </a:rPr>
            <a:t>NDL-OPAC</a:t>
          </a:r>
          <a:r>
            <a:rPr kumimoji="1" lang="ja-JP" altLang="ja-JP" sz="1400" kern="1200" dirty="0" err="1">
              <a:latin typeface="Meiryo UI" panose="020B0604030504040204" pitchFamily="50" charset="-128"/>
              <a:ea typeface="Meiryo UI" panose="020B0604030504040204" pitchFamily="50" charset="-128"/>
            </a:rPr>
            <a:t>、</a:t>
          </a:r>
          <a:r>
            <a:rPr kumimoji="1" lang="ja-JP" altLang="ja-JP" sz="1400" kern="1200" dirty="0">
              <a:latin typeface="Meiryo UI" panose="020B0604030504040204" pitchFamily="50" charset="-128"/>
              <a:ea typeface="Meiryo UI" panose="020B0604030504040204" pitchFamily="50" charset="-128"/>
            </a:rPr>
            <a:t>来館者システム等、全面リニューアル公開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東日本大震災アーカイブ開発開始</a:t>
          </a:r>
          <a:endParaRPr kumimoji="1" lang="en-US" sz="1400" kern="1200" dirty="0">
            <a:latin typeface="Meiryo UI" panose="020B0604030504040204" pitchFamily="50" charset="-128"/>
            <a:ea typeface="Meiryo UI" panose="020B0604030504040204" pitchFamily="50" charset="-128"/>
          </a:endParaRPr>
        </a:p>
      </dsp:txBody>
      <dsp:txXfrm>
        <a:off x="5664082" y="2701273"/>
        <a:ext cx="1904459" cy="3466017"/>
      </dsp:txXfrm>
    </dsp:sp>
    <dsp:sp modelId="{CC633684-2521-4467-900E-217C04878725}">
      <dsp:nvSpPr>
        <dsp:cNvPr id="0" name=""/>
        <dsp:cNvSpPr/>
      </dsp:nvSpPr>
      <dsp:spPr>
        <a:xfrm>
          <a:off x="7262643" y="1729308"/>
          <a:ext cx="611795" cy="61179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2BC3DCB-0AC2-4FB0-82B0-96243F26A401}">
      <dsp:nvSpPr>
        <dsp:cNvPr id="0" name=""/>
        <dsp:cNvSpPr/>
      </dsp:nvSpPr>
      <dsp:spPr>
        <a:xfrm>
          <a:off x="7568541" y="2035206"/>
          <a:ext cx="1973533" cy="413208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4178" tIns="0" rIns="0" bIns="0" numCol="1" spcCol="1270" anchor="t" anchorCtr="0">
          <a:noAutofit/>
        </a:bodyPr>
        <a:lstStyle/>
        <a:p>
          <a:pPr marL="0" lvl="0" indent="0" algn="l" defTabSz="622300" rtl="0">
            <a:lnSpc>
              <a:spcPct val="90000"/>
            </a:lnSpc>
            <a:spcBef>
              <a:spcPct val="0"/>
            </a:spcBef>
            <a:spcAft>
              <a:spcPct val="35000"/>
            </a:spcAft>
            <a:buNone/>
          </a:pPr>
          <a:r>
            <a:rPr kumimoji="1" lang="en-US" sz="1400" kern="1200" dirty="0">
              <a:latin typeface="Meiryo UI" panose="020B0604030504040204" pitchFamily="50" charset="-128"/>
              <a:ea typeface="Meiryo UI" panose="020B0604030504040204" pitchFamily="50" charset="-128"/>
            </a:rPr>
            <a:t>2012</a:t>
          </a:r>
          <a:r>
            <a:rPr kumimoji="1" lang="en-US" altLang="ja-JP" sz="1400" kern="1200" dirty="0">
              <a:latin typeface="Meiryo UI" panose="020B0604030504040204" pitchFamily="50" charset="-128"/>
              <a:ea typeface="Meiryo UI" panose="020B0604030504040204" pitchFamily="50" charset="-128"/>
            </a:rPr>
            <a:t>〜2015FY</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総括と再始動期、見直し</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en-US" sz="1400" kern="1200" dirty="0"/>
            <a:t>東日本大震災アーカイブ（</a:t>
          </a:r>
          <a:r>
            <a:rPr lang="ja-JP" altLang="ja-JP" sz="1400" kern="1200" dirty="0"/>
            <a:t>ひなぎく</a:t>
          </a:r>
          <a:r>
            <a:rPr lang="ja-JP" altLang="en-US" sz="1400" kern="1200" dirty="0"/>
            <a:t>）</a:t>
          </a:r>
          <a:r>
            <a:rPr lang="ja-JP" altLang="ja-JP" sz="1400" kern="1200" dirty="0"/>
            <a:t>公開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dirty="0"/>
            <a:t>民間オンライン資料制度収集開始</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lang="ja-JP" altLang="ja-JP" sz="1400" kern="1200"/>
            <a:t>図書館向けデジタル化資料送信サービス開始</a:t>
          </a:r>
          <a:endParaRPr kumimoji="1" lang="en-US" sz="1400" kern="1200" dirty="0">
            <a:latin typeface="Meiryo UI" panose="020B0604030504040204" pitchFamily="50" charset="-128"/>
            <a:ea typeface="Meiryo UI" panose="020B0604030504040204" pitchFamily="50" charset="-128"/>
          </a:endParaRPr>
        </a:p>
      </dsp:txBody>
      <dsp:txXfrm>
        <a:off x="7568541" y="2035206"/>
        <a:ext cx="1973533" cy="4132084"/>
      </dsp:txXfrm>
    </dsp:sp>
    <dsp:sp modelId="{FDCA3D7B-7E3F-45C6-8B74-17B1D17E0602}">
      <dsp:nvSpPr>
        <dsp:cNvPr id="0" name=""/>
        <dsp:cNvSpPr/>
      </dsp:nvSpPr>
      <dsp:spPr>
        <a:xfrm>
          <a:off x="9152301" y="1238392"/>
          <a:ext cx="779545" cy="77954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DE3DC0-1933-4B5A-86B0-09D312681FD4}">
      <dsp:nvSpPr>
        <dsp:cNvPr id="0" name=""/>
        <dsp:cNvSpPr/>
      </dsp:nvSpPr>
      <dsp:spPr>
        <a:xfrm>
          <a:off x="9542074" y="1628164"/>
          <a:ext cx="1973533" cy="453912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3065" tIns="0" rIns="0" bIns="0" numCol="1" spcCol="1270" anchor="t" anchorCtr="0">
          <a:noAutofit/>
        </a:bodyPr>
        <a:lstStyle/>
        <a:p>
          <a:pPr marL="0" lvl="0" indent="0" algn="l" defTabSz="622300" rtl="0">
            <a:lnSpc>
              <a:spcPct val="90000"/>
            </a:lnSpc>
            <a:spcBef>
              <a:spcPct val="0"/>
            </a:spcBef>
            <a:spcAft>
              <a:spcPct val="35000"/>
            </a:spcAft>
            <a:buNone/>
          </a:pPr>
          <a:r>
            <a:rPr kumimoji="1" lang="en-US" altLang="ja-JP" sz="1400" kern="1200" dirty="0">
              <a:latin typeface="Meiryo UI" panose="020B0604030504040204" pitchFamily="50" charset="-128"/>
              <a:ea typeface="Meiryo UI" panose="020B0604030504040204" pitchFamily="50" charset="-128"/>
            </a:rPr>
            <a:t>2016FY</a:t>
          </a:r>
          <a:r>
            <a:rPr kumimoji="1" lang="ja-JP" altLang="en-US" sz="1400" kern="1200" dirty="0">
              <a:latin typeface="Meiryo UI" panose="020B0604030504040204" pitchFamily="50" charset="-128"/>
              <a:ea typeface="Meiryo UI" panose="020B0604030504040204" pitchFamily="50" charset="-128"/>
            </a:rPr>
            <a:t>～</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サービスイノベーション期</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知識インフラの実現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電子書籍に関するナショナルアーカイブの実現</a:t>
          </a:r>
          <a:endParaRPr kumimoji="1" lang="en-US" sz="1400" kern="1200" dirty="0">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文化資産全体のナショナルアーカイブの実現</a:t>
          </a:r>
          <a:endParaRPr kumimoji="1" lang="en-US" sz="1400" kern="1200" dirty="0">
            <a:latin typeface="Meiryo UI" panose="020B0604030504040204" pitchFamily="50" charset="-128"/>
            <a:ea typeface="Meiryo UI" panose="020B0604030504040204" pitchFamily="50" charset="-128"/>
          </a:endParaRPr>
        </a:p>
      </dsp:txBody>
      <dsp:txXfrm>
        <a:off x="9542074" y="1628164"/>
        <a:ext cx="1973533" cy="4539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41677" y="725885"/>
          <a:ext cx="1760830" cy="82025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電子図書館構想</a:t>
          </a:r>
          <a:endParaRPr kumimoji="1" lang="en-US" sz="1200" kern="1200" dirty="0">
            <a:latin typeface="Meiryo UI" panose="020B0604030504040204" pitchFamily="50" charset="-128"/>
            <a:ea typeface="Meiryo UI" panose="020B0604030504040204" pitchFamily="50" charset="-128"/>
          </a:endParaRPr>
        </a:p>
      </dsp:txBody>
      <dsp:txXfrm rot="-5400000">
        <a:off x="28610" y="665726"/>
        <a:ext cx="820256" cy="940574"/>
      </dsp:txXfrm>
    </dsp:sp>
    <dsp:sp modelId="{6F8FEBA5-6DBE-4821-ABF8-491DEFA851F2}">
      <dsp:nvSpPr>
        <dsp:cNvPr id="0" name=""/>
        <dsp:cNvSpPr/>
      </dsp:nvSpPr>
      <dsp:spPr>
        <a:xfrm rot="5400000">
          <a:off x="1431075" y="-518431"/>
          <a:ext cx="1600451" cy="263731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パイロット電子図書館実証実験プロジェクト</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デジタルコレクション</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en-US" altLang="ja-JP" sz="1400" kern="1200" dirty="0">
              <a:latin typeface="Meiryo UI" panose="020B0604030504040204" pitchFamily="50" charset="-128"/>
              <a:ea typeface="Meiryo UI" panose="020B0604030504040204" pitchFamily="50" charset="-128"/>
            </a:rPr>
            <a:t>NDL</a:t>
          </a:r>
          <a:r>
            <a:rPr kumimoji="1" lang="ja-JP" altLang="en-US" sz="1400" kern="1200" dirty="0">
              <a:latin typeface="Meiryo UI" panose="020B0604030504040204" pitchFamily="50" charset="-128"/>
              <a:ea typeface="Meiryo UI" panose="020B0604030504040204" pitchFamily="50" charset="-128"/>
            </a:rPr>
            <a:t>サーチ</a:t>
          </a:r>
          <a:endParaRPr kumimoji="1" lang="en-US" sz="1400" kern="1200" dirty="0">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latin typeface="Meiryo UI" panose="020B0604030504040204" pitchFamily="50" charset="-128"/>
              <a:ea typeface="Meiryo UI" panose="020B0604030504040204" pitchFamily="50" charset="-128"/>
            </a:rPr>
            <a:t>リサーチナビ</a:t>
          </a:r>
          <a:endParaRPr kumimoji="1" lang="en-US" sz="1400" kern="1200" dirty="0">
            <a:latin typeface="Meiryo UI" panose="020B0604030504040204" pitchFamily="50" charset="-128"/>
            <a:ea typeface="Meiryo UI" panose="020B0604030504040204" pitchFamily="50" charset="-128"/>
          </a:endParaRPr>
        </a:p>
      </dsp:txBody>
      <dsp:txXfrm rot="-5400000">
        <a:off x="912644" y="78128"/>
        <a:ext cx="2559185" cy="1444195"/>
      </dsp:txXfrm>
    </dsp:sp>
    <dsp:sp modelId="{88175BEF-E694-4EAE-A95A-EA92A383F9DA}">
      <dsp:nvSpPr>
        <dsp:cNvPr id="0" name=""/>
        <dsp:cNvSpPr/>
      </dsp:nvSpPr>
      <dsp:spPr>
        <a:xfrm rot="5400000">
          <a:off x="-441672" y="2220177"/>
          <a:ext cx="1760830" cy="82026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知識インフラ構想</a:t>
          </a:r>
          <a:endParaRPr kumimoji="1" lang="en-US" sz="1200" kern="1200" dirty="0">
            <a:latin typeface="Meiryo UI" panose="020B0604030504040204" pitchFamily="50" charset="-128"/>
            <a:ea typeface="Meiryo UI" panose="020B0604030504040204" pitchFamily="50" charset="-128"/>
          </a:endParaRPr>
        </a:p>
      </dsp:txBody>
      <dsp:txXfrm rot="-5400000">
        <a:off x="28610" y="2160028"/>
        <a:ext cx="820266" cy="940564"/>
      </dsp:txXfrm>
    </dsp:sp>
    <dsp:sp modelId="{21D4D578-5B67-4624-A75E-87D6AE305493}">
      <dsp:nvSpPr>
        <dsp:cNvPr id="0" name=""/>
        <dsp:cNvSpPr/>
      </dsp:nvSpPr>
      <dsp:spPr>
        <a:xfrm rot="5400000">
          <a:off x="1716176" y="968424"/>
          <a:ext cx="1145658" cy="270860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東日本大震災アーカイブ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書籍分野のナショナルアーカイブ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114300" lvl="1"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文化資産ナショナルアーカイブ</a:t>
          </a:r>
          <a:endParaRPr kumimoji="1" lang="en-US" sz="1400" kern="1200" dirty="0">
            <a:solidFill>
              <a:schemeClr val="tx1"/>
            </a:solidFill>
            <a:latin typeface="Meiryo UI" panose="020B0604030504040204" pitchFamily="50" charset="-128"/>
            <a:ea typeface="Meiryo UI" panose="020B0604030504040204" pitchFamily="50" charset="-128"/>
          </a:endParaRPr>
        </a:p>
        <a:p>
          <a:pPr marL="228600" lvl="2" indent="-114300" algn="l" defTabSz="622300" rtl="0">
            <a:lnSpc>
              <a:spcPct val="90000"/>
            </a:lnSpc>
            <a:spcBef>
              <a:spcPct val="0"/>
            </a:spcBef>
            <a:spcAft>
              <a:spcPct val="15000"/>
            </a:spcAft>
            <a:buChar char="•"/>
          </a:pPr>
          <a:r>
            <a:rPr kumimoji="1" lang="ja-JP" altLang="en-US" sz="1400" kern="1200" dirty="0">
              <a:solidFill>
                <a:schemeClr val="tx1"/>
              </a:solidFill>
              <a:latin typeface="Meiryo UI" panose="020B0604030504040204" pitchFamily="50" charset="-128"/>
              <a:ea typeface="Meiryo UI" panose="020B0604030504040204" pitchFamily="50" charset="-128"/>
            </a:rPr>
            <a:t>あらゆる文化的情報資源</a:t>
          </a:r>
          <a:endParaRPr kumimoji="1" lang="en-US" sz="1400" kern="1200" dirty="0">
            <a:solidFill>
              <a:schemeClr val="tx1"/>
            </a:solidFill>
            <a:latin typeface="Meiryo UI" panose="020B0604030504040204" pitchFamily="50" charset="-128"/>
            <a:ea typeface="Meiryo UI" panose="020B0604030504040204" pitchFamily="50" charset="-128"/>
          </a:endParaRPr>
        </a:p>
      </dsp:txBody>
      <dsp:txXfrm rot="-5400000">
        <a:off x="934705" y="1805821"/>
        <a:ext cx="2652674" cy="1033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CAE3C-C9BE-42EB-B99E-B84F425E6ED3}">
      <dsp:nvSpPr>
        <dsp:cNvPr id="0" name=""/>
        <dsp:cNvSpPr/>
      </dsp:nvSpPr>
      <dsp:spPr>
        <a:xfrm>
          <a:off x="459544" y="0"/>
          <a:ext cx="11451100" cy="7156938"/>
        </a:xfrm>
        <a:prstGeom prst="swooshArrow">
          <a:avLst>
            <a:gd name="adj1" fmla="val 25000"/>
            <a:gd name="adj2" fmla="val 25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A6268563-9BD9-46D8-B633-286B73DA61A4}">
      <dsp:nvSpPr>
        <dsp:cNvPr id="0" name=""/>
        <dsp:cNvSpPr/>
      </dsp:nvSpPr>
      <dsp:spPr>
        <a:xfrm>
          <a:off x="1357705" y="5321899"/>
          <a:ext cx="263375" cy="26337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F36DAA9-E240-40E5-9DDD-BDBF00436F21}">
      <dsp:nvSpPr>
        <dsp:cNvPr id="0" name=""/>
        <dsp:cNvSpPr/>
      </dsp:nvSpPr>
      <dsp:spPr>
        <a:xfrm>
          <a:off x="1169531" y="5733115"/>
          <a:ext cx="2792461" cy="119542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955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2008</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業務システム最適化計画に沿ってシステムの再構築</a:t>
          </a:r>
          <a:endParaRPr kumimoji="1" lang="en-US" sz="1200" kern="1200" dirty="0">
            <a:latin typeface="Meiryo UI" panose="020B0604030504040204" pitchFamily="50" charset="-128"/>
            <a:ea typeface="Meiryo UI" panose="020B0604030504040204" pitchFamily="50" charset="-128"/>
          </a:endParaRPr>
        </a:p>
      </dsp:txBody>
      <dsp:txXfrm>
        <a:off x="1169531" y="5733115"/>
        <a:ext cx="2792461" cy="1195428"/>
      </dsp:txXfrm>
    </dsp:sp>
    <dsp:sp modelId="{BD17FA72-9855-4E75-AB3B-DDB30DCDAED4}">
      <dsp:nvSpPr>
        <dsp:cNvPr id="0" name=""/>
        <dsp:cNvSpPr/>
      </dsp:nvSpPr>
      <dsp:spPr>
        <a:xfrm>
          <a:off x="3218509" y="3657195"/>
          <a:ext cx="458044" cy="458044"/>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62364C-48EB-4B04-8CFE-E01CBD6099CE}">
      <dsp:nvSpPr>
        <dsp:cNvPr id="0" name=""/>
        <dsp:cNvSpPr/>
      </dsp:nvSpPr>
      <dsp:spPr>
        <a:xfrm>
          <a:off x="3487377" y="4055346"/>
          <a:ext cx="2721049" cy="24245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2708"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2011FY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a:latin typeface="Meiryo UI" panose="020B0604030504040204" pitchFamily="50" charset="-128"/>
              <a:ea typeface="Meiryo UI" panose="020B0604030504040204" pitchFamily="50" charset="-128"/>
            </a:rPr>
            <a:t>のオープン</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NDL-OPAC</a:t>
          </a:r>
          <a:r>
            <a:rPr kumimoji="1" lang="ja-JP" altLang="en-US" sz="1200" kern="1200" dirty="0">
              <a:latin typeface="Meiryo UI" panose="020B0604030504040204" pitchFamily="50" charset="-128"/>
              <a:ea typeface="Meiryo UI" panose="020B0604030504040204" pitchFamily="50" charset="-128"/>
            </a:rPr>
            <a:t>のリニューアル</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デジタルアーカイブのリニューアル</a:t>
          </a:r>
          <a:endParaRPr kumimoji="1" lang="en-US" sz="1200" kern="1200" dirty="0">
            <a:latin typeface="Meiryo UI" panose="020B0604030504040204" pitchFamily="50" charset="-128"/>
            <a:ea typeface="Meiryo UI" panose="020B0604030504040204" pitchFamily="50" charset="-128"/>
          </a:endParaRPr>
        </a:p>
      </dsp:txBody>
      <dsp:txXfrm>
        <a:off x="3487377" y="4055346"/>
        <a:ext cx="2721049" cy="2424585"/>
      </dsp:txXfrm>
    </dsp:sp>
    <dsp:sp modelId="{B4A04A10-50A5-46BE-A37B-F5BA61E75A89}">
      <dsp:nvSpPr>
        <dsp:cNvPr id="0" name=""/>
        <dsp:cNvSpPr/>
      </dsp:nvSpPr>
      <dsp:spPr>
        <a:xfrm>
          <a:off x="5594612" y="2430496"/>
          <a:ext cx="606908" cy="60690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713AEF-92C2-4C81-919B-7E89E9C1366B}">
      <dsp:nvSpPr>
        <dsp:cNvPr id="0" name=""/>
        <dsp:cNvSpPr/>
      </dsp:nvSpPr>
      <dsp:spPr>
        <a:xfrm>
          <a:off x="5898066" y="2733950"/>
          <a:ext cx="2404731" cy="442298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21588" tIns="0" rIns="0" bIns="0" numCol="1" spcCol="1270" anchor="t" anchorCtr="0">
          <a:noAutofit/>
        </a:bodyPr>
        <a:lstStyle/>
        <a:p>
          <a:pPr marL="0" lvl="0" indent="0" algn="l" defTabSz="533400" rtl="0">
            <a:lnSpc>
              <a:spcPct val="90000"/>
            </a:lnSpc>
            <a:spcBef>
              <a:spcPct val="0"/>
            </a:spcBef>
            <a:spcAft>
              <a:spcPct val="35000"/>
            </a:spcAft>
            <a:buNone/>
          </a:pPr>
          <a:r>
            <a:rPr kumimoji="1" lang="en-US" sz="1200" kern="1200" dirty="0">
              <a:latin typeface="Meiryo UI" panose="020B0604030504040204" pitchFamily="50" charset="-128"/>
              <a:ea typeface="Meiryo UI" panose="020B0604030504040204" pitchFamily="50" charset="-128"/>
            </a:rPr>
            <a:t>2012</a:t>
          </a:r>
          <a:r>
            <a:rPr kumimoji="1" lang="ja-JP" altLang="en-US" sz="1200" kern="1200" dirty="0">
              <a:latin typeface="Meiryo UI" panose="020B0604030504040204" pitchFamily="50" charset="-128"/>
              <a:ea typeface="Meiryo UI" panose="020B0604030504040204" pitchFamily="50" charset="-128"/>
            </a:rPr>
            <a:t>～</a:t>
          </a:r>
          <a:r>
            <a:rPr kumimoji="1" lang="en-US" altLang="ja-JP" sz="1200" kern="1200" dirty="0">
              <a:latin typeface="Meiryo UI" panose="020B0604030504040204" pitchFamily="50" charset="-128"/>
              <a:ea typeface="Meiryo UI" panose="020B0604030504040204" pitchFamily="50" charset="-128"/>
            </a:rPr>
            <a:t>2013FY</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大震災アーカイブポータルの構築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NDLSerach</a:t>
          </a:r>
          <a:r>
            <a:rPr kumimoji="1" lang="ja-JP" altLang="en-US" sz="1200" kern="1200" dirty="0">
              <a:latin typeface="Meiryo UI" panose="020B0604030504040204" pitchFamily="50" charset="-128"/>
              <a:ea typeface="Meiryo UI" panose="020B0604030504040204" pitchFamily="50" charset="-128"/>
            </a:rPr>
            <a:t>を拡張</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a:latin typeface="Meiryo UI" panose="020B0604030504040204" pitchFamily="50" charset="-128"/>
              <a:ea typeface="Meiryo UI" panose="020B0604030504040204" pitchFamily="50" charset="-128"/>
            </a:rPr>
            <a:t>NDL</a:t>
          </a:r>
          <a:r>
            <a:rPr kumimoji="1" lang="ja-JP" altLang="en-US" sz="1200" kern="1200" dirty="0">
              <a:latin typeface="Meiryo UI" panose="020B0604030504040204" pitchFamily="50" charset="-128"/>
              <a:ea typeface="Meiryo UI" panose="020B0604030504040204" pitchFamily="50" charset="-128"/>
            </a:rPr>
            <a:t>デジタルアーカイブを拡張</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次世代技術を積極的に活用して</a:t>
          </a:r>
          <a:endParaRPr kumimoji="1" lang="en-US" sz="1200" kern="1200" dirty="0">
            <a:latin typeface="Meiryo UI" panose="020B0604030504040204" pitchFamily="50" charset="-128"/>
            <a:ea typeface="Meiryo UI" panose="020B0604030504040204" pitchFamily="50" charset="-128"/>
          </a:endParaRPr>
        </a:p>
      </dsp:txBody>
      <dsp:txXfrm>
        <a:off x="5898066" y="2733950"/>
        <a:ext cx="2404731" cy="4422987"/>
      </dsp:txXfrm>
    </dsp:sp>
    <dsp:sp modelId="{6972E3A6-A04F-4D78-9A24-BB3698F11105}">
      <dsp:nvSpPr>
        <dsp:cNvPr id="0" name=""/>
        <dsp:cNvSpPr/>
      </dsp:nvSpPr>
      <dsp:spPr>
        <a:xfrm>
          <a:off x="8182561" y="1618899"/>
          <a:ext cx="813028" cy="813028"/>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F33AE7E-3570-40CB-BB84-04D81771F566}">
      <dsp:nvSpPr>
        <dsp:cNvPr id="0" name=""/>
        <dsp:cNvSpPr/>
      </dsp:nvSpPr>
      <dsp:spPr>
        <a:xfrm>
          <a:off x="8548483" y="1872134"/>
          <a:ext cx="2627553" cy="5131524"/>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0807" tIns="0" rIns="0" bIns="0" numCol="1" spcCol="1270" anchor="t" anchorCtr="0">
          <a:noAutofit/>
        </a:bodyPr>
        <a:lstStyle/>
        <a:p>
          <a:pPr marL="0" lvl="0" indent="0" algn="l" defTabSz="533400" rtl="0">
            <a:lnSpc>
              <a:spcPct val="90000"/>
            </a:lnSpc>
            <a:spcBef>
              <a:spcPct val="0"/>
            </a:spcBef>
            <a:spcAft>
              <a:spcPct val="35000"/>
            </a:spcAft>
            <a:buNone/>
          </a:pPr>
          <a:r>
            <a:rPr kumimoji="1" lang="en-US" altLang="ja-JP" sz="1200" kern="1200" dirty="0">
              <a:latin typeface="Meiryo UI" panose="020B0604030504040204" pitchFamily="50" charset="-128"/>
              <a:ea typeface="Meiryo UI" panose="020B0604030504040204" pitchFamily="50" charset="-128"/>
            </a:rPr>
            <a:t>2014FY</a:t>
          </a:r>
          <a:r>
            <a:rPr kumimoji="1" lang="ja-JP" altLang="en-US" sz="1200" kern="1200" dirty="0">
              <a:latin typeface="Meiryo UI" panose="020B0604030504040204" pitchFamily="50" charset="-128"/>
              <a:ea typeface="Meiryo UI" panose="020B0604030504040204" pitchFamily="50" charset="-128"/>
            </a:rPr>
            <a:t>～</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知識情報基盤構築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大震災アーカイブで実証された技術を活用</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次世代図書館サービスシステムの構築</a:t>
          </a: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r>
            <a:rPr kumimoji="1" lang="en-US" altLang="ja-JP" sz="1200" kern="1200" dirty="0" err="1">
              <a:latin typeface="Meiryo UI" panose="020B0604030504040204" pitchFamily="50" charset="-128"/>
              <a:ea typeface="Meiryo UI" panose="020B0604030504040204" pitchFamily="50" charset="-128"/>
            </a:rPr>
            <a:t>NDLSearch</a:t>
          </a:r>
          <a:r>
            <a:rPr kumimoji="1" lang="ja-JP" altLang="en-US" sz="1200" kern="1200" dirty="0" err="1">
              <a:latin typeface="Meiryo UI" panose="020B0604030504040204" pitchFamily="50" charset="-128"/>
              <a:ea typeface="Meiryo UI" panose="020B0604030504040204" pitchFamily="50" charset="-128"/>
            </a:rPr>
            <a:t>、</a:t>
          </a:r>
          <a:r>
            <a:rPr kumimoji="1" lang="ja-JP" altLang="en-US" sz="1200" kern="1200" dirty="0">
              <a:latin typeface="Meiryo UI" panose="020B0604030504040204" pitchFamily="50" charset="-128"/>
              <a:ea typeface="Meiryo UI" panose="020B0604030504040204" pitchFamily="50" charset="-128"/>
            </a:rPr>
            <a:t>デジタルアーカイブ、ナレッジが融合したシステム</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r>
            <a:rPr kumimoji="1" lang="ja-JP" altLang="en-US" sz="1200" kern="1200" dirty="0">
              <a:latin typeface="Meiryo UI" panose="020B0604030504040204" pitchFamily="50" charset="-128"/>
              <a:ea typeface="Meiryo UI" panose="020B0604030504040204" pitchFamily="50" charset="-128"/>
            </a:rPr>
            <a:t>クラウドコンピューティング環境への移行</a:t>
          </a:r>
          <a:endParaRPr kumimoji="1" lang="en-US" sz="1200" kern="1200" dirty="0">
            <a:latin typeface="Meiryo UI" panose="020B0604030504040204" pitchFamily="50" charset="-128"/>
            <a:ea typeface="Meiryo UI" panose="020B0604030504040204" pitchFamily="50" charset="-128"/>
          </a:endParaRPr>
        </a:p>
        <a:p>
          <a:pPr marL="114300" lvl="1"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a:p>
          <a:pPr marL="228600" lvl="2" indent="-114300" algn="l" defTabSz="533400" rtl="0">
            <a:lnSpc>
              <a:spcPct val="90000"/>
            </a:lnSpc>
            <a:spcBef>
              <a:spcPct val="0"/>
            </a:spcBef>
            <a:spcAft>
              <a:spcPct val="15000"/>
            </a:spcAft>
            <a:buChar char="•"/>
          </a:pPr>
          <a:endParaRPr kumimoji="1" lang="en-US" sz="1200" kern="1200" dirty="0">
            <a:latin typeface="Meiryo UI" panose="020B0604030504040204" pitchFamily="50" charset="-128"/>
            <a:ea typeface="Meiryo UI" panose="020B0604030504040204" pitchFamily="50" charset="-128"/>
          </a:endParaRPr>
        </a:p>
      </dsp:txBody>
      <dsp:txXfrm>
        <a:off x="8548483" y="1872134"/>
        <a:ext cx="2627553" cy="5131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54722-FA22-4F26-A1AE-4B5991B09DD7}">
      <dsp:nvSpPr>
        <dsp:cNvPr id="0" name=""/>
        <dsp:cNvSpPr/>
      </dsp:nvSpPr>
      <dsp:spPr>
        <a:xfrm rot="5400000">
          <a:off x="-430640" y="461316"/>
          <a:ext cx="1714231" cy="79854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大震災アーカイブの構築</a:t>
          </a:r>
          <a:r>
            <a:rPr kumimoji="1" lang="ja-JP" sz="1200" kern="1200" dirty="0">
              <a:latin typeface="Meiryo UI" panose="020B0604030504040204" pitchFamily="50" charset="-128"/>
              <a:ea typeface="Meiryo UI" panose="020B0604030504040204" pitchFamily="50" charset="-128"/>
            </a:rPr>
            <a:t>を目指して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402749"/>
        <a:ext cx="798548" cy="915683"/>
      </dsp:txXfrm>
    </dsp:sp>
    <dsp:sp modelId="{6F8FEBA5-6DBE-4821-ABF8-491DEFA851F2}">
      <dsp:nvSpPr>
        <dsp:cNvPr id="0" name=""/>
        <dsp:cNvSpPr/>
      </dsp:nvSpPr>
      <dsp:spPr>
        <a:xfrm rot="5400000">
          <a:off x="1661075" y="-774298"/>
          <a:ext cx="1115339" cy="26639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kumimoji="1" lang="ja-JP" altLang="en-US" sz="1300" kern="1200" dirty="0">
              <a:latin typeface="Meiryo UI" panose="020B0604030504040204" pitchFamily="50" charset="-128"/>
              <a:ea typeface="Meiryo UI" panose="020B0604030504040204" pitchFamily="50" charset="-128"/>
            </a:rPr>
            <a:t>大震災アーカイブの延長線上の知識情報基盤を見据えて構築</a:t>
          </a:r>
          <a:endParaRPr kumimoji="1" lang="en-US" sz="1300" kern="1200" dirty="0">
            <a:latin typeface="Meiryo UI" panose="020B0604030504040204" pitchFamily="50" charset="-128"/>
            <a:ea typeface="Meiryo UI" panose="020B0604030504040204" pitchFamily="50" charset="-128"/>
          </a:endParaRPr>
        </a:p>
      </dsp:txBody>
      <dsp:txXfrm rot="-5400000">
        <a:off x="886777" y="54446"/>
        <a:ext cx="2609490" cy="1006447"/>
      </dsp:txXfrm>
    </dsp:sp>
    <dsp:sp modelId="{88175BEF-E694-4EAE-A95A-EA92A383F9DA}">
      <dsp:nvSpPr>
        <dsp:cNvPr id="0" name=""/>
        <dsp:cNvSpPr/>
      </dsp:nvSpPr>
      <dsp:spPr>
        <a:xfrm rot="5400000">
          <a:off x="-430635" y="1883401"/>
          <a:ext cx="1714231" cy="79855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1" lang="ja-JP" altLang="en-US" sz="1200" kern="1200" dirty="0">
              <a:latin typeface="Meiryo UI" panose="020B0604030504040204" pitchFamily="50" charset="-128"/>
              <a:ea typeface="Meiryo UI" panose="020B0604030504040204" pitchFamily="50" charset="-128"/>
            </a:rPr>
            <a:t>知識情報基盤の構築を</a:t>
          </a:r>
          <a:r>
            <a:rPr kumimoji="1" lang="ja-JP" sz="1200" kern="1200" dirty="0">
              <a:latin typeface="Meiryo UI" panose="020B0604030504040204" pitchFamily="50" charset="-128"/>
              <a:ea typeface="Meiryo UI" panose="020B0604030504040204" pitchFamily="50" charset="-128"/>
            </a:rPr>
            <a:t>目指して</a:t>
          </a:r>
          <a:endParaRPr kumimoji="1" lang="en-US" sz="1200" kern="1200" dirty="0">
            <a:latin typeface="Meiryo UI" panose="020B0604030504040204" pitchFamily="50" charset="-128"/>
            <a:ea typeface="Meiryo UI" panose="020B0604030504040204" pitchFamily="50" charset="-128"/>
          </a:endParaRPr>
        </a:p>
      </dsp:txBody>
      <dsp:txXfrm rot="-5400000">
        <a:off x="27201" y="1824844"/>
        <a:ext cx="798558" cy="915673"/>
      </dsp:txXfrm>
    </dsp:sp>
    <dsp:sp modelId="{21D4D578-5B67-4624-A75E-87D6AE305493}">
      <dsp:nvSpPr>
        <dsp:cNvPr id="0" name=""/>
        <dsp:cNvSpPr/>
      </dsp:nvSpPr>
      <dsp:spPr>
        <a:xfrm rot="5400000">
          <a:off x="1717664" y="615263"/>
          <a:ext cx="1115339" cy="273594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ja-JP" altLang="en-US" sz="1300" kern="1200" dirty="0">
              <a:solidFill>
                <a:srgbClr val="C00000"/>
              </a:solidFill>
              <a:latin typeface="Meiryo UI" panose="020B0604030504040204" pitchFamily="50" charset="-128"/>
              <a:ea typeface="Meiryo UI" panose="020B0604030504040204" pitchFamily="50" charset="-128"/>
            </a:rPr>
            <a:t>様々な分野の情報資産を知識として利活用し、知識の再生産を支援するサービスの提供を目指す</a:t>
          </a:r>
          <a:endParaRPr kumimoji="1" lang="en-US" sz="1300" kern="1200" dirty="0">
            <a:solidFill>
              <a:srgbClr val="C00000"/>
            </a:solidFill>
            <a:latin typeface="Meiryo UI" panose="020B0604030504040204" pitchFamily="50" charset="-128"/>
            <a:ea typeface="Meiryo UI" panose="020B0604030504040204" pitchFamily="50" charset="-128"/>
          </a:endParaRPr>
        </a:p>
      </dsp:txBody>
      <dsp:txXfrm rot="-5400000">
        <a:off x="907363" y="1480010"/>
        <a:ext cx="2681496" cy="100644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7D302CD-0C70-4D6E-82D3-235F25526846}" type="datetimeFigureOut">
              <a:rPr kumimoji="1" lang="ja-JP" altLang="en-US" smtClean="0"/>
              <a:t>2020/2/28</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20F7BC34-E0F4-4F5A-A350-02C511233BD5}" type="slidenum">
              <a:rPr kumimoji="1" lang="ja-JP" altLang="en-US" smtClean="0"/>
              <a:t>‹#›</a:t>
            </a:fld>
            <a:endParaRPr kumimoji="1" lang="ja-JP" altLang="en-US"/>
          </a:p>
        </p:txBody>
      </p:sp>
    </p:spTree>
    <p:extLst>
      <p:ext uri="{BB962C8B-B14F-4D97-AF65-F5344CB8AC3E}">
        <p14:creationId xmlns:p14="http://schemas.microsoft.com/office/powerpoint/2010/main" val="19000875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17.030"/>
    </inkml:context>
    <inkml:brush xml:id="br0">
      <inkml:brushProperty name="width" value="0.05" units="cm"/>
      <inkml:brushProperty name="height" value="0.05" units="cm"/>
    </inkml:brush>
  </inkml:definitions>
  <inkml:trace contextRef="#ctx0" brushRef="#br0">1 0 7648 0 0,'0'0'257'0'0,"0"0"6"0"0,0 0 1 0 0,0 0 25 0 0,0 0 103 0 0,0 0 29 0 0,0 0-2 0 0,0 0-28 0 0,0 0-127 0 0,0 0-32 0 0,0 0 1 0 0,0 0-36 0 0,0 0-163 0 0,0 0-1213 0 0,0 0-4682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16:34.255"/>
    </inkml:context>
    <inkml:brush xml:id="br0">
      <inkml:brushProperty name="width" value="0.05" units="cm"/>
      <inkml:brushProperty name="height" value="0.05" units="cm"/>
    </inkml:brush>
  </inkml:definitions>
  <inkml:trace contextRef="#ctx0" brushRef="#br0">0 1 5496 0 0,'0'0'0'0'0,"0"0"0"0"0,0 0 0 0 0,0 0-2688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33.992"/>
    </inkml:context>
    <inkml:brush xml:id="br0">
      <inkml:brushProperty name="width" value="0.05" units="cm"/>
      <inkml:brushProperty name="height" value="0.05" units="cm"/>
    </inkml:brush>
  </inkml:definitions>
  <inkml:trace contextRef="#ctx0" brushRef="#br0">1 0 8280 0 0,'0'0'313'0'0,"0"0"6"0"0,0 0 1 0 0,0 0-10 0 0,0 0-36 0 0,0 0-10 0 0,0 0 1 0 0,3 6-5 0 0,2 2-164 0 0,-1-3 12 0 0,0 0 0 0 0,-1 1 0 0 0,-1 0 0 0 0,1 0 0 0 0,1 1-108 0 0,-3-1 123 0 0,-1 0 0 0 0,1-1 0 0 0,0 1 1 0 0,-1 0-1 0 0,-1 0 0 0 0,1-1 0 0 0,-1 2-123 0 0,0 12 418 0 0,1 16 1677 0 0,0-34-1957 0 0,0-1-20 0 0,0 0-6 0 0,0 0 0 0 0,0 0-10 0 0,0 0-35 0 0,0 0-6 0 0,0-21 2155 0 0,1 20-2188 0 0,-1 1-1 0 0,0-1 1 0 0,0 0-1 0 0,0 0 0 0 0,0 1 1 0 0,1 0-1 0 0,-1-1 1 0 0,1 0-1 0 0,-1 1 1 0 0,0 0-1 0 0,0-1 1 0 0,1 1-1 0 0,0-1 1 0 0,-1 0-1 0 0,1 1 1 0 0,-1 0-1 0 0,0 0 0 0 0,1-1 1 0 0,0 1-1 0 0,-1 0 1 0 0,1-1-1 0 0,-1 1 1 0 0,2 0-28 0 0,13-4 176 0 0,-14 2-97 0 0,0-1 0 0 0,-1 1 1 0 0,0-1-1 0 0,1 1 0 0 0,-1-1 0 0 0,0 1 0 0 0,0-1 1 0 0,0 1-1 0 0,-1-2-79 0 0,1 0 154 0 0,0-13 83 0 0,0 17-228 0 0,0 0-1 0 0,0 0 0 0 0,0 0 0 0 0,0 0 0 0 0,0 0 4 0 0,0 0 16 0 0,0 0 4 0 0,0 0 0 0 0,0 0-4 0 0,0 0-14 0 0,0 0 0 0 0,0 0 2 0 0,0 0 2 0 0,0 0 4 0 0,0 0 2 0 0,0 0 0 0 0,0 0-2 0 0,0 0-10 0 0,0 0 1 0 0,0 0-2 0 0,0 0 3 0 0,0 0 4 0 0,0 0 4 0 0,0 0 2 0 0,0 0-2 0 0,0 0-10 0 0,0 0 1 0 0,0 0-2 0 0,0 0 2 0 0,0 0-4 0 0,0 0-1 0 0,0 0 0 0 0,0 0 0 0 0,0 0 0 0 0,0 0 0 0 0,0 0 0 0 0,0 0 0 0 0,0 0 0 0 0,0 0 2 0 0,0 0 4 0 0,0 0 4 0 0,0 0 4 0 0,0 0 2 0 0,0 0-2 0 0,0 0-10 0 0,0 0 2 0 0,0 0 2 0 0,0 0-1 0 0,0 0-6 0 0,0 0-1 0 0,0 0 0 0 0,0 0 0 0 0,0 0 0 0 0,0 0 0 0 0,0 0 0 0 0,0 0 0 0 0,0 0 0 0 0,0 0 0 0 0,0 0 0 0 0,0 0 0 0 0,0 0 0 0 0,0 0 0 0 0,0 0 0 0 0,0 0 0 0 0,0 0 0 0 0,0 0 0 0 0,0 0 2 0 0,0 0 6 0 0,0 0 5 0 0,0 0-2 0 0,0 0 3 0 0,0 0 2 0 0,0 0 0 0 0,0 0 2 0 0,0 0 0 0 0,0 0-12 0 0,0 0-1 0 0,0 0-2 0 0,0 0 5 0 0,0 0 6 0 0,0 0 2 0 0,0 0 0 0 0,0 0-2 0 0,0 0-10 0 0,0 0 1 0 0,0 0-2 0 0,0 0 2 0 0,0 0-4 0 0,0 0-1 0 0,0 0 0 0 0,0 0 0 0 0,0 0 0 0 0,0 0 0 0 0,0 0 0 0 0,0 0 0 0 0,0 0 0 0 0,0 0 0 0 0,0 0 0 0 0,0 0 0 0 0,0 0 0 0 0,0 0 0 0 0,0 0 0 0 0,0 0 0 0 0,0 0-2 0 0,0 0-12 0 0,0 0-2 0 0,0 0 0 0 0,0 0 0 0 0,0 0 0 0 0,0 0 0 0 0,0 0 3 0 0,0 0 10 0 0,0 0 3 0 0,0 0 2 0 0,0 0 6 0 0,0 0 5 0 0,0 0-2 0 0,0 0 1 0 0,0 0-8 0 0,0 0 2 0 0,0 0 2 0 0,0 0 2 0 0,0 0 4 0 0,0 0 2 0 0,0 0 0 0 0,0 0-2 0 0,0 0-10 0 0,0 0 1 0 0,0 0-2 0 0,0 0 2 0 0,0 0-4 0 0,0 0-1 0 0,0 0 0 0 0,0 0 0 0 0,0 0 0 0 0,0 0-2 0 0,0 0-9 0 0,0 0 8 0 0,0 0 3 0 0,0 0 0 0 0,0 0 3 0 0,0 0 10 0 0,0 0 3 0 0,0 0 2 0 0,0 0 4 0 0,0 0 2 0 0,0 0 0 0 0,0-4 54 0 0,0 1-62 0 0,5 4-8 0 0,8 4 32 0 0,-6-4-2672 0 0,-7-1-9517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4T05:29:57.787"/>
    </inkml:context>
    <inkml:brush xml:id="br0">
      <inkml:brushProperty name="width" value="0.05" units="cm"/>
      <inkml:brushProperty name="height" value="0.05" units="cm"/>
    </inkml:brush>
  </inkml:definitions>
  <inkml:trace contextRef="#ctx0" brushRef="#br0">0 1 9352 0 0,'0'0'0'0'0,"0"0"0"0"0,0 0 0 0 0,0 0 240 0 0,0 0 0 0 0,0 0 0 0 0,0 0 8 0 0,0 0-112 0 0,0 0 8 0 0,0 0 0 0 0,0 0 0 0 0,0 0-6872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4859" tIns="47430" rIns="94859" bIns="47430" rtlCol="0"/>
          <a:lstStyle>
            <a:lvl1pPr algn="l">
              <a:defRPr sz="13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4859" tIns="47430" rIns="94859" bIns="47430" rtlCol="0"/>
          <a:lstStyle>
            <a:lvl1pPr algn="r">
              <a:defRPr sz="1300"/>
            </a:lvl1pPr>
          </a:lstStyle>
          <a:p>
            <a:fld id="{B377335C-6462-4247-BEFA-CD97B67177F9}" type="datetimeFigureOut">
              <a:rPr kumimoji="1" lang="ja-JP" altLang="en-US" smtClean="0"/>
              <a:t>2020/2/28</a:t>
            </a:fld>
            <a:endParaRPr kumimoji="1" lang="ja-JP" altLang="en-US"/>
          </a:p>
        </p:txBody>
      </p:sp>
      <p:sp>
        <p:nvSpPr>
          <p:cNvPr id="4" name="スライド イメージ プレースホルダー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9" tIns="47430" rIns="94859" bIns="47430" rtlCol="0" anchor="ctr"/>
          <a:lstStyle/>
          <a:p>
            <a:endParaRPr lang="ja-JP" altLang="en-US"/>
          </a:p>
        </p:txBody>
      </p:sp>
      <p:sp>
        <p:nvSpPr>
          <p:cNvPr id="5" name="ノート プレースホルダー 4"/>
          <p:cNvSpPr>
            <a:spLocks noGrp="1"/>
          </p:cNvSpPr>
          <p:nvPr>
            <p:ph type="body" sz="quarter" idx="3"/>
          </p:nvPr>
        </p:nvSpPr>
        <p:spPr>
          <a:xfrm>
            <a:off x="673577" y="4748164"/>
            <a:ext cx="5388610" cy="3884861"/>
          </a:xfrm>
          <a:prstGeom prst="rect">
            <a:avLst/>
          </a:prstGeom>
        </p:spPr>
        <p:txBody>
          <a:bodyPr vert="horz" lIns="94859" tIns="47430" rIns="94859" bIns="474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9"/>
            <a:ext cx="2918831" cy="495028"/>
          </a:xfrm>
          <a:prstGeom prst="rect">
            <a:avLst/>
          </a:prstGeom>
        </p:spPr>
        <p:txBody>
          <a:bodyPr vert="horz" lIns="94859" tIns="47430" rIns="94859" bIns="47430"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15373" y="9371289"/>
            <a:ext cx="2918831" cy="495028"/>
          </a:xfrm>
          <a:prstGeom prst="rect">
            <a:avLst/>
          </a:prstGeom>
        </p:spPr>
        <p:txBody>
          <a:bodyPr vert="horz" lIns="94859" tIns="47430" rIns="94859" bIns="47430" rtlCol="0" anchor="b"/>
          <a:lstStyle>
            <a:lvl1pPr algn="r">
              <a:defRPr sz="1300"/>
            </a:lvl1pPr>
          </a:lstStyle>
          <a:p>
            <a:fld id="{E8C625AA-FB67-408E-B08D-52E2020531D8}" type="slidenum">
              <a:rPr kumimoji="1" lang="ja-JP" altLang="en-US" smtClean="0"/>
              <a:t>‹#›</a:t>
            </a:fld>
            <a:endParaRPr kumimoji="1" lang="ja-JP" altLang="en-US"/>
          </a:p>
        </p:txBody>
      </p:sp>
    </p:spTree>
    <p:extLst>
      <p:ext uri="{BB962C8B-B14F-4D97-AF65-F5344CB8AC3E}">
        <p14:creationId xmlns:p14="http://schemas.microsoft.com/office/powerpoint/2010/main" val="20763777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kantei.go.jp/jp/singi/it2/kettei/pdf/20130614/siryou1.pdf"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www.kantei.go.jp/jp/singi/it2/kettei/pdf/20130614/siryou3.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www.ipa.go.jp/security/awareness/awareness.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endParaRPr kumimoji="1" lang="ja-JP" altLang="en-US" dirty="0"/>
          </a:p>
        </p:txBody>
      </p:sp>
      <p:sp>
        <p:nvSpPr>
          <p:cNvPr id="4" name="ヘッダー プレースホルダ 3"/>
          <p:cNvSpPr>
            <a:spLocks noGrp="1"/>
          </p:cNvSpPr>
          <p:nvPr>
            <p:ph type="hdr" sz="quarter" idx="10"/>
          </p:nvPr>
        </p:nvSpPr>
        <p:spPr/>
        <p:txBody>
          <a:bodyPr/>
          <a:lstStyle/>
          <a:p>
            <a:pPr>
              <a:defRPr/>
            </a:pPr>
            <a:endParaRPr lang="en-US" altLang="ja-JP" dirty="0"/>
          </a:p>
        </p:txBody>
      </p:sp>
      <p:sp>
        <p:nvSpPr>
          <p:cNvPr id="5" name="フッター プレースホルダ 4"/>
          <p:cNvSpPr>
            <a:spLocks noGrp="1"/>
          </p:cNvSpPr>
          <p:nvPr>
            <p:ph type="ftr" sz="quarter" idx="11"/>
          </p:nvPr>
        </p:nvSpPr>
        <p:spPr/>
        <p:txBody>
          <a:bodyPr/>
          <a:lstStyle/>
          <a:p>
            <a:pPr>
              <a:defRPr/>
            </a:pPr>
            <a:endParaRPr lang="en-US" altLang="ja-JP" dirty="0"/>
          </a:p>
        </p:txBody>
      </p:sp>
      <p:sp>
        <p:nvSpPr>
          <p:cNvPr id="6" name="スライド番号プレースホルダ 5"/>
          <p:cNvSpPr>
            <a:spLocks noGrp="1"/>
          </p:cNvSpPr>
          <p:nvPr>
            <p:ph type="sldNum" sz="quarter" idx="12"/>
          </p:nvPr>
        </p:nvSpPr>
        <p:spPr/>
        <p:txBody>
          <a:bodyPr/>
          <a:lstStyle/>
          <a:p>
            <a:pPr>
              <a:defRPr/>
            </a:pPr>
            <a:fld id="{9D0F2D12-436D-4C24-A67F-CF5ECF119073}" type="slidenum">
              <a:rPr lang="en-US" altLang="ja-JP" smtClean="0"/>
              <a:pPr>
                <a:defRPr/>
              </a:pPr>
              <a:t>1</a:t>
            </a:fld>
            <a:endParaRPr lang="en-US" altLang="ja-JP"/>
          </a:p>
        </p:txBody>
      </p:sp>
      <p:sp>
        <p:nvSpPr>
          <p:cNvPr id="7" name="日付プレースホルダ 6"/>
          <p:cNvSpPr>
            <a:spLocks noGrp="1"/>
          </p:cNvSpPr>
          <p:nvPr>
            <p:ph type="dt" idx="13"/>
          </p:nvPr>
        </p:nvSpPr>
        <p:spPr/>
        <p:txBody>
          <a:bodyPr/>
          <a:lstStyle/>
          <a:p>
            <a:fld id="{3706F7B6-DD3C-43FE-9C7D-15DF7C77C259}" type="datetime1">
              <a:rPr kumimoji="1" lang="ja-JP" altLang="en-US" smtClean="0"/>
              <a:t>2020/2/28</a:t>
            </a:fld>
            <a:endParaRPr kumimoji="1" lang="ja-JP" altLang="en-US" dirty="0"/>
          </a:p>
        </p:txBody>
      </p:sp>
    </p:spTree>
    <p:extLst>
      <p:ext uri="{BB962C8B-B14F-4D97-AF65-F5344CB8AC3E}">
        <p14:creationId xmlns:p14="http://schemas.microsoft.com/office/powerpoint/2010/main" val="66234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■パイロット電子図書館実証実験</a:t>
            </a:r>
            <a:endParaRPr lang="en-US" altLang="ja-JP" dirty="0"/>
          </a:p>
          <a:p>
            <a:r>
              <a:rPr lang="en-US" altLang="ja-JP" dirty="0"/>
              <a:t>21</a:t>
            </a:r>
            <a:r>
              <a:rPr lang="ja-JP" altLang="en-US" dirty="0"/>
              <a:t>世紀の高度情報社会において、</a:t>
            </a:r>
            <a:r>
              <a:rPr lang="ja-JP" altLang="en-US" u="sng"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u="sng" dirty="0">
                <a:solidFill>
                  <a:srgbClr val="FF0000"/>
                </a:solidFill>
              </a:rPr>
              <a:t>空間的・時間的制約を越えてアクセス可能とする環境を提供するための実証実験</a:t>
            </a:r>
            <a:endParaRPr lang="en-US" altLang="ja-JP" u="sng" dirty="0">
              <a:solidFill>
                <a:srgbClr val="FF0000"/>
              </a:solidFill>
            </a:endParaRPr>
          </a:p>
          <a:p>
            <a:pPr defTabSz="915634">
              <a:defRPr/>
            </a:pPr>
            <a:r>
              <a:rPr lang="en-US" altLang="ja-JP" b="1" u="none" dirty="0">
                <a:solidFill>
                  <a:srgbClr val="FF0000"/>
                </a:solidFill>
              </a:rPr>
              <a:t>20</a:t>
            </a:r>
            <a:r>
              <a:rPr lang="ja-JP" altLang="en-US" b="1" u="none" dirty="0">
                <a:solidFill>
                  <a:srgbClr val="FF0000"/>
                </a:solidFill>
              </a:rPr>
              <a:t>年経っても、基本的な方向性、実現を目指す内容は変わっていない</a:t>
            </a:r>
          </a:p>
          <a:p>
            <a:endParaRPr lang="en-US" altLang="ja-JP" u="sng" dirty="0">
              <a:solidFill>
                <a:srgbClr val="FF0000"/>
              </a:solidFill>
            </a:endParaRPr>
          </a:p>
          <a:p>
            <a:r>
              <a:rPr lang="ja-JP" altLang="en-US" dirty="0"/>
              <a:t>■</a:t>
            </a:r>
            <a:r>
              <a:rPr lang="ja-JP" altLang="ja-JP" dirty="0"/>
              <a:t>「知識・情報・文化の新しい基盤の構築をめざして一自由で創造的な情報社会のために一」と題する報告書</a:t>
            </a:r>
            <a:endParaRPr lang="en-US" altLang="ja-JP" dirty="0"/>
          </a:p>
          <a:p>
            <a:r>
              <a:rPr lang="ja-JP" altLang="ja-JP" dirty="0"/>
              <a:t>「電子図書館構想」は、 電子図書館推進会議報告書を受けて、国立国会図書館が実現すべき電子図書館のあり方を示したもの</a:t>
            </a:r>
            <a:endParaRPr lang="en-US" altLang="ja-JP" dirty="0"/>
          </a:p>
          <a:p>
            <a:r>
              <a:rPr lang="ja-JP" altLang="en-US" dirty="0"/>
              <a:t>電子図書館とは</a:t>
            </a:r>
            <a:endParaRPr lang="en-US" altLang="ja-JP" dirty="0"/>
          </a:p>
          <a:p>
            <a:r>
              <a:rPr lang="ja-JP" altLang="ja-JP" dirty="0"/>
              <a:t>電子図書館とは、「図書館が通信ネットワークを介して行う一次情報（資料そのもの）及び二次情報（資料に関する情報）の電子的な提供とそのための基盤」と定義し、 </a:t>
            </a:r>
            <a:r>
              <a:rPr lang="ja-JP" altLang="ja-JP" u="sng" dirty="0"/>
              <a:t>資料を電子化するとともに、電子化された資料及び電子出版物を通信ネットワークを介して提供</a:t>
            </a:r>
            <a:r>
              <a:rPr lang="ja-JP" altLang="ja-JP" dirty="0"/>
              <a:t>するもの</a:t>
            </a:r>
            <a:endParaRPr lang="en-US" altLang="ja-JP" dirty="0"/>
          </a:p>
          <a:p>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r>
              <a:rPr lang="ja-JP" altLang="ja-JP" dirty="0"/>
              <a:t>電子図書館は、 情報の保存とアクセスにおいて、 電子情報の時代に、 </a:t>
            </a:r>
            <a:r>
              <a:rPr lang="ja-JP" altLang="ja-JP" u="sng" dirty="0">
                <a:solidFill>
                  <a:srgbClr val="FF0000"/>
                </a:solidFill>
              </a:rPr>
              <a:t>印刷物中心の時代と同様に、あるいはそれ以上に、 必要な役割を果たすことを目指す</a:t>
            </a:r>
            <a:endParaRPr lang="en-US" altLang="ja-JP" u="sng"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18</a:t>
            </a:fld>
            <a:endParaRPr kumimoji="1" lang="ja-JP" altLang="en-US"/>
          </a:p>
        </p:txBody>
      </p:sp>
    </p:spTree>
    <p:extLst>
      <p:ext uri="{BB962C8B-B14F-4D97-AF65-F5344CB8AC3E}">
        <p14:creationId xmlns:p14="http://schemas.microsoft.com/office/powerpoint/2010/main" val="21088661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165</a:t>
            </a:fld>
            <a:endParaRPr kumimoji="1" lang="ja-JP" altLang="en-US"/>
          </a:p>
        </p:txBody>
      </p:sp>
    </p:spTree>
    <p:extLst>
      <p:ext uri="{BB962C8B-B14F-4D97-AF65-F5344CB8AC3E}">
        <p14:creationId xmlns:p14="http://schemas.microsoft.com/office/powerpoint/2010/main" val="1120454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166</a:t>
            </a:fld>
            <a:endParaRPr kumimoji="1" lang="ja-JP" altLang="en-US"/>
          </a:p>
        </p:txBody>
      </p:sp>
    </p:spTree>
    <p:extLst>
      <p:ext uri="{BB962C8B-B14F-4D97-AF65-F5344CB8AC3E}">
        <p14:creationId xmlns:p14="http://schemas.microsoft.com/office/powerpoint/2010/main" val="323825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u="sng" dirty="0">
                <a:latin typeface="HG丸ｺﾞｼｯｸM-PRO" panose="020F0600000000000000" pitchFamily="50" charset="-128"/>
                <a:ea typeface="HG丸ｺﾞｼｯｸM-PRO" panose="020F0600000000000000" pitchFamily="50" charset="-128"/>
              </a:rPr>
              <a:t>・ナショナルアーカイブの意義・理念の確認、認識の共有は、もう十分？</a:t>
            </a:r>
          </a:p>
          <a:p>
            <a:pPr algn="l"/>
            <a:r>
              <a:rPr lang="ja-JP" altLang="en-US" u="sng" dirty="0">
                <a:latin typeface="HG丸ｺﾞｼｯｸM-PRO" panose="020F0600000000000000" pitchFamily="50" charset="-128"/>
                <a:ea typeface="HG丸ｺﾞｼｯｸM-PRO" panose="020F0600000000000000" pitchFamily="50" charset="-128"/>
              </a:rPr>
              <a:t>・草の根的な活動による成果を踏まえて、大所高所の方針・計画に基づいて、</a:t>
            </a:r>
          </a:p>
          <a:p>
            <a:pPr algn="l"/>
            <a:r>
              <a:rPr lang="ja-JP" altLang="en-US" u="sng" dirty="0">
                <a:latin typeface="HG丸ｺﾞｼｯｸM-PRO" panose="020F0600000000000000" pitchFamily="50" charset="-128"/>
                <a:ea typeface="HG丸ｺﾞｼｯｸM-PRO" panose="020F0600000000000000" pitchFamily="50" charset="-128"/>
              </a:rPr>
              <a:t>・具体的なユーザ志向の「実用サービスの設計・構築と提供」活動へ</a:t>
            </a:r>
            <a:endParaRPr lang="en-US" altLang="ja-JP" u="sng"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latin typeface="HG丸ｺﾞｼｯｸM-PRO" panose="020F0600000000000000" pitchFamily="50" charset="-128"/>
                <a:ea typeface="HG丸ｺﾞｼｯｸM-PRO" panose="020F0600000000000000" pitchFamily="50" charset="-128"/>
              </a:rPr>
              <a:t>知識インフラとしてのデジタルアーカイブは、</a:t>
            </a:r>
            <a:endParaRPr lang="en-US" altLang="ja-JP" dirty="0">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「社会・経済的な価値を創出」を目指して、様々な分野のあらゆる記録を情報として集約、相互に関連付けて知識化し、将来にわたって利用を保証。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algn="l"/>
            <a:r>
              <a:rPr lang="ja-JP" altLang="en-US" dirty="0">
                <a:solidFill>
                  <a:srgbClr val="FF0000"/>
                </a:solidFill>
                <a:latin typeface="HG丸ｺﾞｼｯｸM-PRO" panose="020F0600000000000000" pitchFamily="50" charset="-128"/>
                <a:ea typeface="HG丸ｺﾞｼｯｸM-PRO" panose="020F0600000000000000" pitchFamily="50" charset="-128"/>
              </a:rPr>
              <a:t>「新たな知識の創造と還流」の仕組みを構築する</a:t>
            </a: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図書館は、</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defRPr/>
            </a:pPr>
            <a:r>
              <a:rPr lang="ja-JP" altLang="en-US" dirty="0">
                <a:solidFill>
                  <a:schemeClr val="accent5">
                    <a:lumMod val="50000"/>
                  </a:schemeClr>
                </a:solidFill>
                <a:latin typeface="HG丸ｺﾞｼｯｸM-PRO" panose="020F0600000000000000" pitchFamily="50" charset="-128"/>
                <a:ea typeface="HG丸ｺﾞｼｯｸM-PRO" panose="020F0600000000000000" pitchFamily="50" charset="-128"/>
              </a:rPr>
              <a:t>文化的資産をあらゆる人々が将来にわたり享受、活用できるようにし、人々の創造的な活動に貢献する</a:t>
            </a:r>
            <a:endParaRPr lang="en-US" altLang="ja-JP" dirty="0">
              <a:solidFill>
                <a:schemeClr val="accent5">
                  <a:lumMod val="50000"/>
                </a:schemeClr>
              </a:solidFill>
              <a:latin typeface="HG丸ｺﾞｼｯｸM-PRO" panose="020F0600000000000000" pitchFamily="50" charset="-128"/>
              <a:ea typeface="HG丸ｺﾞｼｯｸM-PRO" panose="020F0600000000000000" pitchFamily="50" charset="-128"/>
            </a:endParaRPr>
          </a:p>
          <a:p>
            <a:pPr>
              <a:spcBef>
                <a:spcPct val="0"/>
              </a:spcBef>
            </a:pPr>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■今まで</a:t>
            </a:r>
            <a:endParaRPr kumimoji="1" lang="en-US" altLang="ja-JP" dirty="0"/>
          </a:p>
          <a:p>
            <a:r>
              <a:rPr kumimoji="1" lang="ja-JP" altLang="en-US" dirty="0"/>
              <a:t>「電子図書館構想」（</a:t>
            </a:r>
            <a:r>
              <a:rPr kumimoji="1" lang="en-US" altLang="ja-JP" dirty="0"/>
              <a:t>1998</a:t>
            </a:r>
            <a:r>
              <a:rPr kumimoji="1" lang="ja-JP" altLang="en-US" dirty="0"/>
              <a:t>年）の実現を目指してきた</a:t>
            </a:r>
          </a:p>
          <a:p>
            <a:r>
              <a:rPr kumimoji="1" lang="ja-JP" altLang="en-US" dirty="0"/>
              <a:t>電子図書館としての知識・情報・文化の新しい基盤を含めて、図書館の枠を越えた基盤作りが、「知識インフラ」</a:t>
            </a:r>
          </a:p>
          <a:p>
            <a:r>
              <a:rPr kumimoji="1" lang="ja-JP" altLang="en-US" dirty="0"/>
              <a:t>具体的な実施の柱立てをしたのが「中期計画」（</a:t>
            </a:r>
            <a:r>
              <a:rPr kumimoji="1" lang="en-US" altLang="ja-JP" dirty="0"/>
              <a:t>2004</a:t>
            </a:r>
            <a:r>
              <a:rPr kumimoji="1" lang="ja-JP" altLang="en-US" dirty="0"/>
              <a:t>年）</a:t>
            </a:r>
          </a:p>
          <a:p>
            <a:r>
              <a:rPr kumimoji="1" lang="ja-JP" altLang="en-US" dirty="0"/>
              <a:t>・デジタルアーカイブ構築</a:t>
            </a:r>
            <a:endParaRPr kumimoji="1" lang="en-US" altLang="ja-JP" dirty="0"/>
          </a:p>
          <a:p>
            <a:r>
              <a:rPr kumimoji="1" lang="ja-JP" altLang="en-US" dirty="0"/>
              <a:t>・情報に関する情報の充実</a:t>
            </a:r>
          </a:p>
          <a:p>
            <a:r>
              <a:rPr kumimoji="1" lang="ja-JP" altLang="en-US" dirty="0"/>
              <a:t>・デジタルアーカイブポータルの構築</a:t>
            </a:r>
          </a:p>
          <a:p>
            <a:r>
              <a:rPr kumimoji="1" lang="ja-JP" altLang="en-US" dirty="0"/>
              <a:t>デジタルアーカイブとデジタルアーカイブポータルの発展形が知識インフラ</a:t>
            </a:r>
            <a:endParaRPr kumimoji="1" lang="en-US" altLang="ja-JP" dirty="0"/>
          </a:p>
          <a:p>
            <a:r>
              <a:rPr kumimoji="1" lang="ja-JP" altLang="en-US" dirty="0"/>
              <a:t>分野を限定した知識インフラの実現形の１つが「ひなぎく」</a:t>
            </a:r>
          </a:p>
          <a:p>
            <a:r>
              <a:rPr kumimoji="1" lang="ja-JP" altLang="en-US" dirty="0"/>
              <a:t>知識インフラ構築の実現形が、「文化資源のナショナルアーカイブ」</a:t>
            </a:r>
          </a:p>
          <a:p>
            <a:r>
              <a:rPr kumimoji="1" lang="en-US" altLang="ja-JP" dirty="0"/>
              <a:t>1990</a:t>
            </a:r>
            <a:r>
              <a:rPr kumimoji="1" lang="ja-JP" altLang="en-US" dirty="0"/>
              <a:t>年代から目指す方向性は明確であり、構想レベルの議論の結論は変わらない</a:t>
            </a:r>
          </a:p>
          <a:p>
            <a:r>
              <a:rPr kumimoji="1" lang="ja-JP" altLang="en-US" dirty="0"/>
              <a:t>今は、社会や技術の進展に合わせて、実現レベルを高めるための具体的なアクションにブレークダウンしていく時。</a:t>
            </a:r>
          </a:p>
          <a:p>
            <a:r>
              <a:rPr kumimoji="1" lang="ja-JP" altLang="en-US" dirty="0"/>
              <a:t>やれるところからやるアクションは、既に様々な形で進められてきた。これからは、司令塔の役を果たす機関が、全体での方向性を踏まえてコーディネートし、優先的に実施すべきことを、具体的な実施に持っていくこと</a:t>
            </a:r>
            <a:endParaRPr kumimoji="1" lang="en-US" altLang="ja-JP" dirty="0"/>
          </a:p>
          <a:p>
            <a:r>
              <a:rPr kumimoji="1" lang="ja-JP" altLang="en-US" dirty="0"/>
              <a:t>■今後</a:t>
            </a:r>
            <a:endParaRPr kumimoji="1" lang="en-US" altLang="ja-JP" dirty="0"/>
          </a:p>
          <a:p>
            <a:r>
              <a:rPr kumimoji="1" lang="ja-JP" altLang="en-US" dirty="0"/>
              <a:t>図書館は、利用者の情報入手手段の１つ。図書館単独でできる情報の関連付けは、全体のごくわずか。</a:t>
            </a:r>
          </a:p>
          <a:p>
            <a:r>
              <a:rPr kumimoji="1" lang="ja-JP" altLang="en-US" dirty="0"/>
              <a:t>図書館も、利用者からみて情報入手手段の１つとして、デジタルトランスフォーメーションの時流に同期していかないと、旧来型の図書館利用者から、新たな利用者への拡大は望めない。</a:t>
            </a:r>
            <a:endParaRPr kumimoji="1" lang="en-US" altLang="ja-JP" dirty="0"/>
          </a:p>
          <a:p>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■関係する人に向けて</a:t>
            </a:r>
            <a:endParaRPr kumimoji="1" lang="en-US" altLang="ja-JP" dirty="0"/>
          </a:p>
          <a:p>
            <a:r>
              <a:rPr kumimoji="1" lang="ja-JP" altLang="en-US" dirty="0"/>
              <a:t>●</a:t>
            </a:r>
            <a:r>
              <a:rPr kumimoji="1" lang="ja-JP" altLang="en-US" u="sng" dirty="0"/>
              <a:t>夢を実現させる強い意志</a:t>
            </a:r>
          </a:p>
          <a:p>
            <a:r>
              <a:rPr kumimoji="1" lang="ja-JP" altLang="en-US" dirty="0"/>
              <a:t>・このような活動を推進させるためには、従前の事業にとらわれずに、将来への夢を持って、その夢を実現させる強い意志を持った若い人の力が必要です。</a:t>
            </a:r>
          </a:p>
          <a:p>
            <a:r>
              <a:rPr kumimoji="1" lang="ja-JP" altLang="en-US" dirty="0"/>
              <a:t>●</a:t>
            </a:r>
            <a:r>
              <a:rPr kumimoji="1" lang="en-US" altLang="ja-JP" u="sng" dirty="0"/>
              <a:t>10</a:t>
            </a:r>
            <a:r>
              <a:rPr kumimoji="1" lang="ja-JP" altLang="en-US" u="sng" dirty="0"/>
              <a:t>年後、</a:t>
            </a:r>
            <a:r>
              <a:rPr kumimoji="1" lang="en-US" altLang="ja-JP" u="sng" dirty="0"/>
              <a:t>20</a:t>
            </a:r>
            <a:r>
              <a:rPr kumimoji="1" lang="ja-JP" altLang="en-US" u="sng" dirty="0"/>
              <a:t>年後の社会を見据えて</a:t>
            </a:r>
          </a:p>
          <a:p>
            <a:r>
              <a:rPr kumimoji="1" lang="ja-JP" altLang="en-US" dirty="0"/>
              <a:t>・</a:t>
            </a:r>
            <a:r>
              <a:rPr kumimoji="1" lang="en-US" altLang="ja-JP" dirty="0"/>
              <a:t>10</a:t>
            </a:r>
            <a:r>
              <a:rPr kumimoji="1" lang="ja-JP" altLang="en-US" dirty="0"/>
              <a:t>年後、</a:t>
            </a:r>
            <a:r>
              <a:rPr kumimoji="1" lang="en-US" altLang="ja-JP" dirty="0"/>
              <a:t>20</a:t>
            </a:r>
            <a:r>
              <a:rPr kumimoji="1" lang="ja-JP" altLang="en-US" dirty="0"/>
              <a:t>年後をイメージして、それを実現するために自分は何をすればいいかを考え、それを実践してほしい。</a:t>
            </a:r>
          </a:p>
          <a:p>
            <a:r>
              <a:rPr kumimoji="1" lang="ja-JP" altLang="en-US" dirty="0"/>
              <a:t>・個人として、組織として、世の中に貢献。組織としての責任と義務を果たして、存立し続けられるように。</a:t>
            </a:r>
          </a:p>
          <a:p>
            <a:r>
              <a:rPr kumimoji="1" lang="ja-JP" altLang="en-US" dirty="0"/>
              <a:t>・理想と現実のギャップがあった場合は、理想を追求してほしい</a:t>
            </a:r>
            <a:endParaRPr kumimoji="1" lang="en-US" altLang="ja-JP" dirty="0"/>
          </a:p>
          <a:p>
            <a:r>
              <a:rPr lang="ja-JP" altLang="en-US" dirty="0">
                <a:latin typeface="HG丸ｺﾞｼｯｸM-PRO" panose="020F0600000000000000" pitchFamily="50" charset="-128"/>
                <a:ea typeface="HG丸ｺﾞｼｯｸM-PRO" panose="020F0600000000000000" pitchFamily="50" charset="-128"/>
              </a:rPr>
              <a:t>　</a:t>
            </a:r>
            <a:endParaRPr lang="en-US" altLang="ja-JP"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168</a:t>
            </a:fld>
            <a:endParaRPr kumimoji="1" lang="ja-JP" altLang="en-US"/>
          </a:p>
        </p:txBody>
      </p:sp>
    </p:spTree>
    <p:extLst>
      <p:ext uri="{BB962C8B-B14F-4D97-AF65-F5344CB8AC3E}">
        <p14:creationId xmlns:p14="http://schemas.microsoft.com/office/powerpoint/2010/main" val="291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時代に</a:t>
            </a:r>
            <a:r>
              <a:rPr kumimoji="1"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との共同事業</a:t>
            </a:r>
            <a:r>
              <a:rPr kumimoji="1" lang="ja-JP" altLang="en-US" u="sng" dirty="0">
                <a:latin typeface="HG丸ｺﾞｼｯｸM-PRO" panose="020F0600000000000000" pitchFamily="50" charset="-128"/>
                <a:ea typeface="HG丸ｺﾞｼｯｸM-PRO" panose="020F0600000000000000" pitchFamily="50" charset="-128"/>
              </a:rPr>
              <a:t>の構築と運用に携わる。</a:t>
            </a:r>
            <a:r>
              <a:rPr kumimoji="1" lang="en-US" altLang="ja-JP" u="sng" dirty="0">
                <a:latin typeface="HG丸ｺﾞｼｯｸM-PRO" panose="020F0600000000000000" pitchFamily="50" charset="-128"/>
                <a:ea typeface="HG丸ｺﾞｼｯｸM-PRO" panose="020F0600000000000000" pitchFamily="50" charset="-128"/>
              </a:rPr>
              <a:t>NDL</a:t>
            </a:r>
            <a:r>
              <a:rPr kumimoji="1" lang="ja-JP" altLang="en-US" u="sng" dirty="0">
                <a:latin typeface="HG丸ｺﾞｼｯｸM-PRO" panose="020F0600000000000000" pitchFamily="50" charset="-128"/>
                <a:ea typeface="HG丸ｺﾞｼｯｸM-PRO" panose="020F0600000000000000" pitchFamily="50" charset="-128"/>
              </a:rPr>
              <a:t>の電子図書館事業のスタート</a:t>
            </a:r>
            <a:endParaRPr kumimoji="1" lang="en-US" altLang="ja-JP" u="sng" dirty="0">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dirty="0">
                <a:latin typeface="HG丸ｺﾞｼｯｸM-PRO" panose="020F0600000000000000" pitchFamily="50" charset="-128"/>
                <a:ea typeface="HG丸ｺﾞｼｯｸM-PRO" panose="020F0600000000000000" pitchFamily="50" charset="-128"/>
              </a:rPr>
              <a:t>パイロット電子図書館プロジェクトを目的は、</a:t>
            </a:r>
            <a:r>
              <a:rPr lang="en-US" altLang="ja-JP" dirty="0">
                <a:solidFill>
                  <a:srgbClr val="FF0000"/>
                </a:solidFill>
                <a:latin typeface="HG丸ｺﾞｼｯｸM-PRO" panose="020F0600000000000000" pitchFamily="50" charset="-128"/>
                <a:ea typeface="HG丸ｺﾞｼｯｸM-PRO" panose="020F0600000000000000" pitchFamily="50" charset="-128"/>
              </a:rPr>
              <a:t>21</a:t>
            </a:r>
            <a:r>
              <a:rPr lang="zh-TW" altLang="ja-JP" dirty="0">
                <a:solidFill>
                  <a:srgbClr val="FF0000"/>
                </a:solidFill>
                <a:latin typeface="HG丸ｺﾞｼｯｸM-PRO" panose="020F0600000000000000" pitchFamily="50" charset="-128"/>
                <a:ea typeface="HG丸ｺﾞｼｯｸM-PRO" panose="020F0600000000000000" pitchFamily="50" charset="-128"/>
              </a:rPr>
              <a:t>世紀の高度情報社会において、地球規模の知的財産を</a:t>
            </a:r>
            <a:r>
              <a:rPr lang="zh-TW" altLang="ja-JP" u="sng" dirty="0">
                <a:solidFill>
                  <a:srgbClr val="FF0000"/>
                </a:solidFill>
                <a:latin typeface="HG丸ｺﾞｼｯｸM-PRO" panose="020F0600000000000000" pitchFamily="50" charset="-128"/>
                <a:ea typeface="HG丸ｺﾞｼｯｸM-PRO" panose="020F0600000000000000" pitchFamily="50" charset="-128"/>
              </a:rPr>
              <a:t>誰でも容易に利用できる</a:t>
            </a:r>
            <a:r>
              <a:rPr lang="zh-TW" altLang="ja-JP" dirty="0">
                <a:solidFill>
                  <a:srgbClr val="FF0000"/>
                </a:solidFill>
                <a:latin typeface="HG丸ｺﾞｼｯｸM-PRO" panose="020F0600000000000000" pitchFamily="50" charset="-128"/>
                <a:ea typeface="HG丸ｺﾞｼｯｸM-PRO" panose="020F0600000000000000" pitchFamily="50" charset="-128"/>
              </a:rPr>
              <a:t>ように、地球上に広く分散して個々に収集・蓄積されている知的資源を、</a:t>
            </a:r>
            <a:r>
              <a:rPr lang="zh-TW" altLang="ja-JP" u="sng" dirty="0">
                <a:solidFill>
                  <a:srgbClr val="FF0000"/>
                </a:solidFill>
                <a:latin typeface="HG丸ｺﾞｼｯｸM-PRO" panose="020F0600000000000000" pitchFamily="50" charset="-128"/>
                <a:ea typeface="HG丸ｺﾞｼｯｸM-PRO" panose="020F0600000000000000" pitchFamily="50" charset="-128"/>
              </a:rPr>
              <a:t>空間的・時間的制約を越えてアクセス可能とする</a:t>
            </a:r>
            <a:r>
              <a:rPr lang="zh-TW" altLang="ja-JP" dirty="0">
                <a:solidFill>
                  <a:srgbClr val="FF0000"/>
                </a:solidFill>
                <a:latin typeface="HG丸ｺﾞｼｯｸM-PRO" panose="020F0600000000000000" pitchFamily="50" charset="-128"/>
                <a:ea typeface="HG丸ｺﾞｼｯｸM-PRO" panose="020F0600000000000000" pitchFamily="50" charset="-128"/>
              </a:rPr>
              <a:t>環境を提供するための</a:t>
            </a:r>
            <a:r>
              <a:rPr lang="ja-JP" altLang="ja-JP" dirty="0">
                <a:solidFill>
                  <a:srgbClr val="FF0000"/>
                </a:solidFill>
                <a:latin typeface="HG丸ｺﾞｼｯｸM-PRO" panose="020F0600000000000000" pitchFamily="50" charset="-128"/>
                <a:ea typeface="HG丸ｺﾞｼｯｸM-PRO" panose="020F0600000000000000" pitchFamily="50" charset="-128"/>
              </a:rPr>
              <a:t>実証</a:t>
            </a:r>
            <a:r>
              <a:rPr lang="zh-TW" altLang="ja-JP" dirty="0">
                <a:solidFill>
                  <a:srgbClr val="FF0000"/>
                </a:solidFill>
                <a:latin typeface="HG丸ｺﾞｼｯｸM-PRO" panose="020F0600000000000000" pitchFamily="50" charset="-128"/>
                <a:ea typeface="HG丸ｺﾞｼｯｸM-PRO" panose="020F0600000000000000" pitchFamily="50" charset="-128"/>
              </a:rPr>
              <a:t>実験</a:t>
            </a:r>
            <a:r>
              <a:rPr lang="zh-TW" altLang="ja-JP" dirty="0">
                <a:latin typeface="HG丸ｺﾞｼｯｸM-PRO" panose="020F0600000000000000" pitchFamily="50" charset="-128"/>
                <a:ea typeface="HG丸ｺﾞｼｯｸM-PRO" panose="020F0600000000000000" pitchFamily="50" charset="-128"/>
              </a:rPr>
              <a:t>で</a:t>
            </a:r>
            <a:r>
              <a:rPr lang="ja-JP" altLang="ja-JP" dirty="0">
                <a:latin typeface="HG丸ｺﾞｼｯｸM-PRO" panose="020F0600000000000000" pitchFamily="50" charset="-128"/>
                <a:ea typeface="HG丸ｺﾞｼｯｸM-PRO" panose="020F0600000000000000" pitchFamily="50" charset="-128"/>
              </a:rPr>
              <a:t>す。</a:t>
            </a:r>
          </a:p>
          <a:p>
            <a:endParaRPr kumimoji="1" lang="en-US" altLang="ja-JP" dirty="0">
              <a:latin typeface="HG丸ｺﾞｼｯｸM-PRO" panose="020F0600000000000000" pitchFamily="50" charset="-128"/>
              <a:ea typeface="HG丸ｺﾞｼｯｸM-PRO" panose="020F0600000000000000" pitchFamily="50" charset="-128"/>
            </a:endParaRPr>
          </a:p>
          <a:p>
            <a:pPr defTabSz="977405">
              <a:defRPr/>
            </a:pPr>
            <a:r>
              <a:rPr lang="ja-JP" altLang="ja-JP" u="sng" dirty="0">
                <a:latin typeface="HG丸ｺﾞｼｯｸM-PRO" panose="020F0600000000000000" pitchFamily="50" charset="-128"/>
                <a:ea typeface="HG丸ｺﾞｼｯｸM-PRO" panose="020F0600000000000000" pitchFamily="50" charset="-128"/>
              </a:rPr>
              <a:t>パイロット電子図書館プロジェクトの</a:t>
            </a:r>
            <a:r>
              <a:rPr lang="ja-JP" altLang="ja-JP" u="sng" dirty="0">
                <a:solidFill>
                  <a:srgbClr val="FF0000"/>
                </a:solidFill>
                <a:latin typeface="HG丸ｺﾞｼｯｸM-PRO" panose="020F0600000000000000" pitchFamily="50" charset="-128"/>
                <a:ea typeface="HG丸ｺﾞｼｯｸM-PRO" panose="020F0600000000000000" pitchFamily="50" charset="-128"/>
              </a:rPr>
              <a:t>成果は、</a:t>
            </a:r>
            <a:r>
              <a:rPr lang="en-US" altLang="ja-JP" u="sng" dirty="0">
                <a:solidFill>
                  <a:srgbClr val="FF0000"/>
                </a:solidFill>
                <a:latin typeface="HG丸ｺﾞｼｯｸM-PRO" panose="020F0600000000000000" pitchFamily="50" charset="-128"/>
                <a:ea typeface="HG丸ｺﾞｼｯｸM-PRO" panose="020F0600000000000000" pitchFamily="50" charset="-128"/>
              </a:rPr>
              <a:t>IPA</a:t>
            </a:r>
            <a:r>
              <a:rPr lang="ja-JP" altLang="ja-JP" u="sng" dirty="0">
                <a:solidFill>
                  <a:srgbClr val="FF0000"/>
                </a:solidFill>
                <a:latin typeface="HG丸ｺﾞｼｯｸM-PRO" panose="020F0600000000000000" pitchFamily="50" charset="-128"/>
                <a:ea typeface="HG丸ｺﾞｼｯｸM-PRO" panose="020F0600000000000000" pitchFamily="50" charset="-128"/>
              </a:rPr>
              <a:t>より</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ja-JP" u="sng" dirty="0">
                <a:solidFill>
                  <a:srgbClr val="FF0000"/>
                </a:solidFill>
                <a:latin typeface="HG丸ｺﾞｼｯｸM-PRO" panose="020F0600000000000000" pitchFamily="50" charset="-128"/>
                <a:ea typeface="HG丸ｺﾞｼｯｸM-PRO" panose="020F0600000000000000" pitchFamily="50" charset="-128"/>
              </a:rPr>
              <a:t>に移管され、総合目録ネットワーク実験は、全国公共図書館総合目録（ゆにかねっと）として継続され、また、パイロット電子図書館実証実験は、貴重書デジタルライブラリー、近代デジタルライブラリー</a:t>
            </a:r>
            <a:r>
              <a:rPr lang="ja-JP" altLang="en-US" u="sng" dirty="0">
                <a:solidFill>
                  <a:srgbClr val="FF0000"/>
                </a:solidFill>
                <a:latin typeface="HG丸ｺﾞｼｯｸM-PRO" panose="020F0600000000000000" pitchFamily="50" charset="-128"/>
                <a:ea typeface="HG丸ｺﾞｼｯｸM-PRO" panose="020F0600000000000000" pitchFamily="50" charset="-128"/>
              </a:rPr>
              <a:t>、</a:t>
            </a:r>
            <a:r>
              <a:rPr lang="en-US" altLang="ja-JP"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u="sng" dirty="0">
                <a:solidFill>
                  <a:srgbClr val="FF0000"/>
                </a:solidFill>
                <a:latin typeface="HG丸ｺﾞｼｯｸM-PRO" panose="020F0600000000000000" pitchFamily="50" charset="-128"/>
                <a:ea typeface="HG丸ｺﾞｼｯｸM-PRO" panose="020F0600000000000000" pitchFamily="50" charset="-128"/>
              </a:rPr>
              <a:t>デジタルコレクション</a:t>
            </a:r>
            <a:r>
              <a:rPr lang="ja-JP" altLang="ja-JP" u="sng" dirty="0">
                <a:solidFill>
                  <a:srgbClr val="FF0000"/>
                </a:solidFill>
                <a:latin typeface="HG丸ｺﾞｼｯｸM-PRO" panose="020F0600000000000000" pitchFamily="50" charset="-128"/>
                <a:ea typeface="HG丸ｺﾞｼｯｸM-PRO" panose="020F0600000000000000" pitchFamily="50" charset="-128"/>
              </a:rPr>
              <a:t>のベースとして引き継がれています。</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defTabSz="977405">
              <a:defRPr/>
            </a:pPr>
            <a:r>
              <a:rPr lang="ja-JP" altLang="ja-JP" dirty="0"/>
              <a:t>国立国会図書館が所蔵する重要文化財等も含む</a:t>
            </a:r>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万ページ近くに及ぶ資料をデジタル化した。</a:t>
            </a:r>
            <a:r>
              <a:rPr lang="ja-JP" altLang="en-US" dirty="0"/>
              <a:t>（出版社から原資料の提供を受けた資料に、少年サンデーなどもあり、創刊号が画面で見られることに感動した記憶がある）</a:t>
            </a:r>
            <a:endParaRPr lang="en-US" altLang="ja-JP" dirty="0"/>
          </a:p>
          <a:p>
            <a:pPr defTabSz="977405">
              <a:defRPr/>
            </a:pPr>
            <a:endParaRPr lang="en-US" altLang="ja-JP" dirty="0"/>
          </a:p>
          <a:p>
            <a:pPr defTabSz="977405">
              <a:defRPr/>
            </a:pPr>
            <a:r>
              <a:rPr lang="ja-JP" altLang="en-US" dirty="0"/>
              <a:t>出版社から原資料の 提供を受けた資料</a:t>
            </a:r>
            <a:endParaRPr lang="en-US" altLang="ja-JP" dirty="0"/>
          </a:p>
          <a:p>
            <a:pPr defTabSz="977405">
              <a:defRPr/>
            </a:pPr>
            <a:r>
              <a:rPr lang="ja-JP" altLang="en-US" dirty="0"/>
              <a:t>●帝国議会議事連記録</a:t>
            </a:r>
            <a:r>
              <a:rPr lang="en-US" altLang="ja-JP" dirty="0"/>
              <a:t>(</a:t>
            </a:r>
            <a:r>
              <a:rPr lang="ja-JP" altLang="en-US" dirty="0"/>
              <a:t>東 京大学出版会</a:t>
            </a:r>
            <a:r>
              <a:rPr lang="en-US" altLang="ja-JP" dirty="0"/>
              <a:t>) ●</a:t>
            </a:r>
            <a:r>
              <a:rPr lang="ja-JP" altLang="en-US" dirty="0"/>
              <a:t>文章倶楽部</a:t>
            </a:r>
            <a:r>
              <a:rPr lang="en-US" altLang="ja-JP" dirty="0"/>
              <a:t>(</a:t>
            </a:r>
            <a:r>
              <a:rPr lang="ja-JP" altLang="en-US" dirty="0"/>
              <a:t>八 木出版</a:t>
            </a:r>
            <a:r>
              <a:rPr lang="en-US" altLang="ja-JP" dirty="0"/>
              <a:t>) ●</a:t>
            </a:r>
            <a:r>
              <a:rPr lang="ja-JP" altLang="en-US" dirty="0"/>
              <a:t>幕末明治日本国勢地域地図集成</a:t>
            </a:r>
            <a:r>
              <a:rPr lang="en-US" altLang="ja-JP" dirty="0"/>
              <a:t>(</a:t>
            </a:r>
            <a:r>
              <a:rPr lang="ja-JP" altLang="en-US" dirty="0"/>
              <a:t>柏 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 月書店</a:t>
            </a:r>
            <a:r>
              <a:rPr lang="en-US" altLang="ja-JP" dirty="0"/>
              <a:t>) ●</a:t>
            </a:r>
            <a:r>
              <a:rPr lang="ja-JP" altLang="en-US" dirty="0"/>
              <a:t>東京都市計画資料集成 明治大正編</a:t>
            </a:r>
            <a:r>
              <a:rPr lang="en-US" altLang="ja-JP" dirty="0"/>
              <a:t>(</a:t>
            </a:r>
            <a:r>
              <a:rPr lang="ja-JP" altLang="en-US" dirty="0"/>
              <a:t>本 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 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 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 歯薬出版</a:t>
            </a:r>
            <a:r>
              <a:rPr lang="en-US" altLang="ja-JP" dirty="0"/>
              <a:t>) </a:t>
            </a:r>
          </a:p>
          <a:p>
            <a:pPr defTabSz="977405">
              <a:defRPr/>
            </a:pPr>
            <a:endParaRPr lang="ja-JP"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19</a:t>
            </a:fld>
            <a:endParaRPr kumimoji="1" lang="ja-JP" altLang="en-US"/>
          </a:p>
        </p:txBody>
      </p:sp>
    </p:spTree>
    <p:extLst>
      <p:ext uri="{BB962C8B-B14F-4D97-AF65-F5344CB8AC3E}">
        <p14:creationId xmlns:p14="http://schemas.microsoft.com/office/powerpoint/2010/main" val="3350107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pPr defTabSz="1014998"/>
            <a:endParaRPr lang="en-US" altLang="ja-JP" dirty="0">
              <a:ea typeface="ＭＳ Ｐゴシック" charset="-128"/>
            </a:endParaRPr>
          </a:p>
        </p:txBody>
      </p:sp>
      <p:sp>
        <p:nvSpPr>
          <p:cNvPr id="79875" name="Rectangle 6"/>
          <p:cNvSpPr>
            <a:spLocks noGrp="1" noChangeArrowheads="1"/>
          </p:cNvSpPr>
          <p:nvPr>
            <p:ph type="ftr" sz="quarter" idx="4"/>
          </p:nvPr>
        </p:nvSpPr>
        <p:spPr>
          <a:noFill/>
        </p:spPr>
        <p:txBody>
          <a:bodyPr/>
          <a:lstStyle/>
          <a:p>
            <a:pPr defTabSz="1014998"/>
            <a:endParaRPr lang="en-US" altLang="ja-JP" dirty="0">
              <a:ea typeface="ＭＳ Ｐゴシック" charset="-128"/>
            </a:endParaRPr>
          </a:p>
        </p:txBody>
      </p:sp>
      <p:sp>
        <p:nvSpPr>
          <p:cNvPr id="79876" name="Rectangle 7"/>
          <p:cNvSpPr>
            <a:spLocks noGrp="1" noChangeArrowheads="1"/>
          </p:cNvSpPr>
          <p:nvPr>
            <p:ph type="sldNum" sz="quarter" idx="5"/>
          </p:nvPr>
        </p:nvSpPr>
        <p:spPr>
          <a:noFill/>
        </p:spPr>
        <p:txBody>
          <a:bodyPr/>
          <a:lstStyle/>
          <a:p>
            <a:pPr defTabSz="1014998"/>
            <a:fld id="{7837BDA7-BA14-4A8E-AF2F-11FD8FE1D7ED}" type="slidenum">
              <a:rPr lang="en-US" altLang="ja-JP" smtClean="0">
                <a:ea typeface="ＭＳ Ｐゴシック" charset="-128"/>
              </a:rPr>
              <a:pPr defTabSz="1014998"/>
              <a:t>20</a:t>
            </a:fld>
            <a:endParaRPr lang="en-US" altLang="ja-JP" dirty="0">
              <a:ea typeface="ＭＳ Ｐゴシック" charset="-128"/>
            </a:endParaRPr>
          </a:p>
        </p:txBody>
      </p:sp>
      <p:sp>
        <p:nvSpPr>
          <p:cNvPr id="79877" name="Rectangle 2"/>
          <p:cNvSpPr>
            <a:spLocks noGrp="1" noRot="1" noChangeAspect="1" noChangeArrowheads="1" noTextEdit="1"/>
          </p:cNvSpPr>
          <p:nvPr>
            <p:ph type="sldImg"/>
          </p:nvPr>
        </p:nvSpPr>
        <p:spPr>
          <a:xfrm>
            <a:off x="758825" y="360363"/>
            <a:ext cx="5376863" cy="3025775"/>
          </a:xfrm>
          <a:ln/>
        </p:spPr>
      </p:sp>
      <p:sp>
        <p:nvSpPr>
          <p:cNvPr id="79878" name="Rectangle 3"/>
          <p:cNvSpPr>
            <a:spLocks noGrp="1" noChangeArrowheads="1"/>
          </p:cNvSpPr>
          <p:nvPr>
            <p:ph type="body" idx="1"/>
          </p:nvPr>
        </p:nvSpPr>
        <p:spPr>
          <a:xfrm>
            <a:off x="354610" y="3465654"/>
            <a:ext cx="6330355" cy="6624218"/>
          </a:xfrm>
          <a:noFill/>
          <a:ln/>
        </p:spPr>
        <p:txBody>
          <a:bodyPr/>
          <a:lstStyle/>
          <a:p>
            <a:pPr eaLnBrk="1" hangingPunct="1"/>
            <a:r>
              <a:rPr lang="ja-JP" altLang="en-US" u="sng" dirty="0">
                <a:latin typeface="HG丸ｺﾞｼｯｸM-PRO" panose="020F0600000000000000" pitchFamily="50" charset="-128"/>
                <a:ea typeface="HG丸ｺﾞｼｯｸM-PRO" panose="020F0600000000000000" pitchFamily="50" charset="-128"/>
              </a:rPr>
              <a:t>これは、</a:t>
            </a:r>
            <a:r>
              <a:rPr lang="en-US" altLang="ja-JP" u="sng" dirty="0">
                <a:solidFill>
                  <a:srgbClr val="FF0000"/>
                </a:solidFill>
                <a:latin typeface="HG丸ｺﾞｼｯｸM-PRO" panose="020F0600000000000000" pitchFamily="50" charset="-128"/>
                <a:ea typeface="HG丸ｺﾞｼｯｸM-PRO" panose="020F0600000000000000" pitchFamily="50" charset="-128"/>
              </a:rPr>
              <a:t>2004</a:t>
            </a:r>
            <a:r>
              <a:rPr lang="ja-JP" altLang="en-US" u="sng" dirty="0">
                <a:solidFill>
                  <a:srgbClr val="FF0000"/>
                </a:solidFill>
                <a:latin typeface="HG丸ｺﾞｼｯｸM-PRO" panose="020F0600000000000000" pitchFamily="50" charset="-128"/>
                <a:ea typeface="HG丸ｺﾞｼｯｸM-PRO" panose="020F0600000000000000" pitchFamily="50" charset="-128"/>
              </a:rPr>
              <a:t>年に作成したイメージ図</a:t>
            </a:r>
            <a:r>
              <a:rPr lang="ja-JP" altLang="en-US" u="sng" dirty="0">
                <a:latin typeface="HG丸ｺﾞｼｯｸM-PRO" panose="020F0600000000000000" pitchFamily="50" charset="-128"/>
                <a:ea typeface="HG丸ｺﾞｼｯｸM-PRO" panose="020F0600000000000000" pitchFamily="50" charset="-128"/>
              </a:rPr>
              <a:t>です。</a:t>
            </a:r>
            <a:endParaRPr lang="en-US" altLang="ja-JP" u="sng" dirty="0">
              <a:latin typeface="HG丸ｺﾞｼｯｸM-PRO" panose="020F0600000000000000" pitchFamily="50" charset="-128"/>
              <a:ea typeface="HG丸ｺﾞｼｯｸM-PRO" panose="020F0600000000000000" pitchFamily="50" charset="-128"/>
            </a:endParaRPr>
          </a:p>
          <a:p>
            <a:pPr eaLnBrk="1" hangingPunct="1"/>
            <a:r>
              <a:rPr lang="ja-JP" altLang="en-US" u="sng" dirty="0">
                <a:latin typeface="HG丸ｺﾞｼｯｸM-PRO" panose="020F0600000000000000" pitchFamily="50" charset="-128"/>
                <a:ea typeface="HG丸ｺﾞｼｯｸM-PRO" panose="020F0600000000000000" pitchFamily="50" charset="-128"/>
              </a:rPr>
              <a:t>ポータルの背景として</a:t>
            </a:r>
            <a:r>
              <a:rPr lang="ja-JP" altLang="en-US" u="sng" dirty="0">
                <a:solidFill>
                  <a:srgbClr val="FF0000"/>
                </a:solidFill>
                <a:latin typeface="HG丸ｺﾞｼｯｸM-PRO" panose="020F0600000000000000" pitchFamily="50" charset="-128"/>
                <a:ea typeface="HG丸ｺﾞｼｯｸM-PRO" panose="020F0600000000000000" pitchFamily="50" charset="-128"/>
              </a:rPr>
              <a:t>電子図書館サービスの全体像</a:t>
            </a:r>
            <a:r>
              <a:rPr lang="ja-JP" altLang="en-US" u="sng" dirty="0">
                <a:latin typeface="HG丸ｺﾞｼｯｸM-PRO" panose="020F0600000000000000" pitchFamily="50" charset="-128"/>
                <a:ea typeface="HG丸ｺﾞｼｯｸM-PRO" panose="020F0600000000000000" pitchFamily="50" charset="-128"/>
              </a:rPr>
              <a:t>です。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右下</a:t>
            </a:r>
            <a:r>
              <a:rPr lang="ja-JP" altLang="en-US" dirty="0">
                <a:latin typeface="HG丸ｺﾞｼｯｸM-PRO" panose="020F0600000000000000" pitchFamily="50" charset="-128"/>
                <a:ea typeface="HG丸ｺﾞｼｯｸM-PRO" panose="020F0600000000000000" pitchFamily="50" charset="-128"/>
              </a:rPr>
              <a:t>の「デジタルアーカイブ」として、デジタル化したリソースやインターネット情報などを蓄積し、長期保存します。 </a:t>
            </a:r>
          </a:p>
          <a:p>
            <a:pPr eaLnBrk="1" hangingPunct="1"/>
            <a:r>
              <a:rPr lang="ja-JP" altLang="en-US" dirty="0">
                <a:latin typeface="HG丸ｺﾞｼｯｸM-PRO" panose="020F0600000000000000" pitchFamily="50" charset="-128"/>
                <a:ea typeface="HG丸ｺﾞｼｯｸM-PRO" panose="020F0600000000000000" pitchFamily="50" charset="-128"/>
              </a:rPr>
              <a:t>そのとなりが、既存システムの</a:t>
            </a:r>
            <a:r>
              <a:rPr lang="en-US" altLang="ja-JP" dirty="0">
                <a:latin typeface="HG丸ｺﾞｼｯｸM-PRO" panose="020F0600000000000000" pitchFamily="50" charset="-128"/>
                <a:ea typeface="HG丸ｺﾞｼｯｸM-PRO" panose="020F0600000000000000" pitchFamily="50" charset="-128"/>
              </a:rPr>
              <a:t>NDL-OPAC</a:t>
            </a:r>
            <a:r>
              <a:rPr lang="ja-JP" altLang="en-US" dirty="0">
                <a:latin typeface="HG丸ｺﾞｼｯｸM-PRO" panose="020F0600000000000000" pitchFamily="50" charset="-128"/>
                <a:ea typeface="HG丸ｺﾞｼｯｸM-PRO" panose="020F0600000000000000" pitchFamily="50" charset="-128"/>
              </a:rPr>
              <a:t>などの「蔵書目録」などです。 これらの書誌情報やデータベース内のメタデータを提供する機能を備えることにより、デジタルアーカイブポータルから統合的に利用できるようにします。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上</a:t>
            </a:r>
            <a:r>
              <a:rPr lang="ja-JP" altLang="en-US" dirty="0">
                <a:latin typeface="HG丸ｺﾞｼｯｸM-PRO" panose="020F0600000000000000" pitchFamily="50" charset="-128"/>
                <a:ea typeface="HG丸ｺﾞｼｯｸM-PRO" panose="020F0600000000000000" pitchFamily="50" charset="-128"/>
              </a:rPr>
              <a:t>の、この「ポータル」は、これら当館の資源だけでなく、左下にある、他機関のデジタルアーカイブや目録などの有用情報も合わせて案内できるようにしたいと考えています。 </a:t>
            </a:r>
          </a:p>
          <a:p>
            <a:pPr eaLnBrk="1" hangingPunct="1"/>
            <a:r>
              <a:rPr lang="ja-JP" altLang="en-US" dirty="0">
                <a:solidFill>
                  <a:srgbClr val="FF0000"/>
                </a:solidFill>
                <a:latin typeface="HG丸ｺﾞｼｯｸM-PRO" panose="020F0600000000000000" pitchFamily="50" charset="-128"/>
                <a:ea typeface="HG丸ｺﾞｼｯｸM-PRO" panose="020F0600000000000000" pitchFamily="50" charset="-128"/>
              </a:rPr>
              <a:t>左</a:t>
            </a:r>
            <a:r>
              <a:rPr lang="ja-JP" altLang="en-US" dirty="0">
                <a:latin typeface="HG丸ｺﾞｼｯｸM-PRO" panose="020F0600000000000000" pitchFamily="50" charset="-128"/>
                <a:ea typeface="HG丸ｺﾞｼｯｸM-PRO" panose="020F0600000000000000" pitchFamily="50" charset="-128"/>
              </a:rPr>
              <a:t>の、「ポータルのインターフェース」としては２つ、利用者へのニーズに合わせた検索手段の提供と、他システムがポータルの機能を利用するための</a:t>
            </a:r>
            <a:r>
              <a:rPr lang="en-US" altLang="ja-JP" dirty="0">
                <a:latin typeface="HG丸ｺﾞｼｯｸM-PRO" panose="020F0600000000000000" pitchFamily="50" charset="-128"/>
                <a:ea typeface="HG丸ｺﾞｼｯｸM-PRO" panose="020F0600000000000000" pitchFamily="50" charset="-128"/>
              </a:rPr>
              <a:t>API</a:t>
            </a:r>
            <a:r>
              <a:rPr lang="ja-JP" altLang="en-US" dirty="0">
                <a:latin typeface="HG丸ｺﾞｼｯｸM-PRO" panose="020F0600000000000000" pitchFamily="50" charset="-128"/>
                <a:ea typeface="HG丸ｺﾞｼｯｸM-PRO" panose="020F0600000000000000" pitchFamily="50" charset="-128"/>
              </a:rPr>
              <a:t>機能を持ちます。 </a:t>
            </a:r>
          </a:p>
          <a:p>
            <a:pPr eaLnBrk="1" hangingPunct="1"/>
            <a:r>
              <a:rPr lang="ja-JP" altLang="en-US" i="1" dirty="0">
                <a:latin typeface="HG丸ｺﾞｼｯｸM-PRO" panose="020F0600000000000000" pitchFamily="50" charset="-128"/>
                <a:ea typeface="HG丸ｺﾞｼｯｸM-PRO" panose="020F0600000000000000" pitchFamily="50" charset="-128"/>
              </a:rPr>
              <a:t>また、右の、「主題情報、目次情報、解題情報、レファレンス情報などの当館のナレッジデータベース」を、検索を支援する情報として、位置づけています。</a:t>
            </a:r>
            <a:endParaRPr lang="en-US" altLang="ja-JP" i="1" dirty="0">
              <a:latin typeface="HG丸ｺﾞｼｯｸM-PRO" panose="020F0600000000000000" pitchFamily="50" charset="-128"/>
              <a:ea typeface="HG丸ｺﾞｼｯｸM-PRO" panose="020F0600000000000000" pitchFamily="50" charset="-128"/>
            </a:endParaRPr>
          </a:p>
          <a:p>
            <a:pPr eaLnBrk="1" hangingPunct="1"/>
            <a:endParaRPr lang="en-US" altLang="ja-JP" i="1" dirty="0">
              <a:latin typeface="HG丸ｺﾞｼｯｸM-PRO" panose="020F0600000000000000" pitchFamily="50" charset="-128"/>
              <a:ea typeface="HG丸ｺﾞｼｯｸM-PRO" panose="020F0600000000000000" pitchFamily="50" charset="-128"/>
            </a:endParaRPr>
          </a:p>
          <a:p>
            <a:pPr eaLnBrk="1" hangingPunct="1"/>
            <a:r>
              <a:rPr lang="en-US" altLang="ja-JP" u="sng" dirty="0">
                <a:latin typeface="HG丸ｺﾞｼｯｸM-PRO" panose="020F0600000000000000" pitchFamily="50" charset="-128"/>
                <a:ea typeface="HG丸ｺﾞｼｯｸM-PRO" panose="020F0600000000000000" pitchFamily="50" charset="-128"/>
              </a:rPr>
              <a:t>2004</a:t>
            </a:r>
            <a:r>
              <a:rPr lang="ja-JP" altLang="en-US" u="sng" dirty="0">
                <a:latin typeface="HG丸ｺﾞｼｯｸM-PRO" panose="020F0600000000000000" pitchFamily="50" charset="-128"/>
                <a:ea typeface="HG丸ｺﾞｼｯｸM-PRO" panose="020F0600000000000000" pitchFamily="50" charset="-128"/>
              </a:rPr>
              <a:t>年に描いた</a:t>
            </a:r>
            <a:r>
              <a:rPr lang="ja-JP" altLang="en-US" u="sng" dirty="0">
                <a:solidFill>
                  <a:srgbClr val="FF0000"/>
                </a:solidFill>
                <a:latin typeface="HG丸ｺﾞｼｯｸM-PRO" panose="020F0600000000000000" pitchFamily="50" charset="-128"/>
                <a:ea typeface="HG丸ｺﾞｼｯｸM-PRO" panose="020F0600000000000000" pitchFamily="50" charset="-128"/>
              </a:rPr>
              <a:t>イメージの実現形として、ポータルを発展させた</a:t>
            </a:r>
            <a:endParaRPr lang="en-US" altLang="ja-JP"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r>
              <a:rPr lang="ja-JP" altLang="en-US" i="0" u="sng" dirty="0">
                <a:solidFill>
                  <a:srgbClr val="FF0000"/>
                </a:solidFill>
                <a:latin typeface="HG丸ｺﾞｼｯｸM-PRO" panose="020F0600000000000000" pitchFamily="50" charset="-128"/>
                <a:ea typeface="HG丸ｺﾞｼｯｸM-PRO" panose="020F0600000000000000" pitchFamily="50" charset="-128"/>
              </a:rPr>
              <a:t>「情報探索サービス（</a:t>
            </a:r>
            <a:r>
              <a:rPr lang="en-US" altLang="ja-JP" i="0" u="sng" dirty="0">
                <a:solidFill>
                  <a:srgbClr val="FF0000"/>
                </a:solidFill>
                <a:latin typeface="HG丸ｺﾞｼｯｸM-PRO" panose="020F0600000000000000" pitchFamily="50" charset="-128"/>
                <a:ea typeface="HG丸ｺﾞｼｯｸM-PRO" panose="020F0600000000000000" pitchFamily="50" charset="-128"/>
              </a:rPr>
              <a:t>NDL</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サーチ）」の構築をめざしました。</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pPr eaLnBrk="1" hangingPunct="1"/>
            <a:endParaRPr lang="en-US" altLang="ja-JP" dirty="0">
              <a:latin typeface="HG丸ｺﾞｼｯｸM-PRO" panose="020F0600000000000000" pitchFamily="50" charset="-128"/>
              <a:ea typeface="HG丸ｺﾞｼｯｸM-PRO" panose="020F0600000000000000" pitchFamily="50" charset="-128"/>
            </a:endParaRPr>
          </a:p>
        </p:txBody>
      </p:sp>
      <p:sp>
        <p:nvSpPr>
          <p:cNvPr id="79879" name="日付プレースホルダ 6"/>
          <p:cNvSpPr>
            <a:spLocks noGrp="1"/>
          </p:cNvSpPr>
          <p:nvPr>
            <p:ph type="dt" sz="quarter" idx="1"/>
          </p:nvPr>
        </p:nvSpPr>
        <p:spPr>
          <a:noFill/>
        </p:spPr>
        <p:txBody>
          <a:bodyPr/>
          <a:lstStyle/>
          <a:p>
            <a:pPr defTabSz="1014998"/>
            <a:fld id="{78F8204D-9458-4EA4-8760-E5693204337C}" type="datetime1">
              <a:rPr lang="ja-JP" altLang="en-US" smtClean="0">
                <a:ea typeface="ＭＳ Ｐゴシック" charset="-128"/>
              </a:rPr>
              <a:pPr defTabSz="1014998"/>
              <a:t>2020/2/28</a:t>
            </a:fld>
            <a:endParaRPr lang="en-US" altLang="ja-JP" dirty="0">
              <a:ea typeface="ＭＳ Ｐゴシック" charset="-128"/>
            </a:endParaRPr>
          </a:p>
        </p:txBody>
      </p:sp>
    </p:spTree>
    <p:extLst>
      <p:ext uri="{BB962C8B-B14F-4D97-AF65-F5344CB8AC3E}">
        <p14:creationId xmlns:p14="http://schemas.microsoft.com/office/powerpoint/2010/main" val="2780732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鳥瞰できるようにと思って作った事前送付資料。</a:t>
            </a:r>
            <a:endParaRPr kumimoji="1" lang="en-US" altLang="ja-JP" dirty="0"/>
          </a:p>
          <a:p>
            <a:r>
              <a:rPr kumimoji="1" lang="en-US" altLang="ja-JP" dirty="0"/>
              <a:t>A3</a:t>
            </a:r>
            <a:r>
              <a:rPr kumimoji="1" lang="ja-JP" altLang="en-US" dirty="0"/>
              <a:t>以上でプリントしないと読めない資料で申し訳ない。</a:t>
            </a:r>
            <a:endParaRPr kumimoji="1" lang="en-US" altLang="ja-JP" dirty="0"/>
          </a:p>
          <a:p>
            <a:r>
              <a:rPr kumimoji="1" lang="ja-JP" altLang="en-US" dirty="0"/>
              <a:t>これをベースに組織化、提供に関連する部分にフォーカスを絞ってブレークダウンしていく。</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21</a:t>
            </a:fld>
            <a:endParaRPr kumimoji="1" lang="ja-JP" altLang="en-US"/>
          </a:p>
        </p:txBody>
      </p:sp>
    </p:spTree>
    <p:extLst>
      <p:ext uri="{BB962C8B-B14F-4D97-AF65-F5344CB8AC3E}">
        <p14:creationId xmlns:p14="http://schemas.microsoft.com/office/powerpoint/2010/main" val="207203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電子図書館サービスという言葉？</a:t>
            </a:r>
          </a:p>
          <a:p>
            <a:r>
              <a:rPr lang="en-US" altLang="ja-JP" dirty="0"/>
              <a:t>NDL</a:t>
            </a:r>
            <a:r>
              <a:rPr lang="ja-JP" altLang="en-US" dirty="0"/>
              <a:t>と出版界では、異なった意味に使われてるような気がするので、これからの話しの中で、混同されないように。</a:t>
            </a:r>
          </a:p>
          <a:p>
            <a:r>
              <a:rPr lang="ja-JP" altLang="en-US" dirty="0"/>
              <a:t>～～～</a:t>
            </a:r>
          </a:p>
          <a:p>
            <a:r>
              <a:rPr lang="ja-JP" altLang="en-US" dirty="0"/>
              <a:t>■電子図書館基本構想</a:t>
            </a:r>
          </a:p>
          <a:p>
            <a:r>
              <a:rPr lang="ja-JP" altLang="en-US" dirty="0"/>
              <a:t>地球上に広く分散して個々に収集・蓄積されている知的資源を、空間的・時間的制約を越えてアクセス可能とする環境</a:t>
            </a:r>
          </a:p>
          <a:p>
            <a:r>
              <a:rPr lang="ja-JP" altLang="en-US" dirty="0"/>
              <a:t>あらゆる知的財産を、文化的資源として収集し、長期保存し、将来にわたって利用を保証する</a:t>
            </a:r>
          </a:p>
          <a:p>
            <a:r>
              <a:rPr lang="ja-JP" altLang="en-US" dirty="0"/>
              <a:t>■</a:t>
            </a:r>
            <a:r>
              <a:rPr lang="en-US" altLang="ja-JP" dirty="0"/>
              <a:t>NDL</a:t>
            </a:r>
          </a:p>
          <a:p>
            <a:r>
              <a:rPr lang="ja-JP" altLang="en-US" dirty="0"/>
              <a:t>電子図書館サービスは、</a:t>
            </a:r>
            <a:r>
              <a:rPr lang="en-US" altLang="ja-JP" dirty="0"/>
              <a:t>NDL</a:t>
            </a:r>
            <a:r>
              <a:rPr lang="ja-JP" altLang="en-US" dirty="0" err="1"/>
              <a:t>が保</a:t>
            </a:r>
            <a:r>
              <a:rPr lang="ja-JP" altLang="en-US" dirty="0"/>
              <a:t>有する電子化された出版物等を、国民に提供するサービス</a:t>
            </a:r>
          </a:p>
          <a:p>
            <a:r>
              <a:rPr lang="ja-JP" altLang="en-US" dirty="0"/>
              <a:t>電子化された出版物を含めて、デジタルコンテンツをアーカイブして、利用者に提供する⇒デジタルアーカイブ⇒図書館に限らず情報保有機関を含めて、「ナショナルアーカイブ」</a:t>
            </a:r>
          </a:p>
          <a:p>
            <a:r>
              <a:rPr lang="ja-JP" altLang="en-US" dirty="0"/>
              <a:t>■出版界</a:t>
            </a:r>
          </a:p>
          <a:p>
            <a:r>
              <a:rPr lang="ja-JP" altLang="en-US" dirty="0"/>
              <a:t>電子図書館サービスは、冊子体等の出版物の提供サービスに対比して「電子化された出版物」を公共図書館に提供するサービス？⇒図書館向け電子書籍配信サービスでは？</a:t>
            </a:r>
          </a:p>
          <a:p>
            <a:r>
              <a:rPr lang="ja-JP" altLang="en-US" dirty="0"/>
              <a:t>公共図書館は、「図書館向け電子書籍配信サービス」を利用して国民に提供する</a:t>
            </a:r>
          </a:p>
          <a:p>
            <a:r>
              <a:rPr lang="ja-JP" altLang="en-US" dirty="0"/>
              <a:t>電子書籍配信サイトから、電子書籍を図書館に提供するサービス</a:t>
            </a:r>
          </a:p>
          <a:p>
            <a:r>
              <a:rPr lang="ja-JP" altLang="en-US" dirty="0"/>
              <a:t>将来にわたって保存する機能をサービスとしていない？</a:t>
            </a:r>
          </a:p>
          <a:p>
            <a:r>
              <a:rPr lang="ja-JP" altLang="en-US" dirty="0"/>
              <a:t>■図書館界</a:t>
            </a:r>
          </a:p>
          <a:p>
            <a:r>
              <a:rPr lang="ja-JP" altLang="en-US" dirty="0"/>
              <a:t>出版界が提供する電子書籍を利用するサービス？</a:t>
            </a:r>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22</a:t>
            </a:fld>
            <a:endParaRPr kumimoji="1" lang="ja-JP" altLang="en-US"/>
          </a:p>
        </p:txBody>
      </p:sp>
    </p:spTree>
    <p:extLst>
      <p:ext uri="{BB962C8B-B14F-4D97-AF65-F5344CB8AC3E}">
        <p14:creationId xmlns:p14="http://schemas.microsoft.com/office/powerpoint/2010/main" val="133352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23</a:t>
            </a:fld>
            <a:endParaRPr kumimoji="1" lang="ja-JP" altLang="en-US"/>
          </a:p>
        </p:txBody>
      </p:sp>
    </p:spTree>
    <p:extLst>
      <p:ext uri="{BB962C8B-B14F-4D97-AF65-F5344CB8AC3E}">
        <p14:creationId xmlns:p14="http://schemas.microsoft.com/office/powerpoint/2010/main" val="35262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07963" y="188913"/>
            <a:ext cx="6896101" cy="3879850"/>
          </a:xfrm>
        </p:spPr>
      </p:sp>
      <p:sp>
        <p:nvSpPr>
          <p:cNvPr id="3" name="ノート プレースホルダ 2"/>
          <p:cNvSpPr>
            <a:spLocks noGrp="1"/>
          </p:cNvSpPr>
          <p:nvPr>
            <p:ph type="body" idx="1"/>
          </p:nvPr>
        </p:nvSpPr>
        <p:spPr>
          <a:xfrm>
            <a:off x="644959" y="4110985"/>
            <a:ext cx="5159667" cy="6107294"/>
          </a:xfrm>
        </p:spPr>
        <p:txBody>
          <a:bodyPr>
            <a:normAutofit fontScale="92500" lnSpcReduction="20000"/>
          </a:bodyPr>
          <a:lstStyle/>
          <a:p>
            <a:r>
              <a:rPr lang="ja-JP" altLang="en-US" dirty="0">
                <a:solidFill>
                  <a:srgbClr val="FF0000"/>
                </a:solidFill>
              </a:rPr>
              <a:t>利活用を促進する</a:t>
            </a:r>
            <a:r>
              <a:rPr lang="ja-JP" altLang="en-US" b="1" dirty="0">
                <a:solidFill>
                  <a:srgbClr val="FF0000"/>
                </a:solidFill>
              </a:rPr>
              <a:t>システムの概念</a:t>
            </a:r>
            <a:endParaRPr lang="en-US" altLang="ja-JP" b="1" dirty="0">
              <a:solidFill>
                <a:srgbClr val="FF0000"/>
              </a:solidFill>
            </a:endParaRPr>
          </a:p>
          <a:p>
            <a:endParaRPr lang="en-US" dirty="0">
              <a:solidFill>
                <a:srgbClr val="FF0000"/>
              </a:solidFill>
            </a:endParaRPr>
          </a:p>
          <a:p>
            <a:r>
              <a:rPr lang="en-US" dirty="0">
                <a:solidFill>
                  <a:srgbClr val="FF0000"/>
                </a:solidFill>
              </a:rPr>
              <a:t>2012</a:t>
            </a:r>
            <a:r>
              <a:rPr lang="ja-JP" altLang="en-US" dirty="0">
                <a:solidFill>
                  <a:srgbClr val="FF0000"/>
                </a:solidFill>
              </a:rPr>
              <a:t>年</a:t>
            </a:r>
            <a:r>
              <a:rPr lang="en-US" dirty="0">
                <a:solidFill>
                  <a:srgbClr val="FF0000"/>
                </a:solidFill>
              </a:rPr>
              <a:t>1</a:t>
            </a:r>
            <a:r>
              <a:rPr lang="ja-JP" altLang="en-US" dirty="0">
                <a:solidFill>
                  <a:srgbClr val="FF0000"/>
                </a:solidFill>
              </a:rPr>
              <a:t>月「国立国会図書館サーチ」提供開始</a:t>
            </a:r>
            <a:r>
              <a:rPr lang="ja-JP" altLang="en-US" dirty="0"/>
              <a:t>→国立国会図書館をはじめとして、</a:t>
            </a:r>
            <a:r>
              <a:rPr lang="ja-JP" altLang="en-US" dirty="0">
                <a:solidFill>
                  <a:srgbClr val="FF0000"/>
                </a:solidFill>
              </a:rPr>
              <a:t>全国の公共図書館、公文書館、美術館や学術研究機関などが提供する、さまざまなデジタル情報を統合的に検索</a:t>
            </a:r>
            <a:r>
              <a:rPr lang="ja-JP" altLang="en-US" dirty="0"/>
              <a:t>することが可能に</a:t>
            </a:r>
            <a:endParaRPr lang="en-US" altLang="ja-JP" dirty="0"/>
          </a:p>
          <a:p>
            <a:endParaRPr kumimoji="1" lang="en-US" altLang="ja-JP" dirty="0"/>
          </a:p>
          <a:p>
            <a:r>
              <a:rPr kumimoji="1" lang="ja-JP" altLang="en-US" dirty="0"/>
              <a:t>印刷刊行物、デジタルコンテンツを問わず</a:t>
            </a:r>
            <a:endParaRPr kumimoji="1" lang="en-US" altLang="ja-JP" dirty="0"/>
          </a:p>
          <a:p>
            <a:r>
              <a:rPr kumimoji="1" lang="ja-JP" altLang="en-US" dirty="0"/>
              <a:t>当館が保有しているコンテンツと、他の機関が保有しているコンテンツを合わせて、</a:t>
            </a:r>
            <a:endParaRPr kumimoji="1" lang="en-US" altLang="ja-JP" dirty="0"/>
          </a:p>
          <a:p>
            <a:r>
              <a:rPr kumimoji="1" lang="ja-JP" altLang="en-US" dirty="0"/>
              <a:t>総合目録を作って、それを検索できる仕組み</a:t>
            </a:r>
            <a:endParaRPr kumimoji="1" lang="en-US" altLang="ja-JP" dirty="0"/>
          </a:p>
          <a:p>
            <a:endParaRPr kumimoji="1" lang="en-US" altLang="ja-JP" dirty="0"/>
          </a:p>
          <a:p>
            <a:r>
              <a:rPr lang="ja-JP" altLang="en-US" b="1" dirty="0">
                <a:solidFill>
                  <a:srgbClr val="FF0000"/>
                </a:solidFill>
              </a:rPr>
              <a:t>当館では、現在、</a:t>
            </a:r>
            <a:r>
              <a:rPr lang="en-US" altLang="ja-JP" b="1" dirty="0" err="1">
                <a:solidFill>
                  <a:srgbClr val="FF0000"/>
                </a:solidFill>
              </a:rPr>
              <a:t>NDLSearch</a:t>
            </a:r>
            <a:r>
              <a:rPr lang="ja-JP" altLang="en-US" b="1" dirty="0">
                <a:solidFill>
                  <a:srgbClr val="FF0000"/>
                </a:solidFill>
              </a:rPr>
              <a:t>を核として、「情報の集約と利用者への提供」を目指して、図のようなイメージでサービスを提供しています。</a:t>
            </a:r>
            <a:endParaRPr lang="ja-JP" altLang="en-US" dirty="0">
              <a:solidFill>
                <a:srgbClr val="FF0000"/>
              </a:solidFill>
            </a:endParaRPr>
          </a:p>
          <a:p>
            <a:r>
              <a:rPr lang="ja-JP" altLang="en-US" dirty="0"/>
              <a:t>平成</a:t>
            </a:r>
            <a:r>
              <a:rPr lang="en-US" dirty="0"/>
              <a:t>24</a:t>
            </a:r>
            <a:r>
              <a:rPr lang="ja-JP" altLang="en-US" dirty="0"/>
              <a:t>年</a:t>
            </a:r>
            <a:r>
              <a:rPr lang="en-US" dirty="0"/>
              <a:t>1</a:t>
            </a:r>
            <a:r>
              <a:rPr lang="ja-JP" altLang="en-US" dirty="0"/>
              <a:t>月に電子情報の更なる活用、多様な資料群の一元的利用、館外の情報・サービスへの統合的アクセスを目的として、サービス・システムのリニューアルを実施した。</a:t>
            </a:r>
            <a:endParaRPr lang="en-US" altLang="ja-JP" dirty="0"/>
          </a:p>
          <a:p>
            <a:endParaRPr lang="ja-JP" altLang="en-US" dirty="0"/>
          </a:p>
          <a:p>
            <a:r>
              <a:rPr lang="ja-JP" altLang="en-US" dirty="0"/>
              <a:t>国立国会図書館サーチ（通称</a:t>
            </a:r>
            <a:r>
              <a:rPr lang="en-US" dirty="0"/>
              <a:t>NDL</a:t>
            </a:r>
            <a:r>
              <a:rPr lang="ja-JP" altLang="en-US" dirty="0"/>
              <a:t>サーチ）は，</a:t>
            </a:r>
          </a:p>
          <a:p>
            <a:pPr lvl="1"/>
            <a:r>
              <a:rPr lang="ja-JP" altLang="en-US" b="1" dirty="0"/>
              <a:t>国立国会図書館サーチ（</a:t>
            </a:r>
            <a:r>
              <a:rPr lang="en-US" b="1" dirty="0"/>
              <a:t>NDL</a:t>
            </a:r>
            <a:r>
              <a:rPr lang="ja-JP" altLang="en-US" b="1" dirty="0"/>
              <a:t>サーチ）は、</a:t>
            </a:r>
            <a:r>
              <a:rPr lang="ja-JP" altLang="en-US" b="1" dirty="0">
                <a:solidFill>
                  <a:srgbClr val="FF0000"/>
                </a:solidFill>
              </a:rPr>
              <a:t>当館や他の機関が保有する冊子体・デジタル化された画像・音声等の様々な形態の情報を検索</a:t>
            </a:r>
            <a:r>
              <a:rPr lang="ja-JP" altLang="en-US" b="1" dirty="0"/>
              <a:t>できる新しい統合検索サービスです。</a:t>
            </a:r>
            <a:endParaRPr lang="ja-JP" altLang="en-US" dirty="0"/>
          </a:p>
          <a:p>
            <a:pPr lvl="1"/>
            <a:r>
              <a:rPr lang="ja-JP" altLang="en-US" b="1" dirty="0">
                <a:solidFill>
                  <a:srgbClr val="FF0000"/>
                </a:solidFill>
              </a:rPr>
              <a:t>「いつでも」「どこでも」「誰でも」「迅速に」、情報へ辿り着くことができるサービスを目指しています。</a:t>
            </a:r>
            <a:endParaRPr lang="ja-JP" altLang="en-US" dirty="0">
              <a:solidFill>
                <a:srgbClr val="FF0000"/>
              </a:solidFill>
            </a:endParaRPr>
          </a:p>
          <a:p>
            <a:r>
              <a:rPr lang="ja-JP" altLang="en-US" b="1" dirty="0"/>
              <a:t>検索サービスの提供においては、</a:t>
            </a:r>
            <a:endParaRPr lang="ja-JP" altLang="en-US" dirty="0"/>
          </a:p>
          <a:p>
            <a:pPr lvl="1"/>
            <a:r>
              <a:rPr lang="en-US" dirty="0"/>
              <a:t>NDL</a:t>
            </a:r>
            <a:r>
              <a:rPr lang="ja-JP" altLang="en-US" dirty="0"/>
              <a:t>からの直接提供と、</a:t>
            </a:r>
            <a:r>
              <a:rPr lang="en-US" dirty="0"/>
              <a:t>Google</a:t>
            </a:r>
            <a:r>
              <a:rPr lang="ja-JP" altLang="en-US" dirty="0" err="1"/>
              <a:t>、</a:t>
            </a:r>
            <a:r>
              <a:rPr lang="en-US" dirty="0"/>
              <a:t>Yahoo</a:t>
            </a:r>
            <a:r>
              <a:rPr lang="ja-JP" altLang="en-US" dirty="0"/>
              <a:t>等の検索エンジンからの提供と、連携機関等の他の</a:t>
            </a:r>
            <a:r>
              <a:rPr lang="en-US" dirty="0"/>
              <a:t>Web</a:t>
            </a:r>
            <a:r>
              <a:rPr lang="ja-JP" altLang="en-US" dirty="0"/>
              <a:t>サービスと連携して、他のサービスを通じて提供している</a:t>
            </a:r>
          </a:p>
          <a:p>
            <a:r>
              <a:rPr lang="ja-JP" altLang="en-US" b="1" dirty="0"/>
              <a:t>利用者に求められるサービスを実現し、提供するには、</a:t>
            </a:r>
            <a:endParaRPr lang="ja-JP" altLang="en-US" dirty="0"/>
          </a:p>
          <a:p>
            <a:pPr lvl="1"/>
            <a:r>
              <a:rPr lang="ja-JP" altLang="en-US" b="1" dirty="0"/>
              <a:t>関係機関との連携協力が必須。</a:t>
            </a:r>
            <a:endParaRPr lang="ja-JP" altLang="en-US" dirty="0"/>
          </a:p>
          <a:p>
            <a:pPr lvl="1"/>
            <a:r>
              <a:rPr lang="ja-JP" altLang="en-US" b="1" dirty="0"/>
              <a:t>①統合検索サービスの提供</a:t>
            </a:r>
            <a:endParaRPr lang="ja-JP" altLang="en-US" dirty="0"/>
          </a:p>
          <a:p>
            <a:pPr lvl="1"/>
            <a:r>
              <a:rPr lang="ja-JP" altLang="en-US" b="1" dirty="0"/>
              <a:t>②外部</a:t>
            </a:r>
            <a:r>
              <a:rPr lang="en-US" b="1" dirty="0"/>
              <a:t>Web</a:t>
            </a:r>
            <a:r>
              <a:rPr lang="ja-JP" altLang="en-US" b="1" dirty="0"/>
              <a:t>サービスとの連携</a:t>
            </a:r>
            <a:endParaRPr lang="ja-JP" altLang="en-US" dirty="0"/>
          </a:p>
          <a:p>
            <a:pPr lvl="2"/>
            <a:r>
              <a:rPr lang="ja-JP" altLang="en-US" dirty="0"/>
              <a:t>外部で提供されているウェブサービスを有機的に組み合わせて（いわゆるマッシュアップ）、付加価値の高い検索サービスを実現します。 </a:t>
            </a:r>
          </a:p>
          <a:p>
            <a:pPr lvl="1"/>
            <a:r>
              <a:rPr lang="ja-JP" altLang="en-US" b="1" dirty="0"/>
              <a:t>③研究開発における連携</a:t>
            </a:r>
            <a:endParaRPr lang="ja-JP" altLang="en-US" dirty="0"/>
          </a:p>
          <a:p>
            <a:pPr lvl="2"/>
            <a:r>
              <a:rPr lang="ja-JP" altLang="en-US" dirty="0"/>
              <a:t>大学の研究室、官民の研究機関、ベンチャー企業等による各種の情報技術に係る研究開発を促進されるように、当館が保有している情報資源を利用して実用化・実証実験を行うことができるよう、テストベッドの場を提供する準備をしています。</a:t>
            </a:r>
          </a:p>
          <a:p>
            <a:pPr lvl="1"/>
            <a:r>
              <a:rPr lang="ja-JP" altLang="en-US" b="1" dirty="0"/>
              <a:t>④統合利用促進のための環境整備</a:t>
            </a:r>
            <a:endParaRPr lang="ja-JP" altLang="en-US" dirty="0"/>
          </a:p>
          <a:p>
            <a:pPr lvl="2"/>
            <a:r>
              <a:rPr lang="ja-JP" altLang="en-US" dirty="0"/>
              <a:t>有用なコンテンツを保有しているにもかかわらず、データベースの構築や検索サービスの提供ができない機関に対して、データベースの構築や</a:t>
            </a:r>
            <a:r>
              <a:rPr lang="en-US" dirty="0"/>
              <a:t>API</a:t>
            </a:r>
            <a:r>
              <a:rPr lang="ja-JP" altLang="en-US" dirty="0"/>
              <a:t>実装等を支援します。</a:t>
            </a:r>
          </a:p>
          <a:p>
            <a:pPr lvl="1"/>
            <a:r>
              <a:rPr lang="ja-JP" altLang="en-US" b="1" dirty="0"/>
              <a:t>このように、現状のデジタルアーカイブは、</a:t>
            </a:r>
            <a:r>
              <a:rPr lang="ja-JP" altLang="en-US" b="1" dirty="0">
                <a:solidFill>
                  <a:srgbClr val="FF0000"/>
                </a:solidFill>
              </a:rPr>
              <a:t>関係機関との連携により、補完しあいながら、利用者が必要とする情報を利用できるようにしています。</a:t>
            </a:r>
            <a:endParaRPr lang="ja-JP" altLang="en-US"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EC67A169-F0F9-4569-9C82-7759A6193367}" type="slidenum">
              <a:rPr kumimoji="1" lang="ja-JP" altLang="en-US" smtClean="0"/>
              <a:pPr/>
              <a:t>24</a:t>
            </a:fld>
            <a:endParaRPr kumimoji="1" lang="ja-JP" altLang="en-US"/>
          </a:p>
        </p:txBody>
      </p:sp>
    </p:spTree>
    <p:extLst>
      <p:ext uri="{BB962C8B-B14F-4D97-AF65-F5344CB8AC3E}">
        <p14:creationId xmlns:p14="http://schemas.microsoft.com/office/powerpoint/2010/main" val="169554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F75B37D-B904-4F94-9DE2-9E39DA189648}" type="slidenum">
              <a:rPr lang="en-US" altLang="ja-JP">
                <a:solidFill>
                  <a:srgbClr val="000000"/>
                </a:solidFill>
              </a:rPr>
              <a:pPr/>
              <a:t>25</a:t>
            </a:fld>
            <a:endParaRPr lang="en-US" altLang="ja-JP">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ja-JP" altLang="en-US" dirty="0"/>
              <a:t>これは統合検索の概念です。 </a:t>
            </a:r>
          </a:p>
          <a:p>
            <a:r>
              <a:rPr lang="ja-JP" altLang="en-US" dirty="0"/>
              <a:t>外部のシステムから、統合検索のためのインタフェース</a:t>
            </a:r>
            <a:r>
              <a:rPr lang="ja-JP" altLang="en-US" i="1" dirty="0"/>
              <a:t>（</a:t>
            </a:r>
            <a:r>
              <a:rPr lang="en-US" altLang="ja-JP" i="1" dirty="0"/>
              <a:t>OAI-PMH</a:t>
            </a:r>
            <a:r>
              <a:rPr lang="ja-JP" altLang="en-US" i="1" dirty="0" err="1"/>
              <a:t>、</a:t>
            </a:r>
            <a:r>
              <a:rPr lang="en-US" altLang="ja-JP" i="1" dirty="0"/>
              <a:t>SRW</a:t>
            </a:r>
            <a:r>
              <a:rPr lang="ja-JP" altLang="en-US" i="1" dirty="0" err="1"/>
              <a:t>、</a:t>
            </a:r>
            <a:r>
              <a:rPr lang="en-US" altLang="ja-JP" i="1" dirty="0"/>
              <a:t>Z39.50</a:t>
            </a:r>
            <a:r>
              <a:rPr lang="ja-JP" altLang="en-US" i="1" dirty="0"/>
              <a:t>等）</a:t>
            </a:r>
            <a:r>
              <a:rPr lang="ja-JP" altLang="en-US" dirty="0"/>
              <a:t>を使って、</a:t>
            </a:r>
            <a:r>
              <a:rPr lang="en-US" altLang="ja-JP" dirty="0"/>
              <a:t>PORTA</a:t>
            </a:r>
            <a:r>
              <a:rPr lang="ja-JP" altLang="en-US" dirty="0"/>
              <a:t>でメタデータをハーベストするか横断検索できるようにし、 </a:t>
            </a:r>
          </a:p>
          <a:p>
            <a:r>
              <a:rPr lang="ja-JP" altLang="en-US" dirty="0"/>
              <a:t>検索の１つ目は、利用者は、</a:t>
            </a:r>
            <a:r>
              <a:rPr lang="en-US" altLang="ja-JP" dirty="0"/>
              <a:t>PORTA</a:t>
            </a:r>
            <a:r>
              <a:rPr lang="ja-JP" altLang="en-US" dirty="0"/>
              <a:t>の画面の検索窓にキーワードを入れて検索します。</a:t>
            </a:r>
            <a:br>
              <a:rPr lang="ja-JP" altLang="en-US" dirty="0"/>
            </a:br>
            <a:endParaRPr lang="ja-JP" altLang="en-US" dirty="0"/>
          </a:p>
          <a:p>
            <a:r>
              <a:rPr lang="ja-JP" altLang="en-US" dirty="0"/>
              <a:t>２つ目は、直接、</a:t>
            </a:r>
            <a:r>
              <a:rPr lang="en-US" altLang="ja-JP" u="sng" dirty="0"/>
              <a:t>PORTA</a:t>
            </a:r>
            <a:r>
              <a:rPr lang="ja-JP" altLang="en-US" u="sng" dirty="0"/>
              <a:t>の画面</a:t>
            </a:r>
            <a:r>
              <a:rPr lang="en-US" altLang="ja-JP" u="sng" dirty="0"/>
              <a:t>'</a:t>
            </a:r>
            <a:r>
              <a:rPr lang="ja-JP" altLang="en-US" b="1" i="1" u="sng" dirty="0"/>
              <a:t>（</a:t>
            </a:r>
            <a:r>
              <a:rPr lang="en-US" altLang="ja-JP" b="1" i="1" u="sng" dirty="0"/>
              <a:t>GUI</a:t>
            </a:r>
            <a:r>
              <a:rPr lang="ja-JP" altLang="en-US" b="1" i="1" u="sng" dirty="0"/>
              <a:t>）</a:t>
            </a:r>
            <a:r>
              <a:rPr lang="ja-JP" altLang="en-US" b="1" u="sng" dirty="0"/>
              <a:t>を使わず、他のシステムを経由して、</a:t>
            </a:r>
            <a:r>
              <a:rPr lang="en-US" altLang="ja-JP" b="1" u="sng" dirty="0"/>
              <a:t>PORTA</a:t>
            </a:r>
            <a:r>
              <a:rPr lang="ja-JP" altLang="en-US" b="1" u="sng" dirty="0"/>
              <a:t>の検索機能を間接的に利用する方法</a:t>
            </a:r>
            <a:r>
              <a:rPr lang="ja-JP" altLang="en-US" b="1" dirty="0"/>
              <a:t>です。</a:t>
            </a:r>
            <a:r>
              <a:rPr lang="ja-JP" altLang="en-US" dirty="0"/>
              <a:t> </a:t>
            </a:r>
          </a:p>
        </p:txBody>
      </p:sp>
    </p:spTree>
    <p:extLst>
      <p:ext uri="{BB962C8B-B14F-4D97-AF65-F5344CB8AC3E}">
        <p14:creationId xmlns:p14="http://schemas.microsoft.com/office/powerpoint/2010/main" val="3925795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u="sng" dirty="0"/>
              <a:t>中期計画の</a:t>
            </a:r>
            <a:r>
              <a:rPr lang="en-US" altLang="ja-JP" sz="2400" u="sng" dirty="0"/>
              <a:t>3</a:t>
            </a:r>
            <a:r>
              <a:rPr lang="ja-JP" altLang="en-US" sz="2400" u="sng" dirty="0"/>
              <a:t>つ目の柱</a:t>
            </a:r>
            <a:endParaRPr lang="en-US" altLang="ja-JP" sz="2400" u="sng" dirty="0"/>
          </a:p>
          <a:p>
            <a:r>
              <a:rPr lang="ja-JP" altLang="en-US" sz="2400" dirty="0"/>
              <a:t>プロトタイプ⇒</a:t>
            </a:r>
            <a:r>
              <a:rPr lang="en-US" altLang="ja-JP" sz="2400" dirty="0"/>
              <a:t>PORTA</a:t>
            </a:r>
            <a:r>
              <a:rPr lang="ja-JP" altLang="en-US" sz="2400" dirty="0"/>
              <a:t>⇒</a:t>
            </a:r>
            <a:r>
              <a:rPr lang="en-US" altLang="ja-JP" sz="2400" dirty="0"/>
              <a:t>NDL</a:t>
            </a:r>
            <a:r>
              <a:rPr lang="ja-JP" altLang="en-US" sz="2400" dirty="0"/>
              <a:t>サーチ</a:t>
            </a:r>
            <a:endParaRPr lang="en-US" altLang="ja-JP" sz="2400" dirty="0"/>
          </a:p>
          <a:p>
            <a:r>
              <a:rPr lang="ja-JP" altLang="en-US" sz="2400" u="sng" dirty="0"/>
              <a:t>■図</a:t>
            </a:r>
            <a:endParaRPr lang="en-US" altLang="ja-JP" sz="2400" u="sng" dirty="0"/>
          </a:p>
          <a:p>
            <a:r>
              <a:rPr lang="ja-JP" altLang="en-US" sz="2400" u="sng" dirty="0"/>
              <a:t>・各分野のアグリゲータ機関からメタデータを集約</a:t>
            </a:r>
            <a:endParaRPr lang="en-US" altLang="ja-JP" sz="2400" u="sng" dirty="0"/>
          </a:p>
          <a:p>
            <a:r>
              <a:rPr lang="ja-JP" altLang="en-US" sz="2400" u="sng" dirty="0"/>
              <a:t>・そのメタデータを、個別の目的に応じたサイトが利用して、検索サービスを提供</a:t>
            </a:r>
            <a:endParaRPr lang="en-US" altLang="ja-JP" sz="2400" u="sng" dirty="0"/>
          </a:p>
          <a:p>
            <a:endParaRPr lang="en-US" altLang="ja-JP" sz="2200" dirty="0"/>
          </a:p>
          <a:p>
            <a:r>
              <a:rPr lang="ja-JP" altLang="en-US" sz="2200" dirty="0"/>
              <a:t>■ 国立国会図書館サーチ</a:t>
            </a:r>
            <a:endParaRPr lang="en-US" altLang="ja-JP" sz="2200" dirty="0"/>
          </a:p>
          <a:p>
            <a:r>
              <a:rPr lang="ja-JP" altLang="en-US" sz="2200" dirty="0"/>
              <a:t>　</a:t>
            </a:r>
            <a:r>
              <a:rPr lang="en-US" altLang="ja-JP" sz="2200" dirty="0">
                <a:hlinkClick r:id="rId3"/>
              </a:rPr>
              <a:t>http://iss.ndl.go.jp</a:t>
            </a:r>
            <a:endParaRPr lang="en-US" altLang="ja-JP" sz="2200" dirty="0"/>
          </a:p>
          <a:p>
            <a:r>
              <a:rPr lang="ja-JP" altLang="en-US" sz="1700" dirty="0"/>
              <a:t>・国立国会図書館及び他機関が保有する紙・デジタル媒体等の様々な形態の情報資源の書誌・メタデータを横断的に検索</a:t>
            </a:r>
            <a:endParaRPr lang="en-US" altLang="ja-JP" sz="1700" dirty="0"/>
          </a:p>
          <a:p>
            <a:r>
              <a:rPr lang="ja-JP" altLang="en-US" sz="1700" dirty="0"/>
              <a:t>・図書館、博物館、美術館、公文書館、民間企業等分野も問わない</a:t>
            </a:r>
            <a:endParaRPr lang="en-US" altLang="ja-JP" sz="1700" dirty="0"/>
          </a:p>
          <a:p>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r>
              <a:rPr lang="ja-JP" altLang="en-US" sz="1700" dirty="0"/>
              <a:t>・同じ書誌をグループ化し、各種の入手手段に案内</a:t>
            </a:r>
            <a:endParaRPr lang="en-US" altLang="ja-JP" sz="1700" dirty="0"/>
          </a:p>
          <a:p>
            <a:r>
              <a:rPr lang="ja-JP" altLang="en-US" sz="1700" dirty="0"/>
              <a:t>・「外部提供インタフェース（</a:t>
            </a:r>
            <a:r>
              <a:rPr lang="en-US" altLang="ja-JP" sz="1700" dirty="0"/>
              <a:t>API</a:t>
            </a:r>
            <a:r>
              <a:rPr lang="ja-JP" altLang="en-US" sz="1700" dirty="0"/>
              <a:t>）」提供</a:t>
            </a:r>
            <a:endParaRPr lang="en-US" altLang="ja-JP" sz="1700" dirty="0"/>
          </a:p>
          <a:p>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r>
              <a:rPr lang="ja-JP" altLang="en-US" sz="1700" dirty="0"/>
              <a:t>・スマートフォン対応</a:t>
            </a:r>
            <a:endParaRPr lang="en-US" altLang="ja-JP" sz="1700" dirty="0"/>
          </a:p>
          <a:p>
            <a:r>
              <a:rPr lang="ja-JP" altLang="en-US" sz="1700" dirty="0"/>
              <a:t>■連携データベース</a:t>
            </a:r>
            <a:endParaRPr lang="en-US" altLang="ja-JP" sz="1700" dirty="0"/>
          </a:p>
          <a:p>
            <a:r>
              <a:rPr lang="ja-JP" altLang="en-US" sz="1700" dirty="0"/>
              <a:t>・各分野の情報保有機関</a:t>
            </a:r>
            <a:endParaRPr lang="en-US" altLang="ja-JP" sz="1700"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26</a:t>
            </a:fld>
            <a:endParaRPr kumimoji="1" lang="ja-JP" altLang="en-US"/>
          </a:p>
        </p:txBody>
      </p:sp>
    </p:spTree>
    <p:extLst>
      <p:ext uri="{BB962C8B-B14F-4D97-AF65-F5344CB8AC3E}">
        <p14:creationId xmlns:p14="http://schemas.microsoft.com/office/powerpoint/2010/main" val="146106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a:r>
              <a:rPr lang="ja-JP" altLang="en-US" b="1" dirty="0">
                <a:solidFill>
                  <a:srgbClr val="C00000"/>
                </a:solidFill>
              </a:rPr>
              <a:t>関係機関との連携により、補完しあいながら、利用者が必要とする情報を利用できるようにしています。</a:t>
            </a:r>
            <a:endParaRPr lang="ja-JP" altLang="en-US" dirty="0">
              <a:solidFill>
                <a:srgbClr val="C00000"/>
              </a:solidFill>
            </a:endParaRPr>
          </a:p>
          <a:p>
            <a:endParaRPr kumimoji="1" lang="en-US" altLang="ja-JP" dirty="0"/>
          </a:p>
          <a:p>
            <a:r>
              <a:rPr lang="ja-JP" altLang="en-US" dirty="0">
                <a:solidFill>
                  <a:srgbClr val="FF0000"/>
                </a:solidFill>
              </a:rPr>
              <a:t>青い矢印は、相互にメタデータのハーベスト</a:t>
            </a:r>
            <a:r>
              <a:rPr lang="ja-JP" altLang="en-US" dirty="0"/>
              <a:t>、</a:t>
            </a:r>
            <a:r>
              <a:rPr lang="ja-JP" altLang="en-US" dirty="0">
                <a:solidFill>
                  <a:srgbClr val="FF0000"/>
                </a:solidFill>
              </a:rPr>
              <a:t>横断検索</a:t>
            </a:r>
            <a:r>
              <a:rPr lang="ja-JP" altLang="en-US" dirty="0"/>
              <a:t>しあい、メタデータを相互に交換しあう関係</a:t>
            </a:r>
            <a:endParaRPr lang="en-US" altLang="ja-JP" dirty="0"/>
          </a:p>
          <a:p>
            <a:r>
              <a:rPr kumimoji="1" lang="ja-JP" altLang="en-US" dirty="0">
                <a:solidFill>
                  <a:srgbClr val="FF0000"/>
                </a:solidFill>
              </a:rPr>
              <a:t>赤い矢印は、検索結果から、外部のサービスを再検索</a:t>
            </a:r>
            <a:r>
              <a:rPr kumimoji="1" lang="ja-JP" altLang="en-US" dirty="0"/>
              <a:t>していくもの</a:t>
            </a:r>
            <a:endParaRPr kumimoji="1" lang="en-US" altLang="ja-JP" dirty="0"/>
          </a:p>
          <a:p>
            <a:endParaRPr lang="en-US" altLang="ja-JP" dirty="0"/>
          </a:p>
          <a:p>
            <a:r>
              <a:rPr lang="ja-JP" altLang="en-US" dirty="0">
                <a:solidFill>
                  <a:srgbClr val="FF0000"/>
                </a:solidFill>
              </a:rPr>
              <a:t>商用の出版サイトへのナビゲートも行っている</a:t>
            </a:r>
            <a:endParaRPr lang="en-US" altLang="ja-JP" dirty="0">
              <a:solidFill>
                <a:srgbClr val="FF0000"/>
              </a:solidFill>
            </a:endParaRPr>
          </a:p>
          <a:p>
            <a:r>
              <a:rPr lang="ja-JP" altLang="en-US" dirty="0">
                <a:solidFill>
                  <a:srgbClr val="FF0000"/>
                </a:solidFill>
              </a:rPr>
              <a:t>今後も、有用なサイトとの連携を進め、利用者が求める情報に迅速に到達できるようにします。</a:t>
            </a:r>
            <a:endParaRPr lang="en-US" altLang="ja-JP"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kumimoji="1" lang="ja-JP" altLang="en-US" smtClean="0"/>
              <a:pPr/>
              <a:t>27</a:t>
            </a:fld>
            <a:endParaRPr kumimoji="1" lang="ja-JP" altLang="en-US"/>
          </a:p>
        </p:txBody>
      </p:sp>
      <p:sp>
        <p:nvSpPr>
          <p:cNvPr id="5" name="日付プレースホルダー 4"/>
          <p:cNvSpPr>
            <a:spLocks noGrp="1"/>
          </p:cNvSpPr>
          <p:nvPr>
            <p:ph type="dt" idx="11"/>
          </p:nvPr>
        </p:nvSpPr>
        <p:spPr/>
        <p:txBody>
          <a:bodyPr/>
          <a:lstStyle/>
          <a:p>
            <a:r>
              <a:rPr kumimoji="1" lang="en-US" altLang="ja-JP"/>
              <a:t>2013/4/2</a:t>
            </a:r>
            <a:endParaRPr kumimoji="1" lang="ja-JP" altLang="en-US"/>
          </a:p>
        </p:txBody>
      </p:sp>
    </p:spTree>
    <p:extLst>
      <p:ext uri="{BB962C8B-B14F-4D97-AF65-F5344CB8AC3E}">
        <p14:creationId xmlns:p14="http://schemas.microsoft.com/office/powerpoint/2010/main" val="357725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8813ADFB-5BF2-4563-9E17-36130DEB7203}"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2</a:t>
            </a:fld>
            <a:endParaRPr kumimoji="1" lang="ja-JP" altLang="en-US"/>
          </a:p>
        </p:txBody>
      </p:sp>
    </p:spTree>
    <p:extLst>
      <p:ext uri="{BB962C8B-B14F-4D97-AF65-F5344CB8AC3E}">
        <p14:creationId xmlns:p14="http://schemas.microsoft.com/office/powerpoint/2010/main" val="287964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277813"/>
            <a:ext cx="6616700" cy="3722687"/>
          </a:xfrm>
        </p:spPr>
      </p:sp>
      <p:sp>
        <p:nvSpPr>
          <p:cNvPr id="3" name="ノート プレースホルダ 2"/>
          <p:cNvSpPr>
            <a:spLocks noGrp="1"/>
          </p:cNvSpPr>
          <p:nvPr>
            <p:ph type="body" idx="1"/>
          </p:nvPr>
        </p:nvSpPr>
        <p:spPr>
          <a:xfrm>
            <a:off x="77551" y="3999626"/>
            <a:ext cx="6235744" cy="6542390"/>
          </a:xfrm>
        </p:spPr>
        <p:txBody>
          <a:bodyPr lIns="87486" tIns="43739" rIns="87486" bIns="43739">
            <a:noAutofit/>
          </a:bodyPr>
          <a:lstStyle/>
          <a:p>
            <a:endParaRPr kumimoji="1" lang="ja-JP" altLang="en-US" dirty="0"/>
          </a:p>
        </p:txBody>
      </p:sp>
      <p:sp>
        <p:nvSpPr>
          <p:cNvPr id="4" name="スライド番号プレースホルダ 3"/>
          <p:cNvSpPr>
            <a:spLocks noGrp="1"/>
          </p:cNvSpPr>
          <p:nvPr>
            <p:ph type="sldNum" sz="quarter" idx="10"/>
          </p:nvPr>
        </p:nvSpPr>
        <p:spPr>
          <a:xfrm>
            <a:off x="5896403" y="9038391"/>
            <a:ext cx="492939" cy="474416"/>
          </a:xfrm>
        </p:spPr>
        <p:txBody>
          <a:bodyPr lIns="87486" tIns="43739" rIns="87486" bIns="43739"/>
          <a:lstStyle/>
          <a:p>
            <a:fld id="{ABE1EF58-0341-4939-9227-899A80B03586}" type="slidenum">
              <a:rPr lang="en-US" altLang="ja-JP" i="1" smtClean="0"/>
              <a:pPr/>
              <a:t>28</a:t>
            </a:fld>
            <a:endParaRPr kumimoji="1" lang="ja-JP" altLang="en-US" i="1" dirty="0"/>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142672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中期計画の</a:t>
            </a:r>
            <a:r>
              <a:rPr lang="en-US" altLang="ja-JP" u="sng" dirty="0"/>
              <a:t>1</a:t>
            </a:r>
            <a:r>
              <a:rPr lang="ja-JP" altLang="en-US" u="sng" dirty="0"/>
              <a:t>つ目の柱。デジタルアーカイブの構築。その中の「資料</a:t>
            </a:r>
            <a:r>
              <a:rPr kumimoji="1" lang="ja-JP" altLang="en-US" u="sng" dirty="0"/>
              <a:t>デジタル化と提供状況</a:t>
            </a:r>
            <a:r>
              <a:rPr lang="ja-JP" altLang="en-US" u="sng" dirty="0"/>
              <a:t>（インターネット及び図書館送信）」</a:t>
            </a:r>
            <a:endParaRPr lang="en-US" altLang="ja-JP" u="sng" dirty="0"/>
          </a:p>
          <a:p>
            <a:r>
              <a:rPr lang="ja-JP" altLang="en-US" u="sng" dirty="0"/>
              <a:t>今日の話しの中のメインではないので参考として</a:t>
            </a:r>
            <a:endParaRPr lang="en-US" altLang="ja-JP" u="sng" dirty="0"/>
          </a:p>
          <a:p>
            <a:endParaRPr lang="en-US" altLang="ja-JP" u="sng" dirty="0"/>
          </a:p>
          <a:p>
            <a:pPr>
              <a:lnSpc>
                <a:spcPts val="2766"/>
              </a:lnSpc>
            </a:pPr>
            <a:r>
              <a:rPr lang="ja-JP" altLang="en-US" u="sng" dirty="0"/>
              <a:t>●所蔵している資料の原本保全のために、</a:t>
            </a:r>
            <a:r>
              <a:rPr lang="ja-JP" altLang="en-US" u="sng" dirty="0">
                <a:solidFill>
                  <a:prstClr val="black"/>
                </a:solidFill>
                <a:latin typeface="Meiryo UI" panose="020B0604030504040204" pitchFamily="50" charset="-128"/>
                <a:ea typeface="Meiryo UI" panose="020B0604030504040204" pitchFamily="50" charset="-128"/>
              </a:rPr>
              <a:t>所蔵資料をデジタル化できる</a:t>
            </a:r>
            <a:endParaRPr lang="en-US" altLang="ja-JP"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u="sng" dirty="0">
                <a:solidFill>
                  <a:prstClr val="black"/>
                </a:solidFill>
                <a:latin typeface="Meiryo UI" panose="020B0604030504040204" pitchFamily="50" charset="-128"/>
                <a:ea typeface="Meiryo UI" panose="020B0604030504040204" pitchFamily="50" charset="-128"/>
              </a:rPr>
              <a:t>・</a:t>
            </a:r>
            <a:r>
              <a:rPr lang="ja-JP" altLang="en-US" u="sng" dirty="0"/>
              <a:t>資料デジタル化は、</a:t>
            </a:r>
            <a:r>
              <a:rPr lang="ja-JP" altLang="en-US" sz="1100" u="sng" dirty="0">
                <a:solidFill>
                  <a:prstClr val="black"/>
                </a:solidFill>
                <a:latin typeface="Meiryo UI" panose="020B0604030504040204" pitchFamily="50" charset="-128"/>
                <a:ea typeface="Meiryo UI" panose="020B0604030504040204" pitchFamily="50" charset="-128"/>
              </a:rPr>
              <a:t>全</a:t>
            </a:r>
            <a:r>
              <a:rPr lang="en-US" altLang="ja-JP" u="sng" dirty="0">
                <a:solidFill>
                  <a:prstClr val="black"/>
                </a:solidFill>
                <a:latin typeface="Meiryo UI" panose="020B0604030504040204" pitchFamily="50" charset="-128"/>
                <a:ea typeface="Meiryo UI" panose="020B0604030504040204" pitchFamily="50" charset="-128"/>
              </a:rPr>
              <a:t>248.5</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●著作権が切れたものはインターネット公開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48</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●著作権が存続していても、市場で流通していない（絶版本）は公共図書館等で閲覧できる</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137</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NDL</a:t>
            </a:r>
            <a:r>
              <a:rPr lang="ja-JP" altLang="en-US" sz="800" u="sng" dirty="0">
                <a:solidFill>
                  <a:prstClr val="black"/>
                </a:solidFill>
                <a:latin typeface="Meiryo UI" panose="020B0604030504040204" pitchFamily="50" charset="-128"/>
                <a:ea typeface="Meiryo UI" panose="020B0604030504040204" pitchFamily="50" charset="-128"/>
              </a:rPr>
              <a:t>館内限定</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a:t>
            </a:r>
            <a:r>
              <a:rPr lang="en-US" altLang="ja-JP" sz="800" u="sng" dirty="0">
                <a:solidFill>
                  <a:prstClr val="black"/>
                </a:solidFill>
                <a:latin typeface="Meiryo UI" panose="020B0604030504040204" pitchFamily="50" charset="-128"/>
                <a:ea typeface="Meiryo UI" panose="020B0604030504040204" pitchFamily="50" charset="-128"/>
              </a:rPr>
              <a:t>62</a:t>
            </a:r>
            <a:r>
              <a:rPr lang="ja-JP" altLang="en-US" sz="800" u="sng" dirty="0">
                <a:solidFill>
                  <a:prstClr val="black"/>
                </a:solidFill>
                <a:latin typeface="Meiryo UI" panose="020B0604030504040204" pitchFamily="50" charset="-128"/>
                <a:ea typeface="Meiryo UI" panose="020B0604030504040204" pitchFamily="50" charset="-128"/>
              </a:rPr>
              <a:t>万点</a:t>
            </a:r>
            <a:endParaRPr lang="en-US" altLang="ja-JP" sz="800" u="sng" dirty="0">
              <a:solidFill>
                <a:prstClr val="black"/>
              </a:solidFill>
              <a:latin typeface="Meiryo UI" panose="020B0604030504040204" pitchFamily="50" charset="-128"/>
              <a:ea typeface="Meiryo UI" panose="020B0604030504040204" pitchFamily="50" charset="-128"/>
            </a:endParaRPr>
          </a:p>
          <a:p>
            <a:pPr>
              <a:lnSpc>
                <a:spcPts val="2766"/>
              </a:lnSpc>
            </a:pPr>
            <a:r>
              <a:rPr lang="ja-JP" altLang="en-US" sz="800" u="sng" dirty="0">
                <a:solidFill>
                  <a:prstClr val="black"/>
                </a:solidFill>
                <a:latin typeface="Meiryo UI" panose="020B0604030504040204" pitchFamily="50" charset="-128"/>
                <a:ea typeface="Meiryo UI" panose="020B0604030504040204" pitchFamily="50" charset="-128"/>
              </a:rPr>
              <a:t>■考察</a:t>
            </a:r>
            <a:endParaRPr lang="en-US" altLang="ja-JP" sz="800" u="sng" dirty="0">
              <a:solidFill>
                <a:prstClr val="black"/>
              </a:solidFill>
              <a:latin typeface="Meiryo UI" panose="020B0604030504040204" pitchFamily="50" charset="-128"/>
              <a:ea typeface="Meiryo UI" panose="020B0604030504040204" pitchFamily="50" charset="-128"/>
            </a:endParaRPr>
          </a:p>
          <a:p>
            <a:pPr defTabSz="903306">
              <a:lnSpc>
                <a:spcPts val="2766"/>
              </a:lnSpc>
              <a:defRPr/>
            </a:pPr>
            <a:r>
              <a:rPr lang="ja-JP" altLang="en-US" sz="800" u="sng" dirty="0"/>
              <a:t>●「いつでもどこでもだれでも」が電子図書館サービスの理念</a:t>
            </a:r>
            <a:endParaRPr lang="en-US" altLang="ja-JP" sz="800" u="sng" dirty="0"/>
          </a:p>
          <a:p>
            <a:pPr defTabSz="903306">
              <a:lnSpc>
                <a:spcPts val="2766"/>
              </a:lnSpc>
              <a:defRPr/>
            </a:pPr>
            <a:r>
              <a:rPr lang="ja-JP" altLang="en-US" sz="800" u="sng" dirty="0"/>
              <a:t>●</a:t>
            </a:r>
            <a:r>
              <a:rPr lang="en-US" altLang="ja-JP" sz="800" u="sng" dirty="0"/>
              <a:t>185</a:t>
            </a:r>
            <a:r>
              <a:rPr lang="ja-JP" altLang="en-US" sz="800" u="sng" dirty="0"/>
              <a:t>万点（</a:t>
            </a:r>
            <a:r>
              <a:rPr lang="en-US" altLang="ja-JP" sz="800" u="sng" dirty="0"/>
              <a:t>48</a:t>
            </a:r>
            <a:r>
              <a:rPr lang="ja-JP" altLang="en-US" sz="800" u="sng" dirty="0"/>
              <a:t>万＋</a:t>
            </a:r>
            <a:r>
              <a:rPr lang="en-US" altLang="ja-JP" sz="800" u="sng" dirty="0"/>
              <a:t>137</a:t>
            </a:r>
            <a:r>
              <a:rPr lang="ja-JP" altLang="en-US" sz="800" u="sng" dirty="0"/>
              <a:t>万点）は、公共図書館でも利用できる。公共図書館の蔵書と言える</a:t>
            </a:r>
            <a:endParaRPr lang="en-US" altLang="ja-JP" sz="800" u="sng" dirty="0"/>
          </a:p>
          <a:p>
            <a:pPr defTabSz="903306">
              <a:lnSpc>
                <a:spcPts val="2766"/>
              </a:lnSpc>
              <a:defRPr/>
            </a:pPr>
            <a:r>
              <a:rPr lang="ja-JP" altLang="en-US" sz="800" u="sng" dirty="0"/>
              <a:t>●しかし、インターネット公開していない</a:t>
            </a:r>
            <a:r>
              <a:rPr lang="en-US" altLang="ja-JP" sz="800" u="sng" dirty="0"/>
              <a:t>200</a:t>
            </a:r>
            <a:r>
              <a:rPr lang="ja-JP" altLang="en-US" sz="800" u="sng" dirty="0"/>
              <a:t>万点は、</a:t>
            </a:r>
            <a:r>
              <a:rPr lang="en-US" altLang="ja-JP" sz="800" u="sng" dirty="0"/>
              <a:t>ILL</a:t>
            </a:r>
            <a:r>
              <a:rPr lang="ja-JP" altLang="en-US" sz="800" u="sng" dirty="0"/>
              <a:t>もできない。</a:t>
            </a:r>
            <a:endParaRPr lang="en-US" altLang="ja-JP" sz="800" u="sng" dirty="0"/>
          </a:p>
          <a:p>
            <a:pPr defTabSz="903306">
              <a:lnSpc>
                <a:spcPts val="2766"/>
              </a:lnSpc>
              <a:defRPr/>
            </a:pPr>
            <a:r>
              <a:rPr lang="ja-JP" altLang="en-US" sz="800" u="sng" dirty="0"/>
              <a:t>・著作権が存続していても、絶版になっているものは、広くインターネット公開まで拡大できないか？</a:t>
            </a:r>
            <a:endParaRPr lang="en-US" altLang="ja-JP" sz="800" u="sng" dirty="0"/>
          </a:p>
          <a:p>
            <a:pPr defTabSz="903306">
              <a:lnSpc>
                <a:spcPts val="2766"/>
              </a:lnSpc>
              <a:defRPr/>
            </a:pPr>
            <a:r>
              <a:rPr lang="ja-JP" altLang="en-US" sz="800" u="sng" dirty="0"/>
              <a:t>・館内限定のデジタル資料は、本を裁断したものもあり、原本保全のため、図書館間貸出もできない⇒図書館送信できる図書館の範囲が広がることを期待したい</a:t>
            </a:r>
            <a:endParaRPr lang="en-US" altLang="ja-JP" sz="800" u="sng" dirty="0"/>
          </a:p>
          <a:p>
            <a:pPr defTabSz="903306">
              <a:lnSpc>
                <a:spcPts val="2766"/>
              </a:lnSpc>
              <a:defRPr/>
            </a:pPr>
            <a:r>
              <a:rPr lang="ja-JP" altLang="en-US" sz="800" dirty="0"/>
              <a:t>■文化庁の著作権法の解釈変更</a:t>
            </a:r>
            <a:endParaRPr lang="en-US" altLang="ja-JP" sz="800" dirty="0"/>
          </a:p>
          <a:p>
            <a:pPr defTabSz="903306">
              <a:lnSpc>
                <a:spcPts val="2766"/>
              </a:lnSpc>
              <a:defRPr/>
            </a:pPr>
            <a:r>
              <a:rPr lang="ja-JP" altLang="en-US" sz="800" dirty="0"/>
              <a:t>・公共図書館、大学図書館でも絶版本はデジタル化ができる</a:t>
            </a:r>
            <a:endParaRPr lang="en-US" altLang="ja-JP" sz="800" dirty="0"/>
          </a:p>
          <a:p>
            <a:pPr defTabSz="903306">
              <a:lnSpc>
                <a:spcPts val="2766"/>
              </a:lnSpc>
              <a:defRPr/>
            </a:pPr>
            <a:r>
              <a:rPr lang="ja-JP" altLang="en-US" sz="800" dirty="0"/>
              <a:t>・公共図書館、大学図書館がデジタル化した資料も含めて、図書館送信ができる</a:t>
            </a:r>
            <a:endParaRPr lang="en-US" altLang="ja-JP" sz="800" dirty="0"/>
          </a:p>
          <a:p>
            <a:pPr defTabSz="903306">
              <a:lnSpc>
                <a:spcPts val="2766"/>
              </a:lnSpc>
              <a:defRPr/>
            </a:pPr>
            <a:r>
              <a:rPr lang="ja-JP" altLang="en-US" sz="800" dirty="0"/>
              <a:t>●（検討中）</a:t>
            </a:r>
            <a:endParaRPr lang="en-US" altLang="ja-JP" sz="800" dirty="0"/>
          </a:p>
          <a:p>
            <a:pPr defTabSz="903306">
              <a:lnSpc>
                <a:spcPts val="2766"/>
              </a:lnSpc>
              <a:defRPr/>
            </a:pPr>
            <a:r>
              <a:rPr lang="ja-JP" altLang="en-US" sz="800" dirty="0"/>
              <a:t>・権利者への補償を事後供託とする制度</a:t>
            </a:r>
            <a:endParaRPr lang="en-US" altLang="ja-JP" sz="800" dirty="0"/>
          </a:p>
          <a:p>
            <a:pPr defTabSz="903306">
              <a:lnSpc>
                <a:spcPts val="2766"/>
              </a:lnSpc>
              <a:defRPr/>
            </a:pPr>
            <a:r>
              <a:rPr lang="ja-JP" altLang="en-US" sz="800" dirty="0"/>
              <a:t>・孤児著作物の権利者捜索要件の緩和</a:t>
            </a:r>
            <a:endParaRPr lang="en-US" altLang="ja-JP" sz="800" dirty="0"/>
          </a:p>
          <a:p>
            <a:pPr>
              <a:lnSpc>
                <a:spcPts val="2766"/>
              </a:lnSpc>
            </a:pPr>
            <a:endParaRPr lang="en-US" altLang="ja-JP" sz="800" dirty="0">
              <a:solidFill>
                <a:prstClr val="black"/>
              </a:solidFill>
              <a:latin typeface="Meiryo UI" panose="020B0604030504040204" pitchFamily="50" charset="-128"/>
              <a:ea typeface="Meiryo UI" panose="020B0604030504040204" pitchFamily="50" charset="-128"/>
            </a:endParaRPr>
          </a:p>
          <a:p>
            <a:pPr>
              <a:lnSpc>
                <a:spcPts val="2766"/>
              </a:lnSpc>
            </a:pPr>
            <a:endParaRPr lang="ja-JP" altLang="en-US" sz="800" dirty="0">
              <a:solidFill>
                <a:prstClr val="black"/>
              </a:solidFill>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D7C9C10-23C4-4E22-9AB3-CA4643CB9647}" type="slidenum">
              <a:rPr lang="ja-JP" altLang="en-US" smtClean="0">
                <a:solidFill>
                  <a:prstClr val="black"/>
                </a:solidFill>
              </a:rPr>
              <a:pPr/>
              <a:t>29</a:t>
            </a:fld>
            <a:endParaRPr lang="ja-JP" altLang="en-US">
              <a:solidFill>
                <a:prstClr val="black"/>
              </a:solidFill>
            </a:endParaRPr>
          </a:p>
        </p:txBody>
      </p:sp>
      <p:sp>
        <p:nvSpPr>
          <p:cNvPr id="6" name="日付プレースホルダー 5"/>
          <p:cNvSpPr>
            <a:spLocks noGrp="1"/>
          </p:cNvSpPr>
          <p:nvPr>
            <p:ph type="dt" idx="11"/>
          </p:nvPr>
        </p:nvSpPr>
        <p:spPr/>
        <p:txBody>
          <a:bodyPr/>
          <a:lstStyle/>
          <a:p>
            <a:endParaRPr lang="ja-JP" altLang="en-US">
              <a:solidFill>
                <a:prstClr val="black"/>
              </a:solidFill>
            </a:endParaRPr>
          </a:p>
        </p:txBody>
      </p:sp>
    </p:spTree>
    <p:extLst>
      <p:ext uri="{BB962C8B-B14F-4D97-AF65-F5344CB8AC3E}">
        <p14:creationId xmlns:p14="http://schemas.microsoft.com/office/powerpoint/2010/main" val="206617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a:xfrm>
            <a:off x="466852" y="4714457"/>
            <a:ext cx="5860632" cy="5353010"/>
          </a:xfrm>
        </p:spPr>
        <p:txBody>
          <a:bodyPr>
            <a:normAutofit/>
          </a:bodyPr>
          <a:lstStyle/>
          <a:p>
            <a:pPr lvl="0"/>
            <a:r>
              <a:rPr lang="ja-JP" altLang="en-US" dirty="0"/>
              <a:t>●知識インフラとは、</a:t>
            </a:r>
            <a:endParaRPr lang="en-US" altLang="ja-JP" dirty="0"/>
          </a:p>
          <a:p>
            <a:pPr lvl="0"/>
            <a:r>
              <a:rPr lang="ja-JP" altLang="en-US" u="sng" dirty="0"/>
              <a:t>研究情報全体を統合して検索、抽出することが可能な基盤</a:t>
            </a:r>
            <a:endParaRPr lang="en-US" altLang="ja-JP" dirty="0">
              <a:solidFill>
                <a:srgbClr val="FF0000"/>
              </a:solidFill>
              <a:latin typeface="HG丸ｺﾞｼｯｸM-PRO" pitchFamily="50" charset="-128"/>
              <a:ea typeface="HG丸ｺﾞｼｯｸM-PRO" pitchFamily="50" charset="-128"/>
            </a:endParaRPr>
          </a:p>
          <a:p>
            <a:pPr lvl="0"/>
            <a:r>
              <a:rPr lang="ja-JP" altLang="en-US" dirty="0">
                <a:solidFill>
                  <a:srgbClr val="FF0000"/>
                </a:solidFill>
                <a:latin typeface="HG丸ｺﾞｼｯｸM-PRO" pitchFamily="50" charset="-128"/>
                <a:ea typeface="HG丸ｺﾞｼｯｸM-PRO" pitchFamily="50" charset="-128"/>
              </a:rPr>
              <a:t>●知識インフラの必要性</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solidFill>
                  <a:srgbClr val="FF0000"/>
                </a:solidFill>
                <a:latin typeface="HG丸ｺﾞｼｯｸM-PRO" pitchFamily="50" charset="-128"/>
                <a:ea typeface="HG丸ｺﾞｼｯｸM-PRO" pitchFamily="50" charset="-128"/>
              </a:rPr>
              <a:t>・</a:t>
            </a:r>
            <a:r>
              <a:rPr lang="ja-JP" altLang="en-US" u="sng" dirty="0"/>
              <a:t>第４期科学技術基本計画「科学技術に関する基本政策について」</a:t>
            </a:r>
            <a:r>
              <a:rPr lang="en-US" altLang="ja-JP" u="sng" dirty="0"/>
              <a:t>【</a:t>
            </a:r>
            <a:r>
              <a:rPr lang="ja-JP" altLang="en-US" u="sng" dirty="0"/>
              <a:t>内閣府　総合科学技術会議</a:t>
            </a:r>
            <a:r>
              <a:rPr lang="en-US" altLang="ja-JP" u="sng" dirty="0"/>
              <a:t>】</a:t>
            </a:r>
            <a:r>
              <a:rPr lang="ja-JP" altLang="en-US" u="sng" dirty="0"/>
              <a:t>（平成</a:t>
            </a:r>
            <a:r>
              <a:rPr lang="en-US" u="sng" dirty="0"/>
              <a:t>22</a:t>
            </a:r>
            <a:r>
              <a:rPr lang="ja-JP" altLang="en-US" u="sng" dirty="0"/>
              <a:t>年</a:t>
            </a:r>
            <a:r>
              <a:rPr lang="en-US" u="sng" dirty="0"/>
              <a:t>12</a:t>
            </a:r>
            <a:r>
              <a:rPr lang="ja-JP" altLang="en-US" u="sng" dirty="0"/>
              <a:t>月</a:t>
            </a:r>
            <a:r>
              <a:rPr lang="en-US" u="sng" dirty="0"/>
              <a:t>24</a:t>
            </a:r>
            <a:r>
              <a:rPr lang="ja-JP" altLang="en-US" u="sng" dirty="0"/>
              <a:t>日）を答申された</a:t>
            </a:r>
            <a:r>
              <a:rPr lang="ja-JP" altLang="en-US" dirty="0"/>
              <a:t>。</a:t>
            </a:r>
            <a:endParaRPr lang="en-US" altLang="ja-JP" dirty="0"/>
          </a:p>
          <a:p>
            <a:pPr lvl="0"/>
            <a:r>
              <a:rPr lang="ja-JP" altLang="en-US" dirty="0">
                <a:latin typeface="HG丸ｺﾞｼｯｸM-PRO" pitchFamily="50" charset="-128"/>
                <a:ea typeface="HG丸ｺﾞｼｯｸM-PRO" pitchFamily="50" charset="-128"/>
              </a:rPr>
              <a:t>・文献等研究情報のデジタル化、オープンアクセスの推進等とともに</a:t>
            </a:r>
            <a:r>
              <a:rPr lang="ja-JP" altLang="en-US" u="sng" dirty="0">
                <a:latin typeface="HG丸ｺﾞｼｯｸM-PRO" pitchFamily="50" charset="-128"/>
                <a:ea typeface="HG丸ｺﾞｼｯｸM-PRO" pitchFamily="50" charset="-128"/>
              </a:rPr>
              <a:t>、</a:t>
            </a:r>
            <a:r>
              <a:rPr lang="ja-JP" altLang="en-US" u="sng" dirty="0">
                <a:solidFill>
                  <a:srgbClr val="FF0000"/>
                </a:solidFill>
                <a:latin typeface="HG丸ｺﾞｼｯｸM-PRO" pitchFamily="50" charset="-128"/>
                <a:ea typeface="HG丸ｺﾞｼｯｸM-PRO" pitchFamily="50" charset="-128"/>
              </a:rPr>
              <a:t>「文献から研究データまでの学術情報全体を統合して検索・抽出が可能なシステム（「知識インフラ」）の展開を図る」</a:t>
            </a:r>
            <a:r>
              <a:rPr lang="ja-JP" altLang="en-US" u="sng" dirty="0">
                <a:latin typeface="HG丸ｺﾞｼｯｸM-PRO" pitchFamily="50" charset="-128"/>
                <a:ea typeface="HG丸ｺﾞｼｯｸM-PRO" pitchFamily="50" charset="-128"/>
              </a:rPr>
              <a:t>とされている 。</a:t>
            </a:r>
            <a:endParaRPr lang="en-US" altLang="ja-JP" u="sng" dirty="0">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今後、科学技術研究等を推進していくためには、国全体として新しい科学技術情報基盤として「知識インフラ」の構築及び推進が必要である。</a:t>
            </a:r>
          </a:p>
          <a:p>
            <a:pPr lvl="0"/>
            <a:r>
              <a:rPr lang="ja-JP" altLang="en-US" dirty="0">
                <a:solidFill>
                  <a:srgbClr val="FF0000"/>
                </a:solidFill>
                <a:latin typeface="HG丸ｺﾞｼｯｸM-PRO" pitchFamily="50" charset="-128"/>
                <a:ea typeface="HG丸ｺﾞｼｯｸM-PRO" pitchFamily="50" charset="-128"/>
              </a:rPr>
              <a:t>●知識インフラの構築の目的</a:t>
            </a:r>
            <a:endParaRPr lang="en-US" altLang="ja-JP" dirty="0">
              <a:solidFill>
                <a:srgbClr val="FF0000"/>
              </a:solidFill>
              <a:latin typeface="HG丸ｺﾞｼｯｸM-PRO" pitchFamily="50" charset="-128"/>
              <a:ea typeface="HG丸ｺﾞｼｯｸM-PRO" pitchFamily="50" charset="-128"/>
            </a:endParaRPr>
          </a:p>
          <a:p>
            <a:pPr lvl="0"/>
            <a:r>
              <a:rPr lang="ja-JP" altLang="en-US" u="sng" dirty="0">
                <a:latin typeface="HG丸ｺﾞｼｯｸM-PRO" pitchFamily="50" charset="-128"/>
                <a:ea typeface="HG丸ｺﾞｼｯｸM-PRO" pitchFamily="50" charset="-128"/>
              </a:rPr>
              <a:t>知識インフラは、</a:t>
            </a:r>
            <a:r>
              <a:rPr lang="ja-JP" altLang="en-US" dirty="0">
                <a:latin typeface="HG丸ｺﾞｼｯｸM-PRO" pitchFamily="50" charset="-128"/>
                <a:ea typeface="HG丸ｺﾞｼｯｸM-PRO" pitchFamily="50" charset="-128"/>
              </a:rPr>
              <a:t>科学技術研究活動の実践を根本で支え、</a:t>
            </a:r>
            <a:r>
              <a:rPr lang="ja-JP" altLang="en-US" u="sng" dirty="0">
                <a:solidFill>
                  <a:srgbClr val="FF0000"/>
                </a:solidFill>
                <a:latin typeface="HG丸ｺﾞｼｯｸM-PRO" pitchFamily="50" charset="-128"/>
                <a:ea typeface="HG丸ｺﾞｼｯｸM-PRO" pitchFamily="50" charset="-128"/>
              </a:rPr>
              <a:t>科学、技術、学術、文化活動によって生み出される多様なデータ、情報、文献、知識を開放</a:t>
            </a:r>
            <a:r>
              <a:rPr lang="ja-JP" altLang="en-US" u="sng" dirty="0">
                <a:latin typeface="HG丸ｺﾞｼｯｸM-PRO" pitchFamily="50" charset="-128"/>
                <a:ea typeface="HG丸ｺﾞｼｯｸM-PRO" pitchFamily="50" charset="-128"/>
              </a:rPr>
              <a:t>し、</a:t>
            </a:r>
            <a:r>
              <a:rPr lang="ja-JP" altLang="en-US" dirty="0">
                <a:latin typeface="HG丸ｺﾞｼｯｸM-PRO" pitchFamily="50" charset="-128"/>
                <a:ea typeface="HG丸ｺﾞｼｯｸM-PRO" pitchFamily="50" charset="-128"/>
              </a:rPr>
              <a:t>それらへの</a:t>
            </a:r>
            <a:r>
              <a:rPr lang="ja-JP" altLang="en-US" u="sng" dirty="0">
                <a:solidFill>
                  <a:srgbClr val="FF0000"/>
                </a:solidFill>
                <a:latin typeface="HG丸ｺﾞｼｯｸM-PRO" pitchFamily="50" charset="-128"/>
                <a:ea typeface="HG丸ｺﾞｼｯｸM-PRO" pitchFamily="50" charset="-128"/>
              </a:rPr>
              <a:t>迅速で適切なアクセスを可能にすること</a:t>
            </a:r>
            <a:r>
              <a:rPr lang="ja-JP" altLang="en-US" u="sng" dirty="0">
                <a:latin typeface="HG丸ｺﾞｼｯｸM-PRO" pitchFamily="50" charset="-128"/>
                <a:ea typeface="HG丸ｺﾞｼｯｸM-PRO" pitchFamily="50" charset="-128"/>
              </a:rPr>
              <a:t>で</a:t>
            </a:r>
            <a:r>
              <a:rPr lang="ja-JP" altLang="en-US" dirty="0">
                <a:latin typeface="HG丸ｺﾞｼｯｸM-PRO" pitchFamily="50" charset="-128"/>
                <a:ea typeface="HG丸ｺﾞｼｯｸM-PRO" pitchFamily="50" charset="-128"/>
              </a:rPr>
              <a:t>、次の研究、開発、教育、その他の社会的・文化的実践へとつなげる動的サイクルを形成することを目的としている。</a:t>
            </a:r>
            <a:r>
              <a:rPr lang="ja-JP" altLang="en-US" u="sng" dirty="0">
                <a:latin typeface="HG丸ｺﾞｼｯｸM-PRO" pitchFamily="50" charset="-128"/>
                <a:ea typeface="HG丸ｺﾞｼｯｸM-PRO" pitchFamily="50" charset="-128"/>
              </a:rPr>
              <a:t>つまり、</a:t>
            </a:r>
            <a:r>
              <a:rPr lang="ja-JP" altLang="en-US" u="sng" dirty="0">
                <a:solidFill>
                  <a:srgbClr val="FF0000"/>
                </a:solidFill>
                <a:latin typeface="HG丸ｺﾞｼｯｸM-PRO" pitchFamily="50" charset="-128"/>
                <a:ea typeface="HG丸ｺﾞｼｯｸM-PRO" pitchFamily="50" charset="-128"/>
              </a:rPr>
              <a:t>情報の生産→流通→アクセス→再生産という</a:t>
            </a:r>
            <a:r>
              <a:rPr lang="ja-JP" altLang="en-US" b="1" u="sng" dirty="0">
                <a:solidFill>
                  <a:srgbClr val="FF0000"/>
                </a:solidFill>
                <a:latin typeface="HG丸ｺﾞｼｯｸM-PRO" pitchFamily="50" charset="-128"/>
                <a:ea typeface="HG丸ｺﾞｼｯｸM-PRO" pitchFamily="50" charset="-128"/>
              </a:rPr>
              <a:t>知識の循環を促進するネットワーク、プラットフォーム</a:t>
            </a:r>
            <a:r>
              <a:rPr lang="ja-JP" altLang="en-US" u="sng" dirty="0">
                <a:solidFill>
                  <a:srgbClr val="FF0000"/>
                </a:solidFill>
                <a:latin typeface="HG丸ｺﾞｼｯｸM-PRO" pitchFamily="50" charset="-128"/>
                <a:ea typeface="HG丸ｺﾞｼｯｸM-PRO" pitchFamily="50" charset="-128"/>
              </a:rPr>
              <a:t>となることを目指す</a:t>
            </a:r>
            <a:r>
              <a:rPr lang="ja-JP" altLang="en-US" u="sng" dirty="0">
                <a:latin typeface="HG丸ｺﾞｼｯｸM-PRO" pitchFamily="50" charset="-128"/>
                <a:ea typeface="HG丸ｺﾞｼｯｸM-PRO" pitchFamily="50" charset="-128"/>
              </a:rPr>
              <a:t>。</a:t>
            </a:r>
            <a:endParaRPr lang="en-US" altLang="ja-JP" u="sng" dirty="0">
              <a:latin typeface="HG丸ｺﾞｼｯｸM-PRO" pitchFamily="50" charset="-128"/>
              <a:ea typeface="HG丸ｺﾞｼｯｸM-PRO" pitchFamily="50" charset="-128"/>
            </a:endParaRPr>
          </a:p>
          <a:p>
            <a:pPr lvl="0"/>
            <a:r>
              <a:rPr lang="ja-JP" altLang="en-US" dirty="0">
                <a:latin typeface="HG丸ｺﾞｼｯｸM-PRO" pitchFamily="50" charset="-128"/>
                <a:ea typeface="HG丸ｺﾞｼｯｸM-PRO" pitchFamily="50" charset="-128"/>
              </a:rPr>
              <a:t>また、</a:t>
            </a:r>
            <a:r>
              <a:rPr lang="ja-JP" altLang="en-US" b="1" u="sng" dirty="0">
                <a:solidFill>
                  <a:srgbClr val="FF0000"/>
                </a:solidFill>
                <a:latin typeface="HG丸ｺﾞｼｯｸM-PRO" pitchFamily="50" charset="-128"/>
                <a:ea typeface="HG丸ｺﾞｼｯｸM-PRO" pitchFamily="50" charset="-128"/>
              </a:rPr>
              <a:t>組織や個別学術分野を越えた知識の融合を可能</a:t>
            </a:r>
            <a:r>
              <a:rPr lang="ja-JP" altLang="en-US" dirty="0">
                <a:latin typeface="HG丸ｺﾞｼｯｸM-PRO" pitchFamily="50" charset="-128"/>
                <a:ea typeface="HG丸ｺﾞｼｯｸM-PRO" pitchFamily="50" charset="-128"/>
              </a:rPr>
              <a:t>とし、</a:t>
            </a:r>
            <a:r>
              <a:rPr lang="ja-JP" altLang="en-US" u="sng" dirty="0">
                <a:solidFill>
                  <a:srgbClr val="FF0000"/>
                </a:solidFill>
                <a:latin typeface="HG丸ｺﾞｼｯｸM-PRO" pitchFamily="50" charset="-128"/>
                <a:ea typeface="HG丸ｺﾞｼｯｸM-PRO" pitchFamily="50" charset="-128"/>
              </a:rPr>
              <a:t>学際的な新しい知識やイノベーションの創造を容易にするもの</a:t>
            </a:r>
            <a:r>
              <a:rPr lang="ja-JP" altLang="en-US" u="sng" dirty="0">
                <a:latin typeface="HG丸ｺﾞｼｯｸM-PRO" pitchFamily="50" charset="-128"/>
                <a:ea typeface="HG丸ｺﾞｼｯｸM-PRO" pitchFamily="50" charset="-128"/>
              </a:rPr>
              <a:t>である</a:t>
            </a:r>
            <a:r>
              <a:rPr lang="ja-JP" altLang="en-US" dirty="0">
                <a:latin typeface="HG丸ｺﾞｼｯｸM-PRO" pitchFamily="50" charset="-128"/>
                <a:ea typeface="HG丸ｺﾞｼｯｸM-PRO" pitchFamily="50" charset="-128"/>
              </a:rPr>
              <a:t>。</a:t>
            </a:r>
          </a:p>
          <a:p>
            <a:pPr lvl="0"/>
            <a:r>
              <a:rPr lang="ja-JP" altLang="en-US" i="1" dirty="0">
                <a:solidFill>
                  <a:srgbClr val="FF0000"/>
                </a:solidFill>
                <a:latin typeface="HG丸ｺﾞｼｯｸM-PRO" pitchFamily="50" charset="-128"/>
                <a:ea typeface="HG丸ｺﾞｼｯｸM-PRO" pitchFamily="50" charset="-128"/>
              </a:rPr>
              <a:t>●機能</a:t>
            </a:r>
            <a:endParaRPr lang="en-US" altLang="ja-JP" i="1" dirty="0">
              <a:solidFill>
                <a:srgbClr val="FF0000"/>
              </a:solidFill>
              <a:latin typeface="HG丸ｺﾞｼｯｸM-PRO" pitchFamily="50" charset="-128"/>
              <a:ea typeface="HG丸ｺﾞｼｯｸM-PRO" pitchFamily="50" charset="-128"/>
            </a:endParaRPr>
          </a:p>
          <a:p>
            <a:pPr lvl="0"/>
            <a:r>
              <a:rPr lang="ja-JP" altLang="en-US" i="1" dirty="0">
                <a:solidFill>
                  <a:srgbClr val="FF0000"/>
                </a:solidFill>
                <a:latin typeface="HG丸ｺﾞｼｯｸM-PRO" pitchFamily="50" charset="-128"/>
                <a:ea typeface="HG丸ｺﾞｼｯｸM-PRO" pitchFamily="50" charset="-128"/>
              </a:rPr>
              <a:t>・</a:t>
            </a:r>
            <a:r>
              <a:rPr lang="ja-JP" altLang="en-US" i="1" dirty="0">
                <a:latin typeface="HG丸ｺﾞｼｯｸM-PRO" pitchFamily="50" charset="-128"/>
                <a:ea typeface="HG丸ｺﾞｼｯｸM-PRO" pitchFamily="50" charset="-128"/>
              </a:rPr>
              <a:t>知識インフラにおいては、</a:t>
            </a:r>
            <a:r>
              <a:rPr lang="ja-JP" altLang="en-US" i="1" u="sng" dirty="0">
                <a:latin typeface="HG丸ｺﾞｼｯｸM-PRO" pitchFamily="50" charset="-128"/>
                <a:ea typeface="HG丸ｺﾞｼｯｸM-PRO" pitchFamily="50" charset="-128"/>
              </a:rPr>
              <a:t>文字データだけでなく</a:t>
            </a:r>
            <a:r>
              <a:rPr lang="ja-JP" altLang="en-US" i="1" u="sng" dirty="0">
                <a:solidFill>
                  <a:srgbClr val="FF0000"/>
                </a:solidFill>
                <a:latin typeface="HG丸ｺﾞｼｯｸM-PRO" pitchFamily="50" charset="-128"/>
                <a:ea typeface="HG丸ｺﾞｼｯｸM-PRO" pitchFamily="50" charset="-128"/>
              </a:rPr>
              <a:t>多様な形式で表現されるデータや情報を対象</a:t>
            </a:r>
            <a:r>
              <a:rPr lang="ja-JP" altLang="en-US" i="1" dirty="0">
                <a:latin typeface="HG丸ｺﾞｼｯｸM-PRO" pitchFamily="50" charset="-128"/>
                <a:ea typeface="HG丸ｺﾞｼｯｸM-PRO" pitchFamily="50" charset="-128"/>
              </a:rPr>
              <a:t>とし、</a:t>
            </a:r>
            <a:r>
              <a:rPr lang="ja-JP" altLang="en-US" i="1" u="sng" dirty="0">
                <a:solidFill>
                  <a:srgbClr val="FF0000"/>
                </a:solidFill>
                <a:latin typeface="HG丸ｺﾞｼｯｸM-PRO" pitchFamily="50" charset="-128"/>
                <a:ea typeface="HG丸ｺﾞｼｯｸM-PRO" pitchFamily="50" charset="-128"/>
              </a:rPr>
              <a:t>収集、保存、識別、組織化、検索、表示、公開といった機能を実現させる</a:t>
            </a:r>
            <a:r>
              <a:rPr lang="ja-JP" altLang="en-US" i="1" dirty="0">
                <a:latin typeface="HG丸ｺﾞｼｯｸM-PRO" pitchFamily="50" charset="-128"/>
                <a:ea typeface="HG丸ｺﾞｼｯｸM-PRO" pitchFamily="50" charset="-128"/>
              </a:rPr>
              <a:t>必要がある。利用者は、</a:t>
            </a:r>
            <a:r>
              <a:rPr lang="ja-JP" altLang="en-US" i="1" u="sng" dirty="0">
                <a:solidFill>
                  <a:srgbClr val="FF0000"/>
                </a:solidFill>
                <a:latin typeface="HG丸ｺﾞｼｯｸM-PRO" pitchFamily="50" charset="-128"/>
                <a:ea typeface="HG丸ｺﾞｼｯｸM-PRO" pitchFamily="50" charset="-128"/>
              </a:rPr>
              <a:t>大量のデータに対して特定条件に適合したデータだけを抽出</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多様な分野の情報を一括して検索</a:t>
            </a:r>
            <a:r>
              <a:rPr lang="ja-JP" altLang="en-US" i="1" dirty="0">
                <a:latin typeface="HG丸ｺﾞｼｯｸM-PRO" pitchFamily="50" charset="-128"/>
                <a:ea typeface="HG丸ｺﾞｼｯｸM-PRO" pitchFamily="50" charset="-128"/>
              </a:rPr>
              <a:t>したり、</a:t>
            </a:r>
            <a:r>
              <a:rPr lang="ja-JP" altLang="en-US" i="1" u="sng" dirty="0">
                <a:solidFill>
                  <a:srgbClr val="FF0000"/>
                </a:solidFill>
                <a:latin typeface="HG丸ｺﾞｼｯｸM-PRO" pitchFamily="50" charset="-128"/>
                <a:ea typeface="HG丸ｺﾞｼｯｸM-PRO" pitchFamily="50" charset="-128"/>
              </a:rPr>
              <a:t>自分の関心に合わせて実体のリンクやネットワークを形成</a:t>
            </a:r>
            <a:r>
              <a:rPr lang="ja-JP" altLang="en-US" i="1" u="sng" dirty="0">
                <a:latin typeface="HG丸ｺﾞｼｯｸM-PRO" pitchFamily="50" charset="-128"/>
                <a:ea typeface="HG丸ｺﾞｼｯｸM-PRO" pitchFamily="50" charset="-128"/>
              </a:rPr>
              <a:t>したり</a:t>
            </a:r>
            <a:r>
              <a:rPr lang="ja-JP" altLang="en-US" i="1" dirty="0">
                <a:latin typeface="HG丸ｺﾞｼｯｸM-PRO" pitchFamily="50" charset="-128"/>
                <a:ea typeface="HG丸ｺﾞｼｯｸM-PRO" pitchFamily="50" charset="-128"/>
              </a:rPr>
              <a:t>といったことが自由にできることが求められる。</a:t>
            </a:r>
            <a:endParaRPr lang="en-US" altLang="ja-JP" i="1" dirty="0">
              <a:latin typeface="HG丸ｺﾞｼｯｸM-PRO" pitchFamily="50" charset="-128"/>
              <a:ea typeface="HG丸ｺﾞｼｯｸM-PRO" pitchFamily="50" charset="-128"/>
            </a:endParaRPr>
          </a:p>
          <a:p>
            <a:pPr lvl="0"/>
            <a:r>
              <a:rPr lang="ja-JP" altLang="en-US" i="1" dirty="0">
                <a:latin typeface="HG丸ｺﾞｼｯｸM-PRO" pitchFamily="50" charset="-128"/>
                <a:ea typeface="HG丸ｺﾞｼｯｸM-PRO" pitchFamily="50" charset="-128"/>
              </a:rPr>
              <a:t>・また、単語等による検索だけでなく、</a:t>
            </a:r>
            <a:r>
              <a:rPr lang="ja-JP" altLang="en-US" i="1" u="sng" dirty="0">
                <a:solidFill>
                  <a:srgbClr val="FF0000"/>
                </a:solidFill>
                <a:latin typeface="HG丸ｺﾞｼｯｸM-PRO" pitchFamily="50" charset="-128"/>
                <a:ea typeface="HG丸ｺﾞｼｯｸM-PRO" pitchFamily="50" charset="-128"/>
              </a:rPr>
              <a:t>自動分類や収集された全体を見通した上での体系化や秩序化</a:t>
            </a:r>
            <a:r>
              <a:rPr lang="ja-JP" altLang="en-US" i="1" dirty="0">
                <a:latin typeface="HG丸ｺﾞｼｯｸM-PRO" pitchFamily="50" charset="-128"/>
                <a:ea typeface="HG丸ｺﾞｼｯｸM-PRO" pitchFamily="50" charset="-128"/>
              </a:rPr>
              <a:t>がなされることも</a:t>
            </a:r>
            <a:r>
              <a:rPr lang="ja-JP" altLang="en-US" i="1" u="sng" dirty="0">
                <a:latin typeface="HG丸ｺﾞｼｯｸM-PRO" pitchFamily="50" charset="-128"/>
                <a:ea typeface="HG丸ｺﾞｼｯｸM-PRO" pitchFamily="50" charset="-128"/>
              </a:rPr>
              <a:t>期待される</a:t>
            </a:r>
            <a:r>
              <a:rPr lang="ja-JP" altLang="en-US" i="1" dirty="0">
                <a:latin typeface="HG丸ｺﾞｼｯｸM-PRO" pitchFamily="50" charset="-128"/>
                <a:ea typeface="HG丸ｺﾞｼｯｸM-PRO" pitchFamily="50" charset="-128"/>
              </a:rPr>
              <a:t>。</a:t>
            </a:r>
          </a:p>
          <a:p>
            <a:endParaRPr kumimoji="1" lang="ja-JP" altLang="en-US" dirty="0">
              <a:latin typeface="HG丸ｺﾞｼｯｸM-PRO" pitchFamily="50" charset="-128"/>
              <a:ea typeface="HG丸ｺﾞｼｯｸM-PRO" pitchFamily="50" charset="-128"/>
            </a:endParaRPr>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31</a:t>
            </a:fld>
            <a:endParaRPr kumimoji="1" lang="ja-JP" altLang="en-US"/>
          </a:p>
        </p:txBody>
      </p:sp>
      <p:sp>
        <p:nvSpPr>
          <p:cNvPr id="5" name="日付プレースホルダ 4"/>
          <p:cNvSpPr>
            <a:spLocks noGrp="1"/>
          </p:cNvSpPr>
          <p:nvPr>
            <p:ph type="dt" idx="11"/>
          </p:nvPr>
        </p:nvSpPr>
        <p:spPr/>
        <p:txBody>
          <a:bodyPr/>
          <a:lstStyle/>
          <a:p>
            <a:r>
              <a:rPr kumimoji="1" lang="en-US" altLang="ja-JP"/>
              <a:t>2011/5/19</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a:t>National Diet Library (NDL)</a:t>
            </a:r>
            <a:endParaRPr kumimoji="1" lang="ja-JP" altLang="en-US"/>
          </a:p>
        </p:txBody>
      </p:sp>
      <p:sp>
        <p:nvSpPr>
          <p:cNvPr id="7" name="ヘッダー プレースホルダ 6"/>
          <p:cNvSpPr>
            <a:spLocks noGrp="1"/>
          </p:cNvSpPr>
          <p:nvPr>
            <p:ph type="hdr" sz="quarter" idx="13"/>
          </p:nvPr>
        </p:nvSpPr>
        <p:spPr/>
        <p:txBody>
          <a:bodyPr/>
          <a:lstStyle/>
          <a:p>
            <a:r>
              <a:rPr kumimoji="1" lang="ja-JP" altLang="en-US"/>
              <a:t>国立国会図書館における業務・システムの構築と運用</a:t>
            </a:r>
          </a:p>
        </p:txBody>
      </p:sp>
    </p:spTree>
    <p:extLst>
      <p:ext uri="{BB962C8B-B14F-4D97-AF65-F5344CB8AC3E}">
        <p14:creationId xmlns:p14="http://schemas.microsoft.com/office/powerpoint/2010/main" val="381042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lvl="0"/>
            <a:r>
              <a:rPr lang="en-US" altLang="ja-JP" dirty="0"/>
              <a:t>NDL</a:t>
            </a:r>
            <a:r>
              <a:rPr lang="ja-JP" altLang="en-US" dirty="0"/>
              <a:t>は、次世代技術の研究開発成果を活用して、これまでの</a:t>
            </a:r>
            <a:r>
              <a:rPr lang="ja-JP" altLang="en-US" u="sng" dirty="0">
                <a:solidFill>
                  <a:srgbClr val="FF0000"/>
                </a:solidFill>
              </a:rPr>
              <a:t>単なる「情報検索」から、事実としての「知識検索」へ進化させ、知識の再利用による新たな知識の創造に寄与することを目指す。</a:t>
            </a:r>
            <a:endParaRPr lang="ja-JP" altLang="en-US" dirty="0">
              <a:solidFill>
                <a:srgbClr val="FF0000"/>
              </a:solidFill>
            </a:endParaRPr>
          </a:p>
          <a:p>
            <a:pPr lvl="0"/>
            <a:r>
              <a:rPr lang="ja-JP" altLang="en-US" dirty="0"/>
              <a:t>図のようなアプローチを想定。</a:t>
            </a:r>
            <a:endParaRPr lang="en-US" altLang="ja-JP" dirty="0"/>
          </a:p>
          <a:p>
            <a:pPr defTabSz="924904">
              <a:defRPr/>
            </a:pPr>
            <a:r>
              <a:rPr lang="ja-JP" altLang="en-US" dirty="0">
                <a:latin typeface="HG丸ｺﾞｼｯｸM-PRO" pitchFamily="50" charset="-128"/>
                <a:ea typeface="HG丸ｺﾞｼｯｸM-PRO" pitchFamily="50" charset="-128"/>
              </a:rPr>
              <a:t>■目的</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新しい知識の創造への寄与</a:t>
            </a:r>
            <a:endParaRPr lang="en-US" altLang="ja-JP" dirty="0">
              <a:latin typeface="HG丸ｺﾞｼｯｸM-PRO" pitchFamily="50" charset="-128"/>
              <a:ea typeface="HG丸ｺﾞｼｯｸM-PRO" pitchFamily="50" charset="-128"/>
            </a:endParaRPr>
          </a:p>
          <a:p>
            <a:pPr defTabSz="924904">
              <a:defRPr/>
            </a:pPr>
            <a:r>
              <a:rPr lang="ja-JP" altLang="en-US" dirty="0">
                <a:latin typeface="HG丸ｺﾞｼｯｸM-PRO" pitchFamily="50" charset="-128"/>
                <a:ea typeface="HG丸ｺﾞｼｯｸM-PRO" pitchFamily="50" charset="-128"/>
              </a:rPr>
              <a:t>■背景</a:t>
            </a:r>
            <a:endParaRPr lang="en-US" altLang="ja-JP" dirty="0">
              <a:latin typeface="HG丸ｺﾞｼｯｸM-PRO" pitchFamily="50" charset="-128"/>
              <a:ea typeface="HG丸ｺﾞｼｯｸM-PRO" pitchFamily="50" charset="-128"/>
            </a:endParaRPr>
          </a:p>
          <a:p>
            <a:pPr marL="2640" defTabSz="924904">
              <a:defRPr/>
            </a:pPr>
            <a:r>
              <a:rPr lang="ja-JP" altLang="en-US" dirty="0">
                <a:latin typeface="HG丸ｺﾞｼｯｸM-PRO" pitchFamily="50" charset="-128"/>
                <a:ea typeface="HG丸ｺﾞｼｯｸM-PRO" pitchFamily="50" charset="-128"/>
              </a:rPr>
              <a:t>増え続けるテキスト、データ、コンテンツ（国の諸機関の各種資料、統計データ、大学・研究機関の研究成果・研究データ、全国の電子図書館、デジタルアーカイブのコンテンツなど）</a:t>
            </a:r>
          </a:p>
          <a:p>
            <a:pPr defTabSz="924904">
              <a:defRPr/>
            </a:pPr>
            <a:r>
              <a:rPr lang="ja-JP" altLang="en-US" dirty="0">
                <a:latin typeface="HG丸ｺﾞｼｯｸM-PRO" pitchFamily="50" charset="-128"/>
                <a:ea typeface="HG丸ｺﾞｼｯｸM-PRO" pitchFamily="50" charset="-128"/>
              </a:rPr>
              <a:t>■研究開発の概念</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様々な形態の知識・情報を組織化し、関連する知識・情報がうまくつながって取り出せる仕組み</a:t>
            </a:r>
            <a:r>
              <a:rPr lang="en-US" altLang="ja-JP"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知識インフラ）の整備</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■研究開発機関の研究成果</a:t>
            </a:r>
            <a:endParaRPr lang="en-US" altLang="ja-JP" dirty="0">
              <a:latin typeface="HG丸ｺﾞｼｯｸM-PRO" pitchFamily="50" charset="-128"/>
              <a:ea typeface="HG丸ｺﾞｼｯｸM-PRO" pitchFamily="50" charset="-128"/>
            </a:endParaRPr>
          </a:p>
          <a:p>
            <a:pPr marL="2643">
              <a:defRPr/>
            </a:pPr>
            <a:r>
              <a:rPr lang="ja-JP" altLang="en-US" dirty="0">
                <a:latin typeface="HG丸ｺﾞｼｯｸM-PRO" pitchFamily="50" charset="-128"/>
                <a:ea typeface="HG丸ｺﾞｼｯｸM-PRO" pitchFamily="50" charset="-128"/>
              </a:rPr>
              <a:t>情報の可視化技術、情報の収集の効率化技術、情報の組織化技術、情報の集合知化技術、情報検索技術、閲覧・表示技術</a:t>
            </a:r>
            <a:endParaRPr lang="en-US" altLang="ja-JP" u="sng" dirty="0">
              <a:solidFill>
                <a:schemeClr val="tx1"/>
              </a:solidFill>
              <a:latin typeface="HG丸ｺﾞｼｯｸM-PRO" pitchFamily="50" charset="-128"/>
              <a:ea typeface="HG丸ｺﾞｼｯｸM-PRO" pitchFamily="50" charset="-128"/>
            </a:endParaRPr>
          </a:p>
          <a:p>
            <a:pPr defTabSz="924904">
              <a:defRPr/>
            </a:pPr>
            <a:r>
              <a:rPr lang="ja-JP" altLang="en-US" u="sng" dirty="0">
                <a:solidFill>
                  <a:srgbClr val="FF0000"/>
                </a:solidFill>
                <a:latin typeface="HG丸ｺﾞｼｯｸM-PRO" pitchFamily="50" charset="-128"/>
                <a:ea typeface="HG丸ｺﾞｼｯｸM-PRO" pitchFamily="50" charset="-128"/>
              </a:rPr>
              <a:t>■これを実現するために</a:t>
            </a:r>
            <a:endParaRPr lang="en-US" altLang="ja-JP" u="sng" dirty="0">
              <a:solidFill>
                <a:srgbClr val="FF0000"/>
              </a:solidFill>
              <a:latin typeface="+mn-lt"/>
              <a:ea typeface="+mn-ea"/>
            </a:endParaRPr>
          </a:p>
          <a:p>
            <a:pPr defTabSz="924904">
              <a:defRPr/>
            </a:pPr>
            <a:r>
              <a:rPr lang="en-US" altLang="ja-JP" u="sng" dirty="0"/>
              <a:t>NDL</a:t>
            </a:r>
            <a:r>
              <a:rPr lang="ja-JP" altLang="en-US" u="sng" dirty="0" err="1"/>
              <a:t>は</a:t>
            </a:r>
            <a:r>
              <a:rPr lang="ja-JP" altLang="en-US" dirty="0" err="1">
                <a:latin typeface="HG丸ｺﾞｼｯｸM-PRO" pitchFamily="50" charset="-128"/>
                <a:ea typeface="HG丸ｺﾞｼｯｸM-PRO" pitchFamily="50" charset="-128"/>
              </a:rPr>
              <a:t>テスト</a:t>
            </a:r>
            <a:r>
              <a:rPr lang="ja-JP" altLang="en-US" dirty="0">
                <a:latin typeface="HG丸ｺﾞｼｯｸM-PRO" pitchFamily="50" charset="-128"/>
                <a:ea typeface="HG丸ｺﾞｼｯｸM-PRO" pitchFamily="50" charset="-128"/>
              </a:rPr>
              <a:t>ベッド（</a:t>
            </a:r>
            <a:r>
              <a:rPr lang="en-US" altLang="ja-JP" dirty="0">
                <a:latin typeface="HG丸ｺﾞｼｯｸM-PRO" pitchFamily="50" charset="-128"/>
                <a:ea typeface="HG丸ｺﾞｼｯｸM-PRO" pitchFamily="50" charset="-128"/>
              </a:rPr>
              <a:t>NDL</a:t>
            </a:r>
            <a:r>
              <a:rPr lang="ja-JP" altLang="en-US" dirty="0">
                <a:latin typeface="HG丸ｺﾞｼｯｸM-PRO" pitchFamily="50" charset="-128"/>
                <a:ea typeface="HG丸ｺﾞｼｯｸM-PRO" pitchFamily="50" charset="-128"/>
              </a:rPr>
              <a:t>ラボ）において、</a:t>
            </a:r>
            <a:r>
              <a:rPr lang="ja-JP" altLang="en-US" u="sng" dirty="0">
                <a:solidFill>
                  <a:srgbClr val="FF0000"/>
                </a:solidFill>
              </a:rPr>
              <a:t>情報資源</a:t>
            </a:r>
            <a:r>
              <a:rPr lang="ja-JP" altLang="en-US" u="sng" dirty="0"/>
              <a:t>（</a:t>
            </a:r>
            <a:r>
              <a:rPr lang="ja-JP" altLang="en-US" dirty="0">
                <a:latin typeface="HG丸ｺﾞｼｯｸM-PRO" pitchFamily="50" charset="-128"/>
                <a:ea typeface="HG丸ｺﾞｼｯｸM-PRO" pitchFamily="50" charset="-128"/>
              </a:rPr>
              <a:t>実験環境・コンテンツ）</a:t>
            </a:r>
            <a:r>
              <a:rPr lang="ja-JP" altLang="en-US" u="sng" dirty="0">
                <a:solidFill>
                  <a:srgbClr val="FF0000"/>
                </a:solidFill>
              </a:rPr>
              <a:t>を提供</a:t>
            </a:r>
            <a:r>
              <a:rPr lang="ja-JP" altLang="en-US" u="sng" dirty="0"/>
              <a:t>し、</a:t>
            </a:r>
            <a:r>
              <a:rPr lang="ja-JP" altLang="en-US" u="sng" dirty="0">
                <a:solidFill>
                  <a:srgbClr val="FF0000"/>
                </a:solidFill>
              </a:rPr>
              <a:t>研究開発成果を適用したサービスシステムを構築</a:t>
            </a:r>
            <a:r>
              <a:rPr lang="ja-JP" altLang="en-US" u="sng" dirty="0"/>
              <a:t>する。</a:t>
            </a:r>
            <a:endParaRPr lang="ja-JP" altLang="en-US" dirty="0"/>
          </a:p>
          <a:p>
            <a:pPr lvl="0"/>
            <a:endParaRPr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pPr/>
              <a:t>32</a:t>
            </a:fld>
            <a:endParaRPr kumimoji="1" lang="ja-JP" altLang="en-US"/>
          </a:p>
        </p:txBody>
      </p:sp>
      <p:sp>
        <p:nvSpPr>
          <p:cNvPr id="5" name="日付プレースホルダ 4"/>
          <p:cNvSpPr>
            <a:spLocks noGrp="1"/>
          </p:cNvSpPr>
          <p:nvPr>
            <p:ph type="dt" idx="11"/>
          </p:nvPr>
        </p:nvSpPr>
        <p:spPr/>
        <p:txBody>
          <a:bodyPr/>
          <a:lstStyle/>
          <a:p>
            <a:r>
              <a:rPr kumimoji="1" lang="ja-JP" altLang="en-US" dirty="0"/>
              <a:t>平成</a:t>
            </a:r>
            <a:r>
              <a:rPr kumimoji="1" lang="en-US" altLang="ja-JP" dirty="0"/>
              <a:t>26</a:t>
            </a:r>
            <a:r>
              <a:rPr kumimoji="1" lang="ja-JP" altLang="en-US" dirty="0"/>
              <a:t>年</a:t>
            </a:r>
            <a:r>
              <a:rPr kumimoji="1" lang="en-US" altLang="ja-JP" dirty="0"/>
              <a:t>6</a:t>
            </a:r>
            <a:r>
              <a:rPr kumimoji="1" lang="ja-JP" altLang="en-US" dirty="0"/>
              <a:t>月</a:t>
            </a:r>
            <a:r>
              <a:rPr kumimoji="1" lang="en-US" altLang="ja-JP" dirty="0"/>
              <a:t>3</a:t>
            </a:r>
            <a:r>
              <a:rPr kumimoji="1" lang="ja-JP" altLang="en-US" dirty="0"/>
              <a:t>日</a:t>
            </a:r>
            <a:endParaRPr kumimoji="1" lang="en-US" altLang="ja-JP" dirty="0"/>
          </a:p>
          <a:p>
            <a:r>
              <a:rPr lang="ja-JP" altLang="en-US" dirty="0">
                <a:latin typeface="HG丸ｺﾞｼｯｸM-PRO" pitchFamily="50" charset="-128"/>
                <a:ea typeface="HG丸ｺﾞｼｯｸM-PRO" pitchFamily="50" charset="-128"/>
              </a:rPr>
              <a:t>文化関係資料のアーカイブに関する有識者会議</a:t>
            </a:r>
            <a:endParaRPr lang="en-US" altLang="ja-JP"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94538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33</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23291">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23291">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34</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2755247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東日本大震災アーカイブのシステムイメージ</a:t>
            </a:r>
            <a:endParaRPr lang="en-US" altLang="ja-JP" u="sng" dirty="0"/>
          </a:p>
          <a:p>
            <a:endParaRPr lang="en-US" altLang="ja-JP" i="1" dirty="0">
              <a:latin typeface="HG丸ｺﾞｼｯｸM-PRO" panose="020F0600000000000000" pitchFamily="50" charset="-128"/>
              <a:ea typeface="HG丸ｺﾞｼｯｸM-PRO" panose="020F0600000000000000" pitchFamily="50" charset="-128"/>
            </a:endParaRPr>
          </a:p>
          <a:p>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a:t>
            </a:r>
            <a:r>
              <a:rPr lang="en-US" altLang="ja-JP" i="1" dirty="0">
                <a:latin typeface="HG丸ｺﾞｼｯｸM-PRO" panose="020F0600000000000000" pitchFamily="50" charset="-128"/>
                <a:ea typeface="HG丸ｺﾞｼｯｸM-PRO" panose="020F0600000000000000" pitchFamily="50" charset="-128"/>
              </a:rPr>
              <a:t>3</a:t>
            </a:r>
            <a:r>
              <a:rPr lang="ja-JP" altLang="ja-JP" i="1" dirty="0">
                <a:latin typeface="HG丸ｺﾞｼｯｸM-PRO" panose="020F0600000000000000" pitchFamily="50" charset="-128"/>
                <a:ea typeface="HG丸ｺﾞｼｯｸM-PRO" panose="020F0600000000000000" pitchFamily="50" charset="-128"/>
              </a:rPr>
              <a:t>月には、東日本大震災が発災し、甚大な被害をもたらしました。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この</a:t>
            </a:r>
            <a:r>
              <a:rPr lang="ja-JP" altLang="ja-JP" u="sng" dirty="0">
                <a:latin typeface="HG丸ｺﾞｼｯｸM-PRO" panose="020F0600000000000000" pitchFamily="50" charset="-128"/>
                <a:ea typeface="HG丸ｺﾞｼｯｸM-PRO" panose="020F0600000000000000" pitchFamily="50" charset="-128"/>
              </a:rPr>
              <a:t>被災・復興の記録を後世に残す</a:t>
            </a:r>
            <a:r>
              <a:rPr lang="ja-JP" altLang="ja-JP" dirty="0">
                <a:latin typeface="HG丸ｺﾞｼｯｸM-PRO" panose="020F0600000000000000" pitchFamily="50" charset="-128"/>
                <a:ea typeface="HG丸ｺﾞｼｯｸM-PRO" panose="020F0600000000000000" pitchFamily="50" charset="-128"/>
              </a:rPr>
              <a:t>とともに、</a:t>
            </a:r>
            <a:r>
              <a:rPr lang="ja-JP" altLang="ja-JP" u="sng" dirty="0">
                <a:solidFill>
                  <a:srgbClr val="FF0000"/>
                </a:solidFill>
                <a:latin typeface="HG丸ｺﾞｼｯｸM-PRO" panose="020F0600000000000000" pitchFamily="50" charset="-128"/>
                <a:ea typeface="HG丸ｺﾞｼｯｸM-PRO" panose="020F0600000000000000" pitchFamily="50" charset="-128"/>
              </a:rPr>
              <a:t>今後の防災・減災に役立てる</a:t>
            </a:r>
            <a:r>
              <a:rPr lang="ja-JP" altLang="ja-JP" dirty="0">
                <a:solidFill>
                  <a:srgbClr val="FF0000"/>
                </a:solidFill>
                <a:latin typeface="HG丸ｺﾞｼｯｸM-PRO" panose="020F0600000000000000" pitchFamily="50" charset="-128"/>
                <a:ea typeface="HG丸ｺﾞｼｯｸM-PRO" panose="020F0600000000000000" pitchFamily="50" charset="-128"/>
              </a:rPr>
              <a:t>ように、</a:t>
            </a:r>
            <a:r>
              <a:rPr lang="ja-JP" altLang="ja-JP" b="1" u="sng" dirty="0">
                <a:solidFill>
                  <a:srgbClr val="FF0000"/>
                </a:solidFill>
                <a:latin typeface="HG丸ｺﾞｼｯｸM-PRO" panose="020F0600000000000000" pitchFamily="50" charset="-128"/>
                <a:ea typeface="HG丸ｺﾞｼｯｸM-PRO" panose="020F0600000000000000" pitchFamily="50" charset="-128"/>
              </a:rPr>
              <a:t>知識インフラの構築の一環で、分野を特定した</a:t>
            </a:r>
            <a:r>
              <a:rPr lang="ja-JP" altLang="en-US" b="1" u="sng" dirty="0">
                <a:solidFill>
                  <a:srgbClr val="FF0000"/>
                </a:solidFill>
                <a:latin typeface="HG丸ｺﾞｼｯｸM-PRO" panose="020F0600000000000000" pitchFamily="50" charset="-128"/>
                <a:ea typeface="HG丸ｺﾞｼｯｸM-PRO" panose="020F0600000000000000" pitchFamily="50" charset="-128"/>
              </a:rPr>
              <a:t>知識インフラの</a:t>
            </a:r>
            <a:r>
              <a:rPr lang="ja-JP" altLang="ja-JP" b="1" u="sng" dirty="0">
                <a:solidFill>
                  <a:srgbClr val="FF0000"/>
                </a:solidFill>
                <a:latin typeface="HG丸ｺﾞｼｯｸM-PRO" panose="020F0600000000000000" pitchFamily="50" charset="-128"/>
                <a:ea typeface="HG丸ｺﾞｼｯｸM-PRO" panose="020F0600000000000000" pitchFamily="50" charset="-128"/>
              </a:rPr>
              <a:t>実現形の先行事例</a:t>
            </a:r>
            <a:r>
              <a:rPr lang="ja-JP" altLang="ja-JP" dirty="0">
                <a:solidFill>
                  <a:srgbClr val="FF0000"/>
                </a:solidFill>
                <a:latin typeface="HG丸ｺﾞｼｯｸM-PRO" panose="020F0600000000000000" pitchFamily="50" charset="-128"/>
                <a:ea typeface="HG丸ｺﾞｼｯｸM-PRO" panose="020F0600000000000000" pitchFamily="50" charset="-128"/>
              </a:rPr>
              <a:t>として、</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ja-JP"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3</a:t>
            </a:r>
            <a:r>
              <a:rPr lang="ja-JP" altLang="ja-JP" dirty="0">
                <a:solidFill>
                  <a:srgbClr val="FF0000"/>
                </a:solidFill>
                <a:latin typeface="HG丸ｺﾞｼｯｸM-PRO" panose="020F0600000000000000" pitchFamily="50" charset="-128"/>
                <a:ea typeface="HG丸ｺﾞｼｯｸM-PRO" panose="020F0600000000000000" pitchFamily="50" charset="-128"/>
              </a:rPr>
              <a:t>月には、大震災に関するあらゆる記録、記憶を保存し、一元的に検索できるようにする「東日本大震災アーカイブ（ひなぎく）」を構築しました。</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構築に当たっては、</a:t>
            </a:r>
            <a:r>
              <a:rPr lang="ja-JP" altLang="ja-JP" u="sng" dirty="0">
                <a:latin typeface="HG丸ｺﾞｼｯｸM-PRO" panose="020F0600000000000000" pitchFamily="50" charset="-128"/>
                <a:ea typeface="HG丸ｺﾞｼｯｸM-PRO" panose="020F0600000000000000" pitchFamily="50" charset="-128"/>
              </a:rPr>
              <a:t>図書館サービスを効率的、効果的に進められるように、次世代技術の実用化実証実験に取り組み、成果の積極的な活用</a:t>
            </a:r>
            <a:r>
              <a:rPr lang="ja-JP" altLang="ja-JP" dirty="0">
                <a:latin typeface="HG丸ｺﾞｼｯｸM-PRO" panose="020F0600000000000000" pitchFamily="50" charset="-128"/>
                <a:ea typeface="HG丸ｺﾞｼｯｸM-PRO" panose="020F0600000000000000" pitchFamily="50" charset="-128"/>
              </a:rPr>
              <a:t>を図りました。</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映像・観測データ等を受け取ることを想定して、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処理能力、ストレージ容量を必要に応じて増強できる仕組み</a:t>
            </a:r>
            <a:r>
              <a:rPr lang="ja-JP" altLang="ja-JP" i="0" u="sng" dirty="0">
                <a:latin typeface="HG丸ｺﾞｼｯｸM-PRO" panose="020F0600000000000000" pitchFamily="50" charset="-128"/>
                <a:ea typeface="HG丸ｺﾞｼｯｸM-PRO" panose="020F0600000000000000" pitchFamily="50" charset="-128"/>
              </a:rPr>
              <a:t>、として、</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分散処理サーバ、分散ファイルシステムを導入</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大震災アーカイブ自身が、災害で消失してしまわないように、ディザスタリカバリも考慮</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0" dirty="0">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画像・映像なども的確に検索ができるように、</a:t>
            </a:r>
            <a:r>
              <a:rPr lang="ja-JP" altLang="ja-JP" i="0" u="sng" dirty="0">
                <a:solidFill>
                  <a:srgbClr val="FF0000"/>
                </a:solidFill>
                <a:latin typeface="HG丸ｺﾞｼｯｸM-PRO" panose="020F0600000000000000" pitchFamily="50" charset="-128"/>
                <a:ea typeface="HG丸ｺﾞｼｯｸM-PRO" panose="020F0600000000000000" pitchFamily="50" charset="-128"/>
              </a:rPr>
              <a:t>明確なメタデータが付与されていない情報にも可能な限りメタデータを自動付与する仕組み</a:t>
            </a:r>
            <a:endParaRPr lang="en-US" altLang="ja-JP" i="0" u="sng" dirty="0">
              <a:solidFill>
                <a:srgbClr val="FF0000"/>
              </a:solidFill>
              <a:latin typeface="HG丸ｺﾞｼｯｸM-PRO" panose="020F0600000000000000" pitchFamily="50" charset="-128"/>
              <a:ea typeface="HG丸ｺﾞｼｯｸM-PRO" panose="020F0600000000000000" pitchFamily="50" charset="-128"/>
            </a:endParaRPr>
          </a:p>
          <a:p>
            <a:r>
              <a:rPr lang="ja-JP" altLang="en-US" i="0" dirty="0">
                <a:solidFill>
                  <a:srgbClr val="FF0000"/>
                </a:solidFill>
                <a:latin typeface="HG丸ｺﾞｼｯｸM-PRO" panose="020F0600000000000000" pitchFamily="50" charset="-128"/>
                <a:ea typeface="HG丸ｺﾞｼｯｸM-PRO" panose="020F0600000000000000" pitchFamily="50" charset="-128"/>
              </a:rPr>
              <a:t>・</a:t>
            </a:r>
            <a:r>
              <a:rPr lang="ja-JP" altLang="ja-JP" i="0" u="sng" dirty="0">
                <a:latin typeface="HG丸ｺﾞｼｯｸM-PRO" panose="020F0600000000000000" pitchFamily="50" charset="-128"/>
                <a:ea typeface="HG丸ｺﾞｼｯｸM-PRO" panose="020F0600000000000000" pitchFamily="50" charset="-128"/>
              </a:rPr>
              <a:t>本文も含めたテキストの</a:t>
            </a:r>
            <a:r>
              <a:rPr lang="ja-JP" altLang="ja-JP" i="0" u="sng" dirty="0">
                <a:solidFill>
                  <a:srgbClr val="FF0000"/>
                </a:solidFill>
                <a:latin typeface="HG丸ｺﾞｼｯｸM-PRO" panose="020F0600000000000000" pitchFamily="50" charset="-128"/>
                <a:ea typeface="HG丸ｺﾞｼｯｸM-PRO" panose="020F0600000000000000" pitchFamily="50" charset="-128"/>
              </a:rPr>
              <a:t>全文インデキシング等</a:t>
            </a:r>
            <a:r>
              <a:rPr lang="ja-JP" altLang="en-US" i="0" u="sng" dirty="0">
                <a:solidFill>
                  <a:srgbClr val="FF0000"/>
                </a:solidFill>
                <a:latin typeface="HG丸ｺﾞｼｯｸM-PRO" panose="020F0600000000000000" pitchFamily="50" charset="-128"/>
                <a:ea typeface="HG丸ｺﾞｼｯｸM-PRO" panose="020F0600000000000000" pitchFamily="50" charset="-128"/>
              </a:rPr>
              <a:t>を試行</a:t>
            </a:r>
            <a:r>
              <a:rPr lang="ja-JP" altLang="en-US" i="0" u="sng" dirty="0">
                <a:latin typeface="HG丸ｺﾞｼｯｸM-PRO" panose="020F0600000000000000" pitchFamily="50" charset="-128"/>
                <a:ea typeface="HG丸ｺﾞｼｯｸM-PRO" panose="020F0600000000000000" pitchFamily="50" charset="-128"/>
              </a:rPr>
              <a:t>した</a:t>
            </a:r>
            <a:endParaRPr lang="en-US" altLang="ja-JP" i="0" u="sng" dirty="0">
              <a:latin typeface="HG丸ｺﾞｼｯｸM-PRO" panose="020F0600000000000000" pitchFamily="50" charset="-128"/>
              <a:ea typeface="HG丸ｺﾞｼｯｸM-PRO" panose="020F0600000000000000" pitchFamily="50" charset="-128"/>
            </a:endParaRPr>
          </a:p>
          <a:p>
            <a:r>
              <a:rPr lang="ja-JP" altLang="en-US" i="1" dirty="0">
                <a:latin typeface="HG丸ｺﾞｼｯｸM-PRO" panose="020F0600000000000000" pitchFamily="50" charset="-128"/>
                <a:ea typeface="HG丸ｺﾞｼｯｸM-PRO" panose="020F0600000000000000" pitchFamily="50" charset="-128"/>
              </a:rPr>
              <a:t>・</a:t>
            </a:r>
            <a:r>
              <a:rPr lang="ja-JP" altLang="en-US" i="0" u="sng" dirty="0">
                <a:latin typeface="HG丸ｺﾞｼｯｸM-PRO" panose="020F0600000000000000" pitchFamily="50" charset="-128"/>
                <a:ea typeface="HG丸ｺﾞｼｯｸM-PRO" panose="020F0600000000000000" pitchFamily="50" charset="-128"/>
              </a:rPr>
              <a:t>最も次世代の図書館システムを指向したシステム</a:t>
            </a:r>
            <a:endParaRPr lang="ja-JP" altLang="ja-JP" i="0" u="sng" dirty="0">
              <a:latin typeface="HG丸ｺﾞｼｯｸM-PRO" panose="020F0600000000000000" pitchFamily="50" charset="-128"/>
              <a:ea typeface="HG丸ｺﾞｼｯｸM-PRO" panose="020F0600000000000000" pitchFamily="50" charset="-128"/>
            </a:endParaRPr>
          </a:p>
          <a:p>
            <a:r>
              <a:rPr kumimoji="1" lang="ja-JP" altLang="en-US" dirty="0">
                <a:solidFill>
                  <a:srgbClr val="FF0000"/>
                </a:solidFill>
              </a:rPr>
              <a:t>＝＝＝＝＝</a:t>
            </a:r>
            <a:endParaRPr kumimoji="1" lang="en-US" altLang="ja-JP" dirty="0">
              <a:solidFill>
                <a:srgbClr val="FF0000"/>
              </a:solidFill>
            </a:endParaRPr>
          </a:p>
          <a:p>
            <a:r>
              <a:rPr kumimoji="1" lang="ja-JP" altLang="en-US" dirty="0">
                <a:solidFill>
                  <a:srgbClr val="FF0000"/>
                </a:solidFill>
              </a:rPr>
              <a:t>分散保存、一元的アクセス</a:t>
            </a:r>
            <a:endParaRPr kumimoji="1" lang="en-US" altLang="ja-JP" dirty="0">
              <a:solidFill>
                <a:srgbClr val="FF0000"/>
              </a:solidFill>
            </a:endParaRPr>
          </a:p>
          <a:p>
            <a:endParaRPr lang="en-US" altLang="ja-JP" dirty="0">
              <a:solidFill>
                <a:srgbClr val="FF0000"/>
              </a:solidFill>
            </a:endParaRPr>
          </a:p>
          <a:p>
            <a:pPr defTabSz="983243"/>
            <a:r>
              <a:rPr kumimoji="1" lang="ja-JP" altLang="en-US" b="0" dirty="0"/>
              <a:t>各機関が分散して保有するコンテンツ</a:t>
            </a:r>
          </a:p>
          <a:p>
            <a:pPr defTabSz="983243"/>
            <a:r>
              <a:rPr lang="en-US" altLang="ja-JP" dirty="0"/>
              <a:t>NDL</a:t>
            </a:r>
            <a:r>
              <a:rPr lang="ja-JP" altLang="en-US" dirty="0"/>
              <a:t>で一部収集し、分散保存</a:t>
            </a:r>
            <a:endParaRPr lang="en-US" altLang="ja-JP" dirty="0"/>
          </a:p>
          <a:p>
            <a:pPr defTabSz="983243"/>
            <a:r>
              <a:rPr lang="ja-JP" altLang="en-US" dirty="0"/>
              <a:t>全体をポータルで一元的にアクセス</a:t>
            </a:r>
          </a:p>
          <a:p>
            <a:endParaRPr kumimoji="1" lang="ja-JP" altLang="en-US" dirty="0">
              <a:solidFill>
                <a:srgbClr val="FF0000"/>
              </a:solidFill>
            </a:endParaRPr>
          </a:p>
        </p:txBody>
      </p:sp>
      <p:sp>
        <p:nvSpPr>
          <p:cNvPr id="4" name="日付プレースホルダー 3"/>
          <p:cNvSpPr>
            <a:spLocks noGrp="1"/>
          </p:cNvSpPr>
          <p:nvPr>
            <p:ph type="dt" idx="10"/>
          </p:nvPr>
        </p:nvSpPr>
        <p:spPr/>
        <p:txBody>
          <a:bodyPr/>
          <a:lstStyle/>
          <a:p>
            <a:r>
              <a:rPr kumimoji="1" lang="en-US" altLang="ja-JP"/>
              <a:t>2013/4/2</a:t>
            </a:r>
            <a:endParaRPr kumimoji="1" lang="ja-JP" altLang="en-US"/>
          </a:p>
        </p:txBody>
      </p:sp>
      <p:sp>
        <p:nvSpPr>
          <p:cNvPr id="5" name="スライド番号プレースホルダー 4"/>
          <p:cNvSpPr>
            <a:spLocks noGrp="1"/>
          </p:cNvSpPr>
          <p:nvPr>
            <p:ph type="sldNum" sz="quarter" idx="11"/>
          </p:nvPr>
        </p:nvSpPr>
        <p:spPr/>
        <p:txBody>
          <a:bodyPr/>
          <a:lstStyle/>
          <a:p>
            <a:fld id="{1D7C9C10-23C4-4E22-9AB3-CA4643CB9647}" type="slidenum">
              <a:rPr kumimoji="1" lang="ja-JP" altLang="en-US" smtClean="0"/>
              <a:pPr/>
              <a:t>35</a:t>
            </a:fld>
            <a:endParaRPr kumimoji="1" lang="ja-JP" altLang="en-US"/>
          </a:p>
        </p:txBody>
      </p:sp>
    </p:spTree>
    <p:extLst>
      <p:ext uri="{BB962C8B-B14F-4D97-AF65-F5344CB8AC3E}">
        <p14:creationId xmlns:p14="http://schemas.microsoft.com/office/powerpoint/2010/main" val="90268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a:latin typeface="Century" panose="02040604050505020304" pitchFamily="18" charset="0"/>
              </a:rPr>
              <a:t>NDL</a:t>
            </a:r>
            <a:r>
              <a:rPr lang="ja-JP" altLang="en-US" u="sng" dirty="0"/>
              <a:t>東日本大震災アーカイブの取組の現状</a:t>
            </a:r>
            <a:endParaRPr lang="en-US" altLang="ja-JP" u="sng" dirty="0"/>
          </a:p>
          <a:p>
            <a:endParaRPr lang="en-US" altLang="ja-JP" u="sng" dirty="0"/>
          </a:p>
          <a:p>
            <a:pPr marL="0" lvl="1" defTabSz="903370">
              <a:defRPr/>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0" lvl="1" defTabSz="903370">
              <a:defRPr/>
            </a:pPr>
            <a:r>
              <a:rPr lang="ja-JP" altLang="en-US" dirty="0"/>
              <a:t>当初の計画と比較して全く少ない</a:t>
            </a:r>
            <a:endParaRPr lang="en-US" altLang="ja-JP" dirty="0"/>
          </a:p>
          <a:p>
            <a:endParaRPr kumimoji="1" lang="ja-JP" altLang="en-US" u="sng" dirty="0"/>
          </a:p>
        </p:txBody>
      </p:sp>
      <p:sp>
        <p:nvSpPr>
          <p:cNvPr id="4" name="スライド番号プレースホルダー 3"/>
          <p:cNvSpPr>
            <a:spLocks noGrp="1"/>
          </p:cNvSpPr>
          <p:nvPr>
            <p:ph type="sldNum" sz="quarter" idx="10"/>
          </p:nvPr>
        </p:nvSpPr>
        <p:spPr/>
        <p:txBody>
          <a:bodyPr/>
          <a:lstStyle/>
          <a:p>
            <a:fld id="{9CC2E7CC-36A0-4B98-8D27-87BFD265220F}" type="slidenum">
              <a:rPr kumimoji="1" lang="ja-JP" altLang="en-US" smtClean="0"/>
              <a:t>36</a:t>
            </a:fld>
            <a:endParaRPr kumimoji="1" lang="ja-JP" altLang="en-US"/>
          </a:p>
        </p:txBody>
      </p:sp>
    </p:spTree>
    <p:extLst>
      <p:ext uri="{BB962C8B-B14F-4D97-AF65-F5344CB8AC3E}">
        <p14:creationId xmlns:p14="http://schemas.microsoft.com/office/powerpoint/2010/main" val="916983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260350" y="227013"/>
            <a:ext cx="6848475" cy="3852862"/>
          </a:xfrm>
        </p:spPr>
      </p:sp>
      <p:sp>
        <p:nvSpPr>
          <p:cNvPr id="3" name="ノート プレースホルダ 2"/>
          <p:cNvSpPr>
            <a:spLocks noGrp="1"/>
          </p:cNvSpPr>
          <p:nvPr>
            <p:ph type="body" idx="1"/>
          </p:nvPr>
        </p:nvSpPr>
        <p:spPr>
          <a:xfrm>
            <a:off x="415793" y="4095602"/>
            <a:ext cx="5694848" cy="5951280"/>
          </a:xfrm>
        </p:spPr>
        <p:txBody>
          <a:bodyPr>
            <a:noAutofit/>
          </a:bodyPr>
          <a:lstStyle/>
          <a:p>
            <a:pPr marL="517300" indent="-517300"/>
            <a:r>
              <a:rPr kumimoji="1" lang="en-US" altLang="ja-JP" dirty="0">
                <a:solidFill>
                  <a:srgbClr val="FF0000"/>
                </a:solidFill>
              </a:rPr>
              <a:t>NDL</a:t>
            </a:r>
            <a:r>
              <a:rPr kumimoji="1" lang="ja-JP" altLang="en-US" dirty="0">
                <a:solidFill>
                  <a:srgbClr val="FF0000"/>
                </a:solidFill>
              </a:rPr>
              <a:t>が進めたかったことが、</a:t>
            </a:r>
            <a:r>
              <a:rPr kumimoji="1" lang="en-US" altLang="ja-JP" dirty="0">
                <a:solidFill>
                  <a:srgbClr val="FF0000"/>
                </a:solidFill>
              </a:rPr>
              <a:t>e-Japan</a:t>
            </a:r>
            <a:r>
              <a:rPr kumimoji="1" lang="ja-JP" altLang="en-US" dirty="0">
                <a:solidFill>
                  <a:srgbClr val="FF0000"/>
                </a:solidFill>
              </a:rPr>
              <a:t>戦略の中で明記された。自民党のデジタルアーカイブ小委員会での、山口委員長（現</a:t>
            </a:r>
            <a:r>
              <a:rPr kumimoji="1" lang="en-US" altLang="ja-JP" dirty="0">
                <a:solidFill>
                  <a:srgbClr val="FF0000"/>
                </a:solidFill>
              </a:rPr>
              <a:t>IT</a:t>
            </a:r>
            <a:r>
              <a:rPr kumimoji="1" lang="ja-JP" altLang="en-US" dirty="0">
                <a:solidFill>
                  <a:srgbClr val="FF0000"/>
                </a:solidFill>
              </a:rPr>
              <a:t>担当大臣）、野田聖子委員長の推進姿勢のおかげ。</a:t>
            </a:r>
            <a:endParaRPr kumimoji="1" lang="en-US" altLang="ja-JP" dirty="0">
              <a:solidFill>
                <a:srgbClr val="FF0000"/>
              </a:solidFill>
            </a:endParaRPr>
          </a:p>
          <a:p>
            <a:pPr marL="517300" indent="-517300"/>
            <a:r>
              <a:rPr kumimoji="1" lang="ja-JP" altLang="en-US" dirty="0">
                <a:solidFill>
                  <a:srgbClr val="FF0000"/>
                </a:solidFill>
              </a:rPr>
              <a:t>ただ、</a:t>
            </a:r>
            <a:r>
              <a:rPr kumimoji="1" lang="en-US" altLang="ja-JP" dirty="0">
                <a:solidFill>
                  <a:srgbClr val="FF0000"/>
                </a:solidFill>
              </a:rPr>
              <a:t>NDL</a:t>
            </a:r>
            <a:r>
              <a:rPr kumimoji="1" lang="ja-JP" altLang="en-US" dirty="0">
                <a:solidFill>
                  <a:srgbClr val="FF0000"/>
                </a:solidFill>
              </a:rPr>
              <a:t>内では、大勢としては積極的ではなかった。（行政の計画に立法府の施策が記載されることへの抵抗、単館主義、保守的姿勢）</a:t>
            </a:r>
            <a:endParaRPr kumimoji="1" lang="en-US" altLang="ja-JP" dirty="0">
              <a:solidFill>
                <a:srgbClr val="FF0000"/>
              </a:solidFill>
            </a:endParaRPr>
          </a:p>
          <a:p>
            <a:pPr marL="517300" indent="-517300"/>
            <a:r>
              <a:rPr kumimoji="1" lang="ja-JP" altLang="en-US" dirty="0">
                <a:solidFill>
                  <a:srgbClr val="FF0000"/>
                </a:solidFill>
              </a:rPr>
              <a:t>～～～～</a:t>
            </a:r>
            <a:endParaRPr kumimoji="1" lang="en-US" altLang="ja-JP" dirty="0">
              <a:solidFill>
                <a:srgbClr val="FF0000"/>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16A9BB7-DD5C-41DE-9B80-A8A5AECCA2DE}" type="slidenum">
              <a:rPr kumimoji="1" lang="ja-JP" altLang="en-US" smtClean="0">
                <a:solidFill>
                  <a:prstClr val="black"/>
                </a:solidFill>
              </a:rPr>
              <a:pPr/>
              <a:t>38</a:t>
            </a:fld>
            <a:endParaRPr kumimoji="1" lang="ja-JP" altLang="en-US">
              <a:solidFill>
                <a:prstClr val="black"/>
              </a:solidFill>
            </a:endParaRPr>
          </a:p>
        </p:txBody>
      </p:sp>
    </p:spTree>
    <p:extLst>
      <p:ext uri="{BB962C8B-B14F-4D97-AF65-F5344CB8AC3E}">
        <p14:creationId xmlns:p14="http://schemas.microsoft.com/office/powerpoint/2010/main" val="213977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NDL</a:t>
            </a:r>
            <a:r>
              <a:rPr kumimoji="1" lang="ja-JP" altLang="en-US" dirty="0"/>
              <a:t>がサービスの離陸期に入ったころから、国はどのような情報政策を取ってきたか。</a:t>
            </a:r>
            <a:endParaRPr kumimoji="1" lang="en-US" altLang="ja-JP" dirty="0"/>
          </a:p>
          <a:p>
            <a:pPr defTabSz="919554">
              <a:defRPr/>
            </a:pPr>
            <a:r>
              <a:rPr kumimoji="1" lang="ja-JP" altLang="en-US" dirty="0"/>
              <a:t>計画は、</a:t>
            </a:r>
            <a:r>
              <a:rPr kumimoji="1" lang="ja-JP" altLang="en-US" b="1" dirty="0"/>
              <a:t>各府省の進めたいことを、計画上に反映</a:t>
            </a:r>
            <a:r>
              <a:rPr kumimoji="1" lang="ja-JP" altLang="en-US" dirty="0"/>
              <a:t>させて、具体的な予算確保、権限範囲を明示することが目的</a:t>
            </a:r>
            <a:endParaRPr kumimoji="1" lang="en-US" altLang="ja-JP" dirty="0"/>
          </a:p>
          <a:p>
            <a:r>
              <a:rPr kumimoji="1" lang="ja-JP" altLang="en-US" b="1" dirty="0"/>
              <a:t>過去１５年の間、国の施策の方向性は大きく変わっていない</a:t>
            </a:r>
            <a:r>
              <a:rPr kumimoji="1" lang="ja-JP" altLang="en-US" dirty="0"/>
              <a:t>。ただ掛け声だけで、三権分立、行政内の縦割りのため施策のため、施策が連携していないのが、現実。</a:t>
            </a:r>
            <a:endParaRPr kumimoji="1"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39</a:t>
            </a:fld>
            <a:endParaRPr kumimoji="1" lang="ja-JP" altLang="en-US"/>
          </a:p>
        </p:txBody>
      </p:sp>
    </p:spTree>
    <p:extLst>
      <p:ext uri="{BB962C8B-B14F-4D97-AF65-F5344CB8AC3E}">
        <p14:creationId xmlns:p14="http://schemas.microsoft.com/office/powerpoint/2010/main" val="234267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pPr defTabSz="887369">
              <a:defRPr/>
            </a:pPr>
            <a:r>
              <a:rPr lang="ja-JP" altLang="en-US" sz="1000" dirty="0">
                <a:latin typeface="+mj-ea"/>
              </a:rPr>
              <a:t>北海道の旭川出身、</a:t>
            </a:r>
            <a:r>
              <a:rPr lang="en-US" altLang="ja-JP" sz="1000" dirty="0">
                <a:latin typeface="+mj-ea"/>
              </a:rPr>
              <a:t>130</a:t>
            </a:r>
            <a:r>
              <a:rPr lang="ja-JP" altLang="en-US" sz="1000" dirty="0">
                <a:latin typeface="+mj-ea"/>
              </a:rPr>
              <a:t>ｋｍ離れた札幌の道立図書館、まして東京まで来て国会図書館を利用するなどあり得ない環境で育った。</a:t>
            </a:r>
            <a:endParaRPr lang="en-US" altLang="ja-JP" sz="1000" dirty="0">
              <a:latin typeface="+mj-ea"/>
            </a:endParaRPr>
          </a:p>
          <a:p>
            <a:pPr defTabSz="887369">
              <a:defRPr/>
            </a:pPr>
            <a:r>
              <a:rPr lang="ja-JP" altLang="en-US" sz="1000" dirty="0">
                <a:latin typeface="+mj-ea"/>
              </a:rPr>
              <a:t>電子工学→民間システム→政府機関のソフトウェアの生産工業化→国全体の情報資源の保存と提供</a:t>
            </a:r>
          </a:p>
          <a:p>
            <a:pPr defTabSz="887369">
              <a:defRPr/>
            </a:pPr>
            <a:r>
              <a:rPr lang="ja-JP" altLang="en-US" sz="1000" dirty="0">
                <a:latin typeface="+mj-ea"/>
              </a:rPr>
              <a:t>図書館システムは、世の中の情報システムのアプリケーション分野の一つ。基本は効率化と戦略的なシステムの活用が重要</a:t>
            </a:r>
          </a:p>
          <a:p>
            <a:pPr defTabSz="887369">
              <a:defRPr/>
            </a:pPr>
            <a:r>
              <a:rPr lang="ja-JP" altLang="en-US" sz="1000" dirty="0">
                <a:latin typeface="+mj-ea"/>
              </a:rPr>
              <a:t>一貫してシステム屋であり、図書館屋ではなく、ごく一般の利用者</a:t>
            </a:r>
            <a:endParaRPr lang="en-US" altLang="ja-JP" sz="1000" dirty="0">
              <a:latin typeface="+mj-ea"/>
            </a:endParaRPr>
          </a:p>
          <a:p>
            <a:pPr defTabSz="931916">
              <a:defRPr/>
            </a:pPr>
            <a:endParaRPr lang="en-US" altLang="ja-JP" sz="1000" dirty="0">
              <a:latin typeface="+mj-ea"/>
            </a:endParaRPr>
          </a:p>
          <a:p>
            <a:pPr defTabSz="931916">
              <a:defRPr/>
            </a:pPr>
            <a:r>
              <a:rPr lang="ja-JP" altLang="en-US" sz="1000" dirty="0">
                <a:latin typeface="+mj-ea"/>
              </a:rPr>
              <a:t>各組織での実践の経験から得た知見を伝えられれば</a:t>
            </a:r>
          </a:p>
          <a:p>
            <a:r>
              <a:rPr lang="ja-JP" altLang="en-US" dirty="0"/>
              <a:t>～～～～</a:t>
            </a:r>
            <a:endParaRPr lang="en-US" altLang="ja-JP" dirty="0"/>
          </a:p>
          <a:p>
            <a:r>
              <a:rPr lang="ja-JP" altLang="en-US" dirty="0"/>
              <a:t>電子機器メーカー（民間）</a:t>
            </a:r>
            <a:endParaRPr lang="en-US" altLang="ja-JP" dirty="0"/>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endParaRPr lang="en-US" altLang="ja-JP" dirty="0"/>
          </a:p>
          <a:p>
            <a:pPr lvl="1"/>
            <a:r>
              <a:rPr lang="en-US" altLang="ja-JP" dirty="0">
                <a:solidFill>
                  <a:srgbClr val="FF0000"/>
                </a:solidFill>
              </a:rPr>
              <a:t>1</a:t>
            </a:r>
            <a:r>
              <a:rPr lang="ja-JP" altLang="ja-JP" dirty="0">
                <a:solidFill>
                  <a:srgbClr val="FF0000"/>
                </a:solidFill>
              </a:rPr>
              <a:t>組織の業務システム効率化だけでなく、国全体としての効率化を目指したい</a:t>
            </a:r>
            <a:endParaRPr lang="en-US" altLang="ja-JP" dirty="0">
              <a:solidFill>
                <a:srgbClr val="FF0000"/>
              </a:solidFill>
            </a:endParaRPr>
          </a:p>
          <a:p>
            <a:pPr lvl="1"/>
            <a:r>
              <a:rPr lang="ja-JP" altLang="en-US" dirty="0"/>
              <a:t>ソフトウェア生産工業化プロジェクト</a:t>
            </a:r>
            <a:endParaRPr lang="en-US" altLang="ja-JP" dirty="0"/>
          </a:p>
          <a:p>
            <a:pPr lvl="1"/>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1"/>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1"/>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対策技術</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r>
              <a:rPr lang="ja-JP" altLang="en-US" dirty="0"/>
              <a:t>国立国会図書館（情報システム関係選考採用）</a:t>
            </a:r>
            <a:endParaRPr lang="en-US" altLang="zh-TW" dirty="0"/>
          </a:p>
          <a:p>
            <a:pPr lvl="1"/>
            <a:r>
              <a:rPr lang="ja-JP" altLang="ja-JP" dirty="0">
                <a:solidFill>
                  <a:srgbClr val="FF0000"/>
                </a:solidFill>
              </a:rPr>
              <a:t>国民の情報を得るための行動の効率化</a:t>
            </a:r>
            <a:endParaRPr lang="ja-JP" altLang="ja-JP" sz="19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業種・業態を超えて情報交換資料の共通化が必要</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ja-JP" dirty="0">
                <a:solidFill>
                  <a:srgbClr val="FF0000"/>
                </a:solidFill>
              </a:rPr>
              <a:t>システム開発方針見直し</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3</a:t>
            </a:fld>
            <a:endParaRPr kumimoji="1" lang="ja-JP" altLang="en-US"/>
          </a:p>
        </p:txBody>
      </p:sp>
    </p:spTree>
    <p:extLst>
      <p:ext uri="{BB962C8B-B14F-4D97-AF65-F5344CB8AC3E}">
        <p14:creationId xmlns:p14="http://schemas.microsoft.com/office/powerpoint/2010/main" val="2954796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marL="0" lvl="1" defTabSz="948581">
              <a:defRPr/>
            </a:pPr>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年を想定した施策の方向性が、</a:t>
            </a:r>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0" lvl="1"/>
            <a:r>
              <a:rPr lang="ja-JP" altLang="en-US" b="1" dirty="0">
                <a:solidFill>
                  <a:srgbClr val="FF0000"/>
                </a:solidFill>
                <a:latin typeface="HG丸ｺﾞｼｯｸM-PRO" panose="020F0600000000000000" pitchFamily="50" charset="-128"/>
                <a:ea typeface="HG丸ｺﾞｼｯｸM-PRO" panose="020F0600000000000000" pitchFamily="50" charset="-128"/>
              </a:rPr>
              <a:t>今後多少方向は見直されるとしても、大きな流れは示されている</a:t>
            </a:r>
            <a:r>
              <a:rPr lang="ja-JP" altLang="en-US" dirty="0">
                <a:solidFill>
                  <a:srgbClr val="FF0000"/>
                </a:solidFill>
                <a:latin typeface="HG丸ｺﾞｼｯｸM-PRO" panose="020F0600000000000000" pitchFamily="50" charset="-128"/>
                <a:ea typeface="HG丸ｺﾞｼｯｸM-PRO" panose="020F0600000000000000" pitchFamily="50" charset="-128"/>
              </a:rPr>
              <a:t>。これを実現するためのアプローチがそれぞれの計画。</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solidFill>
                  <a:srgbClr val="FF0000"/>
                </a:solidFill>
                <a:latin typeface="HG丸ｺﾞｼｯｸM-PRO" panose="020F0600000000000000" pitchFamily="50" charset="-128"/>
                <a:ea typeface="HG丸ｺﾞｼｯｸM-PRO" panose="020F0600000000000000" pitchFamily="50" charset="-128"/>
              </a:rPr>
              <a:t>知的財産政策ビジョン（</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474290" lvl="2"/>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355362" lvl="1" indent="-355362">
              <a:buFont typeface="Arial" pitchFamily="34" charset="0"/>
              <a:buChar char="•"/>
            </a:pPr>
            <a:r>
              <a:rPr lang="ja-JP" altLang="en-US" dirty="0">
                <a:latin typeface="HG丸ｺﾞｼｯｸM-PRO" panose="020F0600000000000000" pitchFamily="50" charset="-128"/>
                <a:ea typeface="HG丸ｺﾞｼｯｸM-PRO" panose="020F0600000000000000" pitchFamily="50" charset="-128"/>
              </a:rPr>
              <a:t>国の</a:t>
            </a:r>
            <a:r>
              <a:rPr lang="ja-JP" altLang="ja-JP" dirty="0">
                <a:latin typeface="HG丸ｺﾞｼｯｸM-PRO" panose="020F0600000000000000" pitchFamily="50" charset="-128"/>
                <a:ea typeface="HG丸ｺﾞｼｯｸM-PRO" panose="020F0600000000000000" pitchFamily="50" charset="-128"/>
              </a:rPr>
              <a:t>各施策</a:t>
            </a:r>
            <a:r>
              <a:rPr lang="ja-JP" altLang="en-US" dirty="0">
                <a:latin typeface="HG丸ｺﾞｼｯｸM-PRO" panose="020F0600000000000000" pitchFamily="50" charset="-128"/>
                <a:ea typeface="HG丸ｺﾞｼｯｸM-PRO" panose="020F0600000000000000" pitchFamily="50" charset="-128"/>
              </a:rPr>
              <a:t>、計画、提言</a:t>
            </a:r>
            <a:endParaRPr lang="ja-JP" altLang="ja-JP" sz="2100" dirty="0">
              <a:latin typeface="HG丸ｺﾞｼｯｸM-PRO" panose="020F0600000000000000" pitchFamily="50" charset="-128"/>
              <a:ea typeface="HG丸ｺﾞｼｯｸM-PRO" panose="020F0600000000000000" pitchFamily="50" charset="-128"/>
            </a:endParaRPr>
          </a:p>
          <a:p>
            <a:pPr lvl="1"/>
            <a:r>
              <a:rPr lang="zh-TW" altLang="ja-JP" dirty="0">
                <a:latin typeface="HG丸ｺﾞｼｯｸM-PRO" panose="020F0600000000000000" pitchFamily="50" charset="-128"/>
                <a:ea typeface="HG丸ｺﾞｼｯｸM-PRO" panose="020F0600000000000000" pitchFamily="50" charset="-128"/>
                <a:hlinkClick r:id="rId3"/>
              </a:rPr>
              <a:t>世界最先端</a:t>
            </a:r>
            <a:r>
              <a:rPr lang="en-US" altLang="ja-JP" dirty="0">
                <a:latin typeface="HG丸ｺﾞｼｯｸM-PRO" panose="020F0600000000000000" pitchFamily="50" charset="-128"/>
                <a:ea typeface="HG丸ｺﾞｼｯｸM-PRO" panose="020F0600000000000000" pitchFamily="50" charset="-128"/>
                <a:hlinkClick r:id="rId3"/>
              </a:rPr>
              <a:t>IT</a:t>
            </a:r>
            <a:r>
              <a:rPr lang="zh-TW" altLang="ja-JP" dirty="0">
                <a:latin typeface="HG丸ｺﾞｼｯｸM-PRO" panose="020F0600000000000000" pitchFamily="50" charset="-128"/>
                <a:ea typeface="HG丸ｺﾞｼｯｸM-PRO" panose="020F0600000000000000" pitchFamily="50" charset="-128"/>
                <a:hlinkClick r:id="rId3"/>
              </a:rPr>
              <a:t>国家創造宣言</a:t>
            </a:r>
            <a:r>
              <a:rPr lang="zh-TW"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zh-TW"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zh-TW"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zh-TW" altLang="ja-JP" dirty="0">
                <a:latin typeface="HG丸ｺﾞｼｯｸM-PRO" panose="020F0600000000000000" pitchFamily="50" charset="-128"/>
                <a:ea typeface="HG丸ｺﾞｼｯｸM-PRO" panose="020F0600000000000000" pitchFamily="50" charset="-128"/>
              </a:rPr>
              <a:t>日閣議決定）</a:t>
            </a:r>
            <a:endParaRPr lang="en-US" altLang="zh-TW"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高度情報通信ネットワーク社会推進戦略本部</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4"/>
              </a:rPr>
              <a:t>電子行政オープンデータ推進のためのロードマップ</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14</a:t>
            </a:r>
            <a:r>
              <a:rPr lang="ja-JP" altLang="ja-JP" dirty="0">
                <a:latin typeface="HG丸ｺﾞｼｯｸM-PRO" panose="020F0600000000000000" pitchFamily="50" charset="-128"/>
                <a:ea typeface="HG丸ｺﾞｼｯｸM-PRO" panose="020F0600000000000000" pitchFamily="50" charset="-128"/>
              </a:rPr>
              <a:t>日高度情報通信ネットワーク社会推進戦略本部決定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電子書籍と出版文化の振興に関する議員連盟（電書議連）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「出版社の権利のあり方に関する提言（中山提言）」（</a:t>
            </a:r>
            <a:r>
              <a:rPr lang="en-US" altLang="ja-JP" dirty="0">
                <a:latin typeface="HG丸ｺﾞｼｯｸM-PRO" panose="020F0600000000000000" pitchFamily="50" charset="-128"/>
                <a:ea typeface="HG丸ｺﾞｼｯｸM-PRO" panose="020F0600000000000000" pitchFamily="50" charset="-128"/>
              </a:rPr>
              <a:t>2013</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日第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回「印刷文化・電子文化の基盤整備に関する勉強会（中川勉強会）</a:t>
            </a:r>
            <a:r>
              <a:rPr lang="ja-JP" altLang="en-US" dirty="0">
                <a:latin typeface="HG丸ｺﾞｼｯｸM-PRO" panose="020F0600000000000000" pitchFamily="50" charset="-128"/>
                <a:ea typeface="HG丸ｺﾞｼｯｸM-PRO" panose="020F0600000000000000" pitchFamily="50" charset="-128"/>
              </a:rPr>
              <a:t>）</a:t>
            </a:r>
            <a:endParaRPr lang="ja-JP" altLang="ja-JP" dirty="0">
              <a:latin typeface="HG丸ｺﾞｼｯｸM-PRO" panose="020F0600000000000000" pitchFamily="50" charset="-128"/>
              <a:ea typeface="HG丸ｺﾞｼｯｸM-PRO" panose="020F0600000000000000" pitchFamily="50" charset="-128"/>
            </a:endParaRPr>
          </a:p>
          <a:p>
            <a:pPr lvl="1"/>
            <a:r>
              <a:rPr lang="ja-JP" altLang="ja-JP" dirty="0">
                <a:solidFill>
                  <a:srgbClr val="FF0000"/>
                </a:solidFill>
                <a:latin typeface="HG丸ｺﾞｼｯｸM-PRO" panose="020F0600000000000000" pitchFamily="50" charset="-128"/>
                <a:ea typeface="HG丸ｺﾞｼｯｸM-PRO" panose="020F0600000000000000" pitchFamily="50" charset="-128"/>
              </a:rPr>
              <a:t>デジタル文化資産推進議員連盟（</a:t>
            </a:r>
            <a:r>
              <a:rPr lang="zh-TW" altLang="en-US" dirty="0">
                <a:solidFill>
                  <a:srgbClr val="FF0000"/>
                </a:solidFill>
                <a:latin typeface="HG丸ｺﾞｼｯｸM-PRO" panose="020F0600000000000000" pitchFamily="50" charset="-128"/>
                <a:ea typeface="HG丸ｺﾞｼｯｸM-PRO" panose="020F0600000000000000" pitchFamily="50" charset="-128"/>
              </a:rPr>
              <a:t>文化資産議連</a:t>
            </a:r>
            <a:r>
              <a:rPr lang="ja-JP" altLang="ja-JP" dirty="0">
                <a:solidFill>
                  <a:srgbClr val="FF0000"/>
                </a:solidFill>
                <a:latin typeface="HG丸ｺﾞｼｯｸM-PRO" panose="020F0600000000000000" pitchFamily="50" charset="-128"/>
                <a:ea typeface="HG丸ｺﾞｼｯｸM-PRO" panose="020F0600000000000000" pitchFamily="50" charset="-128"/>
              </a:rPr>
              <a:t>）</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rPr>
              <a:t>日本の文化情報戦略基盤「国立デジタル文化資産振興センター（仮称）」</a:t>
            </a:r>
            <a:r>
              <a:rPr lang="ja-JP" altLang="en-US" dirty="0">
                <a:latin typeface="HG丸ｺﾞｼｯｸM-PRO" panose="020F0600000000000000" pitchFamily="50" charset="-128"/>
                <a:ea typeface="HG丸ｺﾞｼｯｸM-PRO" panose="020F0600000000000000" pitchFamily="50" charset="-128"/>
              </a:rPr>
              <a:t>設立</a:t>
            </a:r>
            <a:r>
              <a:rPr lang="ja-JP" altLang="ja-JP" dirty="0">
                <a:latin typeface="HG丸ｺﾞｼｯｸM-PRO" panose="020F0600000000000000" pitchFamily="50" charset="-128"/>
                <a:ea typeface="HG丸ｺﾞｼｯｸM-PRO" panose="020F0600000000000000" pitchFamily="50" charset="-128"/>
              </a:rPr>
              <a:t>構想提言（</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23</a:t>
            </a:r>
            <a:r>
              <a:rPr lang="ja-JP" altLang="ja-JP" dirty="0">
                <a:latin typeface="HG丸ｺﾞｼｯｸM-PRO" panose="020F0600000000000000" pitchFamily="50" charset="-128"/>
                <a:ea typeface="HG丸ｺﾞｼｯｸM-PRO" panose="020F0600000000000000" pitchFamily="50" charset="-128"/>
              </a:rPr>
              <a:t>日デジタル文化資産推進議連資料）</a:t>
            </a:r>
          </a:p>
          <a:p>
            <a:pPr lvl="1"/>
            <a:r>
              <a:rPr lang="ja-JP" altLang="ja-JP" dirty="0">
                <a:latin typeface="HG丸ｺﾞｼｯｸM-PRO" panose="020F0600000000000000" pitchFamily="50" charset="-128"/>
                <a:ea typeface="HG丸ｺﾞｼｯｸM-PRO" panose="020F0600000000000000" pitchFamily="50" charset="-128"/>
              </a:rPr>
              <a:t>知的財産戦略本部検証・評価・企画委員会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5"/>
              </a:rPr>
              <a:t>アーカイブに関するタスクフォース報告書</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11</a:t>
            </a:r>
            <a:r>
              <a:rPr lang="ja-JP" altLang="ja-JP" dirty="0">
                <a:latin typeface="HG丸ｺﾞｼｯｸM-PRO" panose="020F0600000000000000" pitchFamily="50" charset="-128"/>
                <a:ea typeface="HG丸ｺﾞｼｯｸM-PRO" panose="020F0600000000000000" pitchFamily="50" charset="-128"/>
              </a:rPr>
              <a:t>日知的財産戦略本部検証・評価・企画委員会（第</a:t>
            </a:r>
            <a:r>
              <a:rPr lang="en-US" altLang="ja-JP" dirty="0">
                <a:latin typeface="HG丸ｺﾞｼｯｸM-PRO" panose="020F0600000000000000" pitchFamily="50" charset="-128"/>
                <a:ea typeface="HG丸ｺﾞｼｯｸM-PRO" panose="020F0600000000000000" pitchFamily="50" charset="-128"/>
              </a:rPr>
              <a:t>7</a:t>
            </a:r>
            <a:r>
              <a:rPr lang="ja-JP" altLang="ja-JP" dirty="0">
                <a:latin typeface="HG丸ｺﾞｼｯｸM-PRO" panose="020F0600000000000000" pitchFamily="50" charset="-128"/>
                <a:ea typeface="HG丸ｺﾞｼｯｸM-PRO" panose="020F0600000000000000" pitchFamily="50" charset="-128"/>
              </a:rPr>
              <a:t>回））</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自由民主党知的財産戦略調査会</a:t>
            </a:r>
            <a:endParaRPr lang="en-US" altLang="ja-JP" dirty="0">
              <a:latin typeface="HG丸ｺﾞｼｯｸM-PRO" panose="020F0600000000000000" pitchFamily="50" charset="-128"/>
              <a:ea typeface="HG丸ｺﾞｼｯｸM-PRO" panose="020F0600000000000000" pitchFamily="50" charset="-128"/>
            </a:endParaRPr>
          </a:p>
          <a:p>
            <a:pPr lvl="2"/>
            <a:r>
              <a:rPr lang="ja-JP" altLang="ja-JP" dirty="0">
                <a:latin typeface="HG丸ｺﾞｼｯｸM-PRO" panose="020F0600000000000000" pitchFamily="50" charset="-128"/>
                <a:ea typeface="HG丸ｺﾞｼｯｸM-PRO" panose="020F0600000000000000" pitchFamily="50" charset="-128"/>
                <a:hlinkClick r:id="rId6"/>
              </a:rPr>
              <a:t>知的財産戦略調査会の提言とりまとめ</a:t>
            </a:r>
            <a:r>
              <a:rPr lang="ja-JP" altLang="ja-JP"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ja-JP"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5</a:t>
            </a:r>
            <a:r>
              <a:rPr lang="ja-JP" altLang="ja-JP"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27</a:t>
            </a:r>
            <a:r>
              <a:rPr lang="ja-JP" altLang="ja-JP" dirty="0">
                <a:latin typeface="HG丸ｺﾞｼｯｸM-PRO" panose="020F0600000000000000" pitchFamily="50" charset="-128"/>
                <a:ea typeface="HG丸ｺﾞｼｯｸM-PRO" panose="020F0600000000000000" pitchFamily="50" charset="-128"/>
              </a:rPr>
              <a:t>日自由民主党知的財産戦略調査会）</a:t>
            </a:r>
          </a:p>
          <a:p>
            <a:pPr lvl="1"/>
            <a:r>
              <a:rPr lang="zh-TW" altLang="en-US" dirty="0">
                <a:latin typeface="HG丸ｺﾞｼｯｸM-PRO" panose="020F0600000000000000" pitchFamily="50" charset="-128"/>
                <a:ea typeface="HG丸ｺﾞｼｯｸM-PRO" panose="020F0600000000000000" pitchFamily="50" charset="-128"/>
                <a:hlinkClick r:id="rId7"/>
              </a:rPr>
              <a:t>知的財産推進計画</a:t>
            </a:r>
            <a:r>
              <a:rPr lang="en-US" altLang="zh-TW" dirty="0">
                <a:latin typeface="HG丸ｺﾞｼｯｸM-PRO" panose="020F0600000000000000" pitchFamily="50" charset="-128"/>
                <a:ea typeface="HG丸ｺﾞｼｯｸM-PRO" panose="020F0600000000000000" pitchFamily="50" charset="-128"/>
                <a:hlinkClick r:id="rId7"/>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20</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知的財産戦略本部</a:t>
            </a:r>
            <a:r>
              <a:rPr lang="ja-JP" altLang="en-US" dirty="0">
                <a:latin typeface="HG丸ｺﾞｼｯｸM-PRO" panose="020F0600000000000000" pitchFamily="50" charset="-128"/>
                <a:ea typeface="HG丸ｺﾞｼｯｸM-PRO" panose="020F0600000000000000" pitchFamily="50" charset="-128"/>
              </a:rPr>
              <a:t>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hlinkClick r:id="rId8"/>
              </a:rPr>
              <a:t>経済財政運営と改革の基本方針</a:t>
            </a:r>
            <a:r>
              <a:rPr lang="en-US" altLang="ja-JP" dirty="0">
                <a:latin typeface="HG丸ｺﾞｼｯｸM-PRO" panose="020F0600000000000000" pitchFamily="50" charset="-128"/>
                <a:ea typeface="HG丸ｺﾞｼｯｸM-PRO" panose="020F0600000000000000" pitchFamily="50" charset="-128"/>
                <a:hlinkClick r:id="rId8"/>
              </a:rPr>
              <a:t>2014</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24</a:t>
            </a:r>
            <a:r>
              <a:rPr lang="ja-JP" altLang="en-US" dirty="0">
                <a:latin typeface="HG丸ｺﾞｼｯｸM-PRO" panose="020F0600000000000000" pitchFamily="50" charset="-128"/>
                <a:ea typeface="HG丸ｺﾞｼｯｸM-PRO" panose="020F0600000000000000" pitchFamily="50" charset="-128"/>
              </a:rPr>
              <a:t>日閣議決定）</a:t>
            </a:r>
            <a:endParaRPr lang="en-US" altLang="ja-JP" dirty="0">
              <a:latin typeface="HG丸ｺﾞｼｯｸM-PRO" panose="020F0600000000000000" pitchFamily="50" charset="-128"/>
              <a:ea typeface="HG丸ｺﾞｼｯｸM-PRO" panose="020F0600000000000000" pitchFamily="50" charset="-128"/>
            </a:endParaRPr>
          </a:p>
          <a:p>
            <a:pPr lvl="1"/>
            <a:r>
              <a:rPr lang="ja-JP" altLang="ja-JP" dirty="0">
                <a:latin typeface="HG丸ｺﾞｼｯｸM-PRO" panose="020F0600000000000000" pitchFamily="50" charset="-128"/>
                <a:ea typeface="HG丸ｺﾞｼｯｸM-PRO" panose="020F0600000000000000" pitchFamily="50" charset="-128"/>
              </a:rPr>
              <a:t>文化関係資料のアーカイブに関する有識者会議</a:t>
            </a:r>
            <a:r>
              <a:rPr lang="ja-JP" altLang="en-US" dirty="0">
                <a:latin typeface="HG丸ｺﾞｼｯｸM-PRO" panose="020F0600000000000000" pitchFamily="50" charset="-128"/>
                <a:ea typeface="HG丸ｺﾞｼｯｸM-PRO" panose="020F0600000000000000" pitchFamily="50" charset="-128"/>
              </a:rPr>
              <a:t>（</a:t>
            </a:r>
            <a:r>
              <a:rPr lang="en-US" altLang="ja-JP" dirty="0">
                <a:latin typeface="HG丸ｺﾞｼｯｸM-PRO" panose="020F0600000000000000" pitchFamily="50" charset="-128"/>
                <a:ea typeface="HG丸ｺﾞｼｯｸM-PRO" panose="020F0600000000000000" pitchFamily="50" charset="-128"/>
              </a:rPr>
              <a:t>2014</a:t>
            </a:r>
            <a:r>
              <a:rPr lang="ja-JP" altLang="en-US" dirty="0">
                <a:latin typeface="HG丸ｺﾞｼｯｸM-PRO" panose="020F0600000000000000" pitchFamily="50" charset="-128"/>
                <a:ea typeface="HG丸ｺﾞｼｯｸM-PRO" panose="020F0600000000000000" pitchFamily="50" charset="-128"/>
              </a:rPr>
              <a:t>年</a:t>
            </a:r>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月</a:t>
            </a:r>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日～）</a:t>
            </a:r>
            <a:r>
              <a:rPr lang="ja-JP" altLang="ja-JP" dirty="0">
                <a:latin typeface="HG丸ｺﾞｼｯｸM-PRO" panose="020F0600000000000000" pitchFamily="50" charset="-128"/>
                <a:ea typeface="HG丸ｺﾞｼｯｸM-PRO" panose="020F0600000000000000" pitchFamily="50" charset="-128"/>
              </a:rPr>
              <a:t>　</a:t>
            </a:r>
          </a:p>
          <a:p>
            <a:pPr lvl="1"/>
            <a:r>
              <a:rPr lang="ja-JP" altLang="ja-JP" dirty="0">
                <a:latin typeface="HG丸ｺﾞｼｯｸM-PRO" panose="020F0600000000000000" pitchFamily="50" charset="-128"/>
                <a:ea typeface="HG丸ｺﾞｼｯｸM-PRO" panose="020F0600000000000000" pitchFamily="50" charset="-128"/>
              </a:rPr>
              <a:t>大規模災害情報</a:t>
            </a:r>
            <a:r>
              <a:rPr lang="ja-JP" altLang="en-US" dirty="0">
                <a:latin typeface="HG丸ｺﾞｼｯｸM-PRO" panose="020F0600000000000000" pitchFamily="50" charset="-128"/>
                <a:ea typeface="HG丸ｺﾞｼｯｸM-PRO" panose="020F0600000000000000" pitchFamily="50" charset="-128"/>
              </a:rPr>
              <a:t>アーカイブス</a:t>
            </a:r>
            <a:r>
              <a:rPr lang="ja-JP" altLang="ja-JP" dirty="0">
                <a:latin typeface="HG丸ｺﾞｼｯｸM-PRO" panose="020F0600000000000000" pitchFamily="50" charset="-128"/>
                <a:ea typeface="HG丸ｺﾞｼｯｸM-PRO" panose="020F0600000000000000" pitchFamily="50" charset="-128"/>
              </a:rPr>
              <a:t>構想</a:t>
            </a:r>
          </a:p>
          <a:p>
            <a:pPr lvl="1"/>
            <a:endParaRPr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40</a:t>
            </a:fld>
            <a:endParaRPr kumimoji="1" lang="ja-JP" altLang="en-US"/>
          </a:p>
        </p:txBody>
      </p:sp>
    </p:spTree>
    <p:extLst>
      <p:ext uri="{BB962C8B-B14F-4D97-AF65-F5344CB8AC3E}">
        <p14:creationId xmlns:p14="http://schemas.microsoft.com/office/powerpoint/2010/main" val="911595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5100" dirty="0">
                <a:solidFill>
                  <a:srgbClr val="FF0000"/>
                </a:solidFill>
              </a:rPr>
              <a:t>■</a:t>
            </a:r>
            <a:r>
              <a:rPr lang="ja-JP" altLang="en-US" sz="5100" u="sng" dirty="0">
                <a:solidFill>
                  <a:srgbClr val="FF0000"/>
                </a:solidFill>
              </a:rPr>
              <a:t>今後</a:t>
            </a:r>
            <a:r>
              <a:rPr lang="en-US" altLang="ja-JP" sz="5100" u="sng" dirty="0">
                <a:solidFill>
                  <a:srgbClr val="FF0000"/>
                </a:solidFill>
              </a:rPr>
              <a:t>10</a:t>
            </a:r>
            <a:r>
              <a:rPr lang="ja-JP" altLang="en-US" sz="5100" u="sng" dirty="0">
                <a:solidFill>
                  <a:srgbClr val="FF0000"/>
                </a:solidFill>
              </a:rPr>
              <a:t>年を見据えた取組</a:t>
            </a:r>
          </a:p>
          <a:p>
            <a:r>
              <a:rPr lang="ja-JP" altLang="en-US" sz="5100" dirty="0">
                <a:solidFill>
                  <a:srgbClr val="FF0000"/>
                </a:solidFill>
              </a:rPr>
              <a:t>■はじめに</a:t>
            </a:r>
          </a:p>
          <a:p>
            <a:r>
              <a:rPr lang="ja-JP" altLang="en-US" sz="5100" dirty="0">
                <a:solidFill>
                  <a:srgbClr val="FF0000"/>
                </a:solidFill>
              </a:rPr>
              <a:t>●従来の事業モデルの「改善」だけでなく、事業モデルそのものを創造・転換する「イノベーション」を競争力の源泉に</a:t>
            </a:r>
          </a:p>
          <a:p>
            <a:r>
              <a:rPr lang="ja-JP" altLang="en-US" sz="5100" dirty="0">
                <a:solidFill>
                  <a:srgbClr val="FF0000"/>
                </a:solidFill>
              </a:rPr>
              <a:t>★</a:t>
            </a:r>
            <a:r>
              <a:rPr lang="ja-JP" altLang="en-US" sz="5100" u="sng" dirty="0">
                <a:solidFill>
                  <a:srgbClr val="FF0000"/>
                </a:solidFill>
              </a:rPr>
              <a:t>オープン化された知的活動環境を活用し、世界中で創造された価値を取り込んで事業に繋げていく</a:t>
            </a:r>
            <a:r>
              <a:rPr lang="ja-JP" altLang="en-US" sz="5100" dirty="0">
                <a:solidFill>
                  <a:srgbClr val="FF0000"/>
                </a:solidFill>
              </a:rPr>
              <a:t>ことが重要</a:t>
            </a:r>
          </a:p>
          <a:p>
            <a:r>
              <a:rPr lang="ja-JP" altLang="en-US" sz="5100" dirty="0">
                <a:solidFill>
                  <a:srgbClr val="FF0000"/>
                </a:solidFill>
              </a:rPr>
              <a:t>●③デジタル・ネットワーク社会に対応した環境整備</a:t>
            </a:r>
          </a:p>
          <a:p>
            <a:r>
              <a:rPr lang="ja-JP" altLang="en-US" sz="5100" dirty="0">
                <a:solidFill>
                  <a:srgbClr val="FF0000"/>
                </a:solidFill>
              </a:rPr>
              <a:t>★利用の都度、</a:t>
            </a:r>
            <a:r>
              <a:rPr lang="ja-JP" altLang="en-US" sz="5100" u="sng" dirty="0">
                <a:solidFill>
                  <a:srgbClr val="FF0000"/>
                </a:solidFill>
              </a:rPr>
              <a:t>クラウド上のコンテンツにアクセスする形態</a:t>
            </a:r>
          </a:p>
          <a:p>
            <a:r>
              <a:rPr lang="ja-JP" altLang="en-US" sz="5100" dirty="0">
                <a:solidFill>
                  <a:srgbClr val="FF0000"/>
                </a:solidFill>
              </a:rPr>
              <a:t>★クリエーターが作成するコンテンツのみならず、</a:t>
            </a:r>
            <a:r>
              <a:rPr lang="ja-JP" altLang="en-US" sz="5100" u="sng" dirty="0">
                <a:solidFill>
                  <a:srgbClr val="FF0000"/>
                </a:solidFill>
              </a:rPr>
              <a:t>ユーザーが作成するもの</a:t>
            </a:r>
            <a:r>
              <a:rPr lang="ja-JP" altLang="en-US" sz="5100" dirty="0">
                <a:solidFill>
                  <a:srgbClr val="FF0000"/>
                </a:solidFill>
              </a:rPr>
              <a:t>や、教育コンテンツ、更には公共セクターが保有する公共データ、ビッグデータ</a:t>
            </a:r>
          </a:p>
          <a:p>
            <a:r>
              <a:rPr lang="ja-JP" altLang="en-US" sz="5100" dirty="0">
                <a:solidFill>
                  <a:srgbClr val="FF0000"/>
                </a:solidFill>
              </a:rPr>
              <a:t>★活用される場面も、教育・医療・電子商取引にまで多岐にわたるなど、</a:t>
            </a:r>
            <a:r>
              <a:rPr lang="ja-JP" altLang="en-US" sz="5100" u="sng" dirty="0">
                <a:solidFill>
                  <a:srgbClr val="FF0000"/>
                </a:solidFill>
              </a:rPr>
              <a:t>従来の文芸やエンターテインメントに止まらない広がりや変容</a:t>
            </a:r>
          </a:p>
          <a:p>
            <a:r>
              <a:rPr lang="ja-JP" altLang="en-US" sz="5100" dirty="0">
                <a:solidFill>
                  <a:srgbClr val="FF0000"/>
                </a:solidFill>
              </a:rPr>
              <a:t>★</a:t>
            </a:r>
            <a:r>
              <a:rPr lang="ja-JP" altLang="en-US" sz="5100" u="sng" dirty="0">
                <a:solidFill>
                  <a:srgbClr val="FF0000"/>
                </a:solidFill>
              </a:rPr>
              <a:t>検討にあたっては関連産業全体を見通した視点が不可欠</a:t>
            </a:r>
          </a:p>
          <a:p>
            <a:r>
              <a:rPr lang="ja-JP" altLang="en-US" sz="5100" dirty="0">
                <a:solidFill>
                  <a:srgbClr val="FF0000"/>
                </a:solidFill>
              </a:rPr>
              <a:t>★権利者と利用者の利害対立の構造を超えた柔軟な制度設計により、コンテンツの活用と再生産につながるサイクル</a:t>
            </a:r>
          </a:p>
          <a:p>
            <a:r>
              <a:rPr lang="ja-JP" altLang="en-US" sz="5100" dirty="0">
                <a:solidFill>
                  <a:srgbClr val="FF0000"/>
                </a:solidFill>
              </a:rPr>
              <a:t>●④コンテンツを中心としたソフトパワーの強化</a:t>
            </a:r>
          </a:p>
          <a:p>
            <a:r>
              <a:rPr lang="ja-JP" altLang="en-US" sz="5100" dirty="0">
                <a:solidFill>
                  <a:srgbClr val="FF0000"/>
                </a:solidFill>
              </a:rPr>
              <a:t>★知的財産としてのマンガ、アニメ、ゲームといったコンテンツに止まらず、我が国独自の文化としての</a:t>
            </a:r>
            <a:r>
              <a:rPr lang="ja-JP" altLang="en-US" sz="5100" u="sng" dirty="0">
                <a:solidFill>
                  <a:srgbClr val="FF0000"/>
                </a:solidFill>
              </a:rPr>
              <a:t>ファッション、食、伝統芸能・工芸、観光などまで含めて</a:t>
            </a:r>
          </a:p>
          <a:p>
            <a:endParaRPr lang="ja-JP" altLang="en-US" sz="5100" dirty="0">
              <a:solidFill>
                <a:srgbClr val="FF0000"/>
              </a:solidFill>
            </a:endParaRPr>
          </a:p>
          <a:p>
            <a:r>
              <a:rPr lang="ja-JP" altLang="en-US" sz="5100" dirty="0">
                <a:solidFill>
                  <a:srgbClr val="FF0000"/>
                </a:solidFill>
              </a:rPr>
              <a:t>■第１．産業競争力強化のためのグローバル知財システムの構築</a:t>
            </a:r>
          </a:p>
          <a:p>
            <a:r>
              <a:rPr lang="ja-JP" altLang="en-US" sz="5100" dirty="0">
                <a:solidFill>
                  <a:srgbClr val="FF0000"/>
                </a:solidFill>
              </a:rPr>
              <a:t>★３．</a:t>
            </a:r>
            <a:r>
              <a:rPr lang="ja-JP" altLang="en-US" sz="5100" u="sng" dirty="0">
                <a:solidFill>
                  <a:srgbClr val="FF0000"/>
                </a:solidFill>
              </a:rPr>
              <a:t>グローバル知財人財の育成・確保</a:t>
            </a:r>
            <a:r>
              <a:rPr lang="ja-JP" altLang="en-US" sz="5100" dirty="0">
                <a:solidFill>
                  <a:srgbClr val="FF0000"/>
                </a:solidFill>
              </a:rPr>
              <a:t>（</a:t>
            </a:r>
            <a:r>
              <a:rPr lang="en-US" altLang="ja-JP" sz="5100" dirty="0">
                <a:solidFill>
                  <a:srgbClr val="FF0000"/>
                </a:solidFill>
              </a:rPr>
              <a:t>p.35</a:t>
            </a:r>
            <a:r>
              <a:rPr lang="ja-JP" altLang="en-US" sz="5100" dirty="0">
                <a:solidFill>
                  <a:srgbClr val="FF0000"/>
                </a:solidFill>
              </a:rPr>
              <a:t>）</a:t>
            </a:r>
          </a:p>
          <a:p>
            <a:r>
              <a:rPr lang="ja-JP" altLang="en-US" sz="5100" dirty="0">
                <a:solidFill>
                  <a:srgbClr val="FF0000"/>
                </a:solidFill>
              </a:rPr>
              <a:t>■第３．デジタル・ネットワーク社会に対応した環境整備（</a:t>
            </a:r>
            <a:r>
              <a:rPr lang="en-US" altLang="ja-JP" sz="5100" dirty="0">
                <a:solidFill>
                  <a:srgbClr val="FF0000"/>
                </a:solidFill>
              </a:rPr>
              <a:t>p.50</a:t>
            </a:r>
            <a:r>
              <a:rPr lang="ja-JP" altLang="en-US" sz="5100" dirty="0">
                <a:solidFill>
                  <a:srgbClr val="FF0000"/>
                </a:solidFill>
              </a:rPr>
              <a:t>）</a:t>
            </a:r>
          </a:p>
          <a:p>
            <a:r>
              <a:rPr lang="ja-JP" altLang="en-US" sz="5100" dirty="0">
                <a:solidFill>
                  <a:srgbClr val="FF0000"/>
                </a:solidFill>
              </a:rPr>
              <a:t>★非営利目的での利用のみならず産業利用も含めたコンテンツ利用の促進</a:t>
            </a:r>
          </a:p>
          <a:p>
            <a:r>
              <a:rPr lang="ja-JP" altLang="en-US" sz="5100" dirty="0">
                <a:solidFill>
                  <a:srgbClr val="FF0000"/>
                </a:solidFill>
              </a:rPr>
              <a:t>・</a:t>
            </a:r>
            <a:r>
              <a:rPr lang="ja-JP" altLang="en-US" sz="5100" u="sng" dirty="0">
                <a:solidFill>
                  <a:srgbClr val="FF0000"/>
                </a:solidFill>
              </a:rPr>
              <a:t>クリエイティブ・コモンズ・ライセンス</a:t>
            </a:r>
            <a:r>
              <a:rPr lang="ja-JP" altLang="en-US" sz="5100" dirty="0">
                <a:solidFill>
                  <a:srgbClr val="FF0000"/>
                </a:solidFill>
              </a:rPr>
              <a:t>といったパブリックライセンスの普及（文科省）</a:t>
            </a:r>
          </a:p>
          <a:p>
            <a:r>
              <a:rPr lang="ja-JP" altLang="en-US" sz="5100" dirty="0">
                <a:solidFill>
                  <a:srgbClr val="FF0000"/>
                </a:solidFill>
              </a:rPr>
              <a:t>・公共サービスにおける利用促進のための統一的なルールなどの基盤整備（内閣官房）</a:t>
            </a:r>
          </a:p>
          <a:p>
            <a:r>
              <a:rPr lang="ja-JP" altLang="en-US" sz="5100" dirty="0">
                <a:solidFill>
                  <a:srgbClr val="FF0000"/>
                </a:solidFill>
              </a:rPr>
              <a:t>・魅力的なコンテンツを通じて</a:t>
            </a:r>
            <a:r>
              <a:rPr lang="ja-JP" altLang="en-US" sz="5100" u="sng" dirty="0">
                <a:solidFill>
                  <a:srgbClr val="FF0000"/>
                </a:solidFill>
              </a:rPr>
              <a:t>日本のプレゼンスの向上に大きく寄与するコンテンツ産業に対して、資源配分の重点化と政策資源の充実</a:t>
            </a:r>
            <a:r>
              <a:rPr lang="ja-JP" altLang="en-US" sz="5100" dirty="0">
                <a:solidFill>
                  <a:srgbClr val="FF0000"/>
                </a:solidFill>
              </a:rPr>
              <a:t>を図る。（内閣官房）⇒</a:t>
            </a:r>
            <a:r>
              <a:rPr lang="ja-JP" altLang="en-US" sz="5100" u="sng" dirty="0">
                <a:solidFill>
                  <a:srgbClr val="FF0000"/>
                </a:solidFill>
              </a:rPr>
              <a:t>デジタル化</a:t>
            </a:r>
          </a:p>
          <a:p>
            <a:r>
              <a:rPr lang="ja-JP" altLang="en-US" sz="5100" dirty="0">
                <a:solidFill>
                  <a:srgbClr val="FF0000"/>
                </a:solidFill>
              </a:rPr>
              <a:t>●３．コンテンツ産業の市場拡大に向けた環境醸成（１）新しい産業の創出環境の形成に向けた制度整備（</a:t>
            </a:r>
            <a:r>
              <a:rPr lang="en-US" altLang="ja-JP" sz="5100" dirty="0">
                <a:solidFill>
                  <a:srgbClr val="FF0000"/>
                </a:solidFill>
              </a:rPr>
              <a:t>p.54</a:t>
            </a:r>
            <a:r>
              <a:rPr lang="ja-JP" altLang="en-US" sz="5100" dirty="0">
                <a:solidFill>
                  <a:srgbClr val="FF0000"/>
                </a:solidFill>
              </a:rPr>
              <a:t>）</a:t>
            </a:r>
          </a:p>
          <a:p>
            <a:r>
              <a:rPr lang="ja-JP" altLang="en-US" sz="5100" dirty="0">
                <a:solidFill>
                  <a:srgbClr val="FF0000"/>
                </a:solidFill>
              </a:rPr>
              <a:t>・</a:t>
            </a:r>
            <a:r>
              <a:rPr lang="ja-JP" altLang="en-US" sz="5100" u="sng" dirty="0">
                <a:solidFill>
                  <a:srgbClr val="FF0000"/>
                </a:solidFill>
              </a:rPr>
              <a:t>クラウドサービスやメディア変換サービス</a:t>
            </a:r>
            <a:r>
              <a:rPr lang="ja-JP" altLang="en-US" sz="5100" dirty="0">
                <a:solidFill>
                  <a:srgbClr val="FF0000"/>
                </a:solidFill>
              </a:rPr>
              <a:t>といった新たな産業の創出や拡大を促進。（文部科学省）</a:t>
            </a:r>
          </a:p>
          <a:p>
            <a:r>
              <a:rPr lang="ja-JP" altLang="en-US" sz="5100" dirty="0">
                <a:solidFill>
                  <a:srgbClr val="FF0000"/>
                </a:solidFill>
              </a:rPr>
              <a:t>★（２）クリエーターへの適切な対価還元に向けた制度整備</a:t>
            </a:r>
          </a:p>
          <a:p>
            <a:r>
              <a:rPr lang="ja-JP" altLang="en-US" sz="5100" dirty="0">
                <a:solidFill>
                  <a:srgbClr val="FF0000"/>
                </a:solidFill>
              </a:rPr>
              <a:t>・</a:t>
            </a:r>
            <a:r>
              <a:rPr lang="ja-JP" altLang="en-US" sz="5100" u="sng" dirty="0">
                <a:solidFill>
                  <a:srgbClr val="FF0000"/>
                </a:solidFill>
              </a:rPr>
              <a:t>コンテンツの再生産につながるサイクルを生み出すための仕組みを構築</a:t>
            </a:r>
            <a:r>
              <a:rPr lang="ja-JP" altLang="en-US" sz="5100" dirty="0">
                <a:solidFill>
                  <a:srgbClr val="FF0000"/>
                </a:solidFill>
              </a:rPr>
              <a:t>する。（文部科学省、経済産業省）</a:t>
            </a:r>
          </a:p>
          <a:p>
            <a:r>
              <a:rPr lang="ja-JP" altLang="en-US" sz="5100" dirty="0">
                <a:solidFill>
                  <a:srgbClr val="FF0000"/>
                </a:solidFill>
              </a:rPr>
              <a:t>★（３）新しい産業の創出・拡大に向けたコンテンツの権利処理の円滑化</a:t>
            </a:r>
          </a:p>
          <a:p>
            <a:r>
              <a:rPr lang="ja-JP" altLang="en-US" sz="5100" dirty="0">
                <a:solidFill>
                  <a:srgbClr val="FF0000"/>
                </a:solidFill>
              </a:rPr>
              <a:t>・</a:t>
            </a:r>
            <a:r>
              <a:rPr lang="ja-JP" altLang="en-US" sz="5100" u="sng" dirty="0">
                <a:solidFill>
                  <a:srgbClr val="FF0000"/>
                </a:solidFill>
              </a:rPr>
              <a:t>コンテンツにＩＤを付与し、権利処理に係る情報を集約してクラウドなどによりネットワーク上で参照可能とするデータベースの整備とコンテンツ利用に係る対価の徴収・分配システムの整備を促進</a:t>
            </a:r>
            <a:r>
              <a:rPr lang="ja-JP" altLang="en-US" sz="5100" dirty="0">
                <a:solidFill>
                  <a:srgbClr val="FF0000"/>
                </a:solidFill>
              </a:rPr>
              <a:t>する。（総務省、文部科学省）</a:t>
            </a:r>
          </a:p>
          <a:p>
            <a:r>
              <a:rPr lang="ja-JP" altLang="en-US" sz="5100" dirty="0">
                <a:solidFill>
                  <a:srgbClr val="FF0000"/>
                </a:solidFill>
              </a:rPr>
              <a:t>★（５）電子書籍の普及促進</a:t>
            </a:r>
            <a:r>
              <a:rPr lang="en-US" altLang="ja-JP" sz="5100" dirty="0">
                <a:solidFill>
                  <a:srgbClr val="FF0000"/>
                </a:solidFill>
              </a:rPr>
              <a:t>(p.60)</a:t>
            </a:r>
          </a:p>
          <a:p>
            <a:r>
              <a:rPr lang="ja-JP" altLang="en-US" sz="5100" dirty="0">
                <a:solidFill>
                  <a:srgbClr val="FF0000"/>
                </a:solidFill>
              </a:rPr>
              <a:t>・海外の巨大プラットフォーム事業者などに対する交渉力向上</a:t>
            </a:r>
          </a:p>
          <a:p>
            <a:r>
              <a:rPr lang="ja-JP" altLang="en-US" sz="5100" dirty="0">
                <a:solidFill>
                  <a:srgbClr val="FF0000"/>
                </a:solidFill>
              </a:rPr>
              <a:t>・</a:t>
            </a:r>
            <a:r>
              <a:rPr lang="ja-JP" altLang="en-US" sz="5100" u="sng" dirty="0">
                <a:solidFill>
                  <a:srgbClr val="FF0000"/>
                </a:solidFill>
              </a:rPr>
              <a:t>個人の作品や専門書を含む多種多様な電子書籍コンテンツ数の拡大</a:t>
            </a:r>
          </a:p>
          <a:p>
            <a:r>
              <a:rPr lang="ja-JP" altLang="en-US" sz="5100" dirty="0">
                <a:solidFill>
                  <a:srgbClr val="FF0000"/>
                </a:solidFill>
              </a:rPr>
              <a:t>・オープン型電子出版環境を実現するため、</a:t>
            </a:r>
            <a:r>
              <a:rPr lang="ja-JP" altLang="en-US" sz="5100" u="sng" dirty="0">
                <a:solidFill>
                  <a:srgbClr val="FF0000"/>
                </a:solidFill>
              </a:rPr>
              <a:t>電子書籍交換フォーマットの標準化</a:t>
            </a:r>
            <a:r>
              <a:rPr lang="ja-JP" altLang="en-US" sz="5100" dirty="0">
                <a:solidFill>
                  <a:srgbClr val="FF0000"/>
                </a:solidFill>
              </a:rPr>
              <a:t>や国内外への普及促進</a:t>
            </a:r>
          </a:p>
          <a:p>
            <a:r>
              <a:rPr lang="ja-JP" altLang="en-US" sz="5100" dirty="0">
                <a:solidFill>
                  <a:srgbClr val="FF0000"/>
                </a:solidFill>
              </a:rPr>
              <a:t>★（６）プラットフォームの形成の推進</a:t>
            </a:r>
          </a:p>
          <a:p>
            <a:r>
              <a:rPr lang="ja-JP" altLang="en-US" sz="5100" dirty="0">
                <a:solidFill>
                  <a:srgbClr val="FF0000"/>
                </a:solidFill>
              </a:rPr>
              <a:t>・多様なコンテンツを提供するプラットフォーム支援を通じて</a:t>
            </a:r>
            <a:r>
              <a:rPr lang="ja-JP" altLang="en-US" sz="5100" u="sng" dirty="0">
                <a:solidFill>
                  <a:srgbClr val="FF0000"/>
                </a:solidFill>
              </a:rPr>
              <a:t>コンテンツがプラットフォームをリードするエコシステム</a:t>
            </a:r>
            <a:r>
              <a:rPr lang="ja-JP" altLang="en-US" sz="5100" dirty="0">
                <a:solidFill>
                  <a:srgbClr val="FF0000"/>
                </a:solidFill>
              </a:rPr>
              <a:t>の実現の促進を支援する。（総務省、経済産業省）</a:t>
            </a:r>
          </a:p>
          <a:p>
            <a:r>
              <a:rPr lang="ja-JP" altLang="en-US" sz="5100" dirty="0">
                <a:solidFill>
                  <a:srgbClr val="FF0000"/>
                </a:solidFill>
              </a:rPr>
              <a:t>★（７）ビッグデータビジネスの振興</a:t>
            </a:r>
          </a:p>
          <a:p>
            <a:r>
              <a:rPr lang="ja-JP" altLang="en-US" sz="5100" dirty="0">
                <a:solidFill>
                  <a:srgbClr val="FF0000"/>
                </a:solidFill>
              </a:rPr>
              <a:t>・</a:t>
            </a:r>
            <a:r>
              <a:rPr lang="ja-JP" altLang="en-US" sz="5100" u="sng" dirty="0">
                <a:solidFill>
                  <a:srgbClr val="FF0000"/>
                </a:solidFill>
              </a:rPr>
              <a:t>大量に生成されるユーザー情報、映像・音声、センサー情報</a:t>
            </a:r>
            <a:r>
              <a:rPr lang="ja-JP" altLang="en-US" sz="5100" dirty="0">
                <a:solidFill>
                  <a:srgbClr val="FF0000"/>
                </a:solidFill>
              </a:rPr>
              <a:t>といった、価値ある知的財産を生み出す</a:t>
            </a:r>
            <a:r>
              <a:rPr lang="ja-JP" altLang="en-US" sz="5100" u="sng" dirty="0">
                <a:solidFill>
                  <a:srgbClr val="FF0000"/>
                </a:solidFill>
              </a:rPr>
              <a:t>ビッグデータを経営資源として捉え</a:t>
            </a:r>
            <a:r>
              <a:rPr lang="ja-JP" altLang="en-US" sz="5100" dirty="0">
                <a:solidFill>
                  <a:srgbClr val="FF0000"/>
                </a:solidFill>
              </a:rPr>
              <a:t>、データの収集・蓄積・分析による</a:t>
            </a:r>
            <a:r>
              <a:rPr lang="ja-JP" altLang="en-US" sz="5100" u="sng" dirty="0">
                <a:solidFill>
                  <a:srgbClr val="FF0000"/>
                </a:solidFill>
              </a:rPr>
              <a:t>多様な付加価値の創造に資する研究開発</a:t>
            </a:r>
            <a:r>
              <a:rPr lang="ja-JP" altLang="en-US" sz="5100" dirty="0">
                <a:solidFill>
                  <a:srgbClr val="FF0000"/>
                </a:solidFill>
              </a:rPr>
              <a:t>などに取り組む。（総務省、文部科学省、経済産業省）</a:t>
            </a:r>
          </a:p>
          <a:p>
            <a:r>
              <a:rPr lang="ja-JP" altLang="en-US" sz="5100" dirty="0">
                <a:solidFill>
                  <a:srgbClr val="FF0000"/>
                </a:solidFill>
              </a:rPr>
              <a:t>●４．デジタル・ネットワーク環境促進の基盤整備</a:t>
            </a:r>
            <a:r>
              <a:rPr lang="en-US" altLang="ja-JP" sz="5100" dirty="0">
                <a:solidFill>
                  <a:srgbClr val="FF0000"/>
                </a:solidFill>
              </a:rPr>
              <a:t>(p.64)</a:t>
            </a:r>
          </a:p>
          <a:p>
            <a:r>
              <a:rPr lang="en-US" altLang="ja-JP" sz="5100" dirty="0">
                <a:solidFill>
                  <a:srgbClr val="FF0000"/>
                </a:solidFill>
              </a:rPr>
              <a:t>★</a:t>
            </a:r>
            <a:r>
              <a:rPr lang="ja-JP" altLang="en-US" sz="5100" dirty="0">
                <a:solidFill>
                  <a:srgbClr val="FF0000"/>
                </a:solidFill>
              </a:rPr>
              <a:t>（１）</a:t>
            </a:r>
            <a:r>
              <a:rPr lang="ja-JP" altLang="en-US" sz="5100" u="sng" dirty="0">
                <a:solidFill>
                  <a:srgbClr val="FF0000"/>
                </a:solidFill>
              </a:rPr>
              <a:t>文化資産のデジタル・アーカイブ化の促進</a:t>
            </a:r>
          </a:p>
          <a:p>
            <a:r>
              <a:rPr lang="ja-JP" altLang="en-US" sz="5100" dirty="0">
                <a:solidFill>
                  <a:srgbClr val="FF0000"/>
                </a:solidFill>
              </a:rPr>
              <a:t>・コンテンツを利用するためのハードの保存や文化資産としてのデジタル・アーカイブ化及びクラウド上に存在する新しいタイプの</a:t>
            </a:r>
            <a:r>
              <a:rPr lang="ja-JP" altLang="en-US" sz="5100" u="sng" dirty="0">
                <a:solidFill>
                  <a:srgbClr val="FF0000"/>
                </a:solidFill>
              </a:rPr>
              <a:t>コンテンツの記録方法についても検討</a:t>
            </a:r>
            <a:r>
              <a:rPr lang="ja-JP" altLang="en-US" sz="5100" dirty="0">
                <a:solidFill>
                  <a:srgbClr val="FF0000"/>
                </a:solidFill>
              </a:rPr>
              <a:t>が必要</a:t>
            </a:r>
          </a:p>
          <a:p>
            <a:r>
              <a:rPr lang="ja-JP" altLang="en-US" sz="5100" dirty="0">
                <a:solidFill>
                  <a:srgbClr val="FF0000"/>
                </a:solidFill>
              </a:rPr>
              <a:t>文化資産及びこれらの関連資料などのデジタル・アーカイブ化を促進するとともに、</a:t>
            </a:r>
            <a:r>
              <a:rPr lang="ja-JP" altLang="en-US" sz="5100" u="sng" dirty="0">
                <a:solidFill>
                  <a:srgbClr val="FF0000"/>
                </a:solidFill>
              </a:rPr>
              <a:t>各アーカイブ間の連携を実現するための環境整備</a:t>
            </a:r>
            <a:r>
              <a:rPr lang="ja-JP" altLang="en-US" sz="5100" dirty="0">
                <a:solidFill>
                  <a:srgbClr val="FF0000"/>
                </a:solidFill>
              </a:rPr>
              <a:t>及び海外発信の強化について検討し、必要な措置を講じる。（内閣官房、総務省、文部科学省、経済産業省）</a:t>
            </a:r>
          </a:p>
          <a:p>
            <a:endParaRPr lang="ja-JP" altLang="en-US" sz="5100" dirty="0">
              <a:solidFill>
                <a:srgbClr val="FF0000"/>
              </a:solidFill>
            </a:endParaRPr>
          </a:p>
          <a:p>
            <a:r>
              <a:rPr lang="ja-JP" altLang="en-US" sz="5100" dirty="0">
                <a:solidFill>
                  <a:srgbClr val="FF0000"/>
                </a:solidFill>
              </a:rPr>
              <a:t>■第４．コンテンツを中心としたソフトパワーの強化</a:t>
            </a:r>
            <a:r>
              <a:rPr lang="en-US" altLang="ja-JP" sz="5100" dirty="0">
                <a:solidFill>
                  <a:srgbClr val="FF0000"/>
                </a:solidFill>
              </a:rPr>
              <a:t>(p.68)</a:t>
            </a:r>
          </a:p>
          <a:p>
            <a:r>
              <a:rPr lang="en-US" altLang="ja-JP" sz="5100" dirty="0">
                <a:solidFill>
                  <a:srgbClr val="FF0000"/>
                </a:solidFill>
              </a:rPr>
              <a:t>●</a:t>
            </a:r>
            <a:r>
              <a:rPr lang="ja-JP" altLang="en-US" sz="5100" dirty="0">
                <a:solidFill>
                  <a:srgbClr val="FF0000"/>
                </a:solidFill>
              </a:rPr>
              <a:t>１．コンテンツ産業を巡る生態系変化への対応</a:t>
            </a:r>
          </a:p>
          <a:p>
            <a:r>
              <a:rPr lang="ja-JP" altLang="en-US" sz="5100" u="sng" dirty="0">
                <a:solidFill>
                  <a:srgbClr val="FF0000"/>
                </a:solidFill>
              </a:rPr>
              <a:t>コンテンツ関連施策に対して重点的に資源配分</a:t>
            </a:r>
            <a:r>
              <a:rPr lang="ja-JP" altLang="en-US" sz="5100" dirty="0">
                <a:solidFill>
                  <a:srgbClr val="FF0000"/>
                </a:solidFill>
              </a:rPr>
              <a:t>するとともに、政府としての総合的な推進体制の在り方について検討し、必要な措置を講じる。</a:t>
            </a:r>
            <a:r>
              <a:rPr lang="en-US" altLang="ja-JP" sz="5100" dirty="0">
                <a:solidFill>
                  <a:srgbClr val="FF0000"/>
                </a:solidFill>
              </a:rPr>
              <a:t>(</a:t>
            </a:r>
            <a:r>
              <a:rPr lang="ja-JP" altLang="en-US" sz="5100" dirty="0">
                <a:solidFill>
                  <a:srgbClr val="FF0000"/>
                </a:solidFill>
              </a:rPr>
              <a:t>内閣官房</a:t>
            </a:r>
          </a:p>
          <a:p>
            <a:r>
              <a:rPr lang="ja-JP" altLang="en-US" sz="5100" dirty="0">
                <a:solidFill>
                  <a:srgbClr val="FF0000"/>
                </a:solidFill>
              </a:rPr>
              <a:t>２．</a:t>
            </a:r>
            <a:r>
              <a:rPr lang="ja-JP" altLang="en-US" sz="5100" u="sng" dirty="0">
                <a:solidFill>
                  <a:srgbClr val="FF0000"/>
                </a:solidFill>
              </a:rPr>
              <a:t>日本の伝統や文化に根ざした魅力あるコンテンツ・製品などの発掘・創造</a:t>
            </a:r>
          </a:p>
          <a:p>
            <a:r>
              <a:rPr lang="ja-JP" altLang="en-US" sz="5100" dirty="0">
                <a:solidFill>
                  <a:srgbClr val="FF0000"/>
                </a:solidFill>
              </a:rPr>
              <a:t>★（１）ターゲット国・地域で売るためのコンテンツ・製品の制作などに係る支援</a:t>
            </a:r>
          </a:p>
          <a:p>
            <a:r>
              <a:rPr lang="ja-JP" altLang="en-US" sz="5100" dirty="0">
                <a:solidFill>
                  <a:srgbClr val="FF0000"/>
                </a:solidFill>
              </a:rPr>
              <a:t>★（２）世界のコンテンツの中心となる</a:t>
            </a:r>
            <a:r>
              <a:rPr lang="ja-JP" altLang="en-US" sz="5100" u="sng" dirty="0">
                <a:solidFill>
                  <a:srgbClr val="FF0000"/>
                </a:solidFill>
              </a:rPr>
              <a:t>人財・開発拠点の整備</a:t>
            </a:r>
          </a:p>
          <a:p>
            <a:r>
              <a:rPr lang="ja-JP" altLang="en-US" sz="5100" dirty="0">
                <a:solidFill>
                  <a:srgbClr val="FF0000"/>
                </a:solidFill>
              </a:rPr>
              <a:t>★（３）地域ブランドの確立</a:t>
            </a:r>
          </a:p>
          <a:p>
            <a:r>
              <a:rPr lang="ja-JP" altLang="en-US" sz="5100" dirty="0">
                <a:solidFill>
                  <a:srgbClr val="FF0000"/>
                </a:solidFill>
              </a:rPr>
              <a:t>★（４）日本の</a:t>
            </a:r>
            <a:r>
              <a:rPr lang="ja-JP" altLang="en-US" sz="5100" u="sng" dirty="0">
                <a:solidFill>
                  <a:srgbClr val="FF0000"/>
                </a:solidFill>
              </a:rPr>
              <a:t>高度な技術力を生かしたコンテンツ制作の促進</a:t>
            </a:r>
          </a:p>
          <a:p>
            <a:r>
              <a:rPr lang="ja-JP" altLang="en-US" sz="5100" dirty="0">
                <a:solidFill>
                  <a:srgbClr val="FF0000"/>
                </a:solidFill>
              </a:rPr>
              <a:t>●３．日本ブランドのグローバルな発信（</a:t>
            </a:r>
            <a:r>
              <a:rPr lang="en-US" altLang="ja-JP" sz="5100" dirty="0">
                <a:solidFill>
                  <a:srgbClr val="FF0000"/>
                </a:solidFill>
              </a:rPr>
              <a:t>p.74</a:t>
            </a:r>
            <a:r>
              <a:rPr lang="ja-JP" altLang="en-US" sz="5100" dirty="0">
                <a:solidFill>
                  <a:srgbClr val="FF0000"/>
                </a:solidFill>
              </a:rPr>
              <a:t>）</a:t>
            </a:r>
          </a:p>
          <a:p>
            <a:r>
              <a:rPr lang="ja-JP" altLang="en-US" sz="5100" dirty="0">
                <a:solidFill>
                  <a:srgbClr val="FF0000"/>
                </a:solidFill>
              </a:rPr>
              <a:t>●４．戦略的な海外展開の推進</a:t>
            </a:r>
          </a:p>
          <a:p>
            <a:r>
              <a:rPr lang="ja-JP" altLang="en-US" sz="5100" dirty="0">
                <a:solidFill>
                  <a:srgbClr val="FF0000"/>
                </a:solidFill>
              </a:rPr>
              <a:t>●５．国内外から人を日本に呼び込むインバウンドの推進</a:t>
            </a:r>
          </a:p>
          <a:p>
            <a:r>
              <a:rPr lang="ja-JP" altLang="en-US" sz="5100" dirty="0">
                <a:solidFill>
                  <a:srgbClr val="FF0000"/>
                </a:solidFill>
              </a:rPr>
              <a:t>●６．模倣品・海賊版対策の強化</a:t>
            </a:r>
          </a:p>
          <a:p>
            <a:r>
              <a:rPr lang="ja-JP" altLang="en-US" sz="5100" dirty="0">
                <a:solidFill>
                  <a:srgbClr val="FF0000"/>
                </a:solidFill>
              </a:rPr>
              <a:t>●７．コンテンツ人財の育成</a:t>
            </a:r>
          </a:p>
          <a:p>
            <a:r>
              <a:rPr lang="ja-JP" altLang="en-US" sz="5100" dirty="0">
                <a:solidFill>
                  <a:srgbClr val="FF0000"/>
                </a:solidFill>
              </a:rPr>
              <a:t>★（１）クリエーターの裾野の拡大</a:t>
            </a:r>
          </a:p>
          <a:p>
            <a:r>
              <a:rPr lang="ja-JP" altLang="en-US" sz="5100" dirty="0">
                <a:solidFill>
                  <a:srgbClr val="FF0000"/>
                </a:solidFill>
              </a:rPr>
              <a:t>★（２）若手クリエーターの育成</a:t>
            </a:r>
          </a:p>
          <a:p>
            <a:r>
              <a:rPr lang="ja-JP" altLang="en-US" sz="5100" dirty="0">
                <a:solidFill>
                  <a:srgbClr val="FF0000"/>
                </a:solidFill>
              </a:rPr>
              <a:t>★（３）グローバル人財の育成</a:t>
            </a:r>
          </a:p>
          <a:p>
            <a:r>
              <a:rPr lang="ja-JP" altLang="en-US" sz="5100" dirty="0">
                <a:solidFill>
                  <a:srgbClr val="FF0000"/>
                </a:solidFill>
              </a:rPr>
              <a:t>★（４）コンテンツ制作現場の環境の改善</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41</a:t>
            </a:fld>
            <a:endParaRPr kumimoji="1" lang="ja-JP" altLang="en-US"/>
          </a:p>
        </p:txBody>
      </p:sp>
    </p:spTree>
    <p:extLst>
      <p:ext uri="{BB962C8B-B14F-4D97-AF65-F5344CB8AC3E}">
        <p14:creationId xmlns:p14="http://schemas.microsoft.com/office/powerpoint/2010/main" val="30680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a:t>■ナショナル・アーカイブ関連の国の動き</a:t>
            </a:r>
            <a:endParaRPr lang="en-US" altLang="ja-JP" sz="3200" dirty="0"/>
          </a:p>
          <a:p>
            <a:pPr marL="0" lvl="1" defTabSz="903370">
              <a:defRPr/>
            </a:pPr>
            <a:r>
              <a:rPr lang="ja-JP" altLang="en-US" dirty="0">
                <a:hlinkClick r:id="rId3"/>
              </a:rPr>
              <a:t>●</a:t>
            </a:r>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r>
              <a:rPr lang="ja-JP" altLang="en-US" sz="3200" dirty="0"/>
              <a:t>●</a:t>
            </a:r>
            <a:r>
              <a:rPr lang="ja-JP" altLang="ja-JP" sz="3200" dirty="0"/>
              <a:t>知的財産政策ビジョン</a:t>
            </a:r>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en-US" altLang="ja-JP" dirty="0">
                <a:solidFill>
                  <a:srgbClr val="FF0000"/>
                </a:solidFill>
                <a:latin typeface="HG丸ｺﾞｼｯｸM-PRO" panose="020F0600000000000000" pitchFamily="50" charset="-128"/>
                <a:ea typeface="HG丸ｺﾞｼｯｸM-PRO" panose="020F0600000000000000" pitchFamily="50" charset="-128"/>
              </a:rPr>
              <a:t>2013</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6</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日知的財産戦略本部）</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★今後</a:t>
            </a:r>
            <a:r>
              <a:rPr lang="en-US" altLang="ja-JP" dirty="0">
                <a:solidFill>
                  <a:srgbClr val="FF0000"/>
                </a:solidFill>
                <a:latin typeface="HG丸ｺﾞｼｯｸM-PRO" panose="020F0600000000000000" pitchFamily="50" charset="-128"/>
                <a:ea typeface="HG丸ｺﾞｼｯｸM-PRO" panose="020F0600000000000000" pitchFamily="50" charset="-128"/>
              </a:rPr>
              <a:t>10</a:t>
            </a:r>
            <a:r>
              <a:rPr lang="ja-JP" altLang="en-US" dirty="0">
                <a:solidFill>
                  <a:srgbClr val="FF0000"/>
                </a:solidFill>
                <a:latin typeface="HG丸ｺﾞｼｯｸM-PRO" panose="020F0600000000000000" pitchFamily="50" charset="-128"/>
                <a:ea typeface="HG丸ｺﾞｼｯｸM-PRO" panose="020F0600000000000000" pitchFamily="50" charset="-128"/>
              </a:rPr>
              <a:t>年を見据えた知的財産に関する政策</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sz="2900" dirty="0"/>
              <a:t>★従来の事業モデルの「改善」だけでなく、事業モデルそのものを創造・転換する「イノベーション」を競争力の源泉に</a:t>
            </a:r>
            <a:endParaRPr lang="en-US" altLang="ja-JP" sz="2900" dirty="0"/>
          </a:p>
          <a:p>
            <a:r>
              <a:rPr lang="ja-JP" altLang="en-US" sz="2500" dirty="0">
                <a:solidFill>
                  <a:srgbClr val="FF0000"/>
                </a:solidFill>
              </a:rPr>
              <a:t>・オープン化された知的活動環境を活用し、世界中で創造された価値を取り込んで</a:t>
            </a:r>
            <a:r>
              <a:rPr lang="ja-JP" altLang="en-US" sz="2500" dirty="0"/>
              <a:t>事業に繋げていくことが重要</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marL="0" lvl="2" defTabSz="903370">
              <a:defRPr/>
            </a:pPr>
            <a:r>
              <a:rPr lang="ja-JP" altLang="en-US" dirty="0">
                <a:hlinkClick r:id="rId4"/>
              </a:rPr>
              <a:t>●</a:t>
            </a:r>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en-US" altLang="ja-JP" sz="3200" dirty="0"/>
          </a:p>
          <a:p>
            <a:r>
              <a:rPr lang="ja-JP" altLang="en-US" sz="3200" dirty="0"/>
              <a:t>■</a:t>
            </a:r>
            <a:r>
              <a:rPr lang="zh-TW" altLang="en-US" sz="3200" dirty="0"/>
              <a:t>知的財産推進計画</a:t>
            </a:r>
            <a:r>
              <a:rPr lang="en-US" altLang="zh-TW" sz="3200" dirty="0"/>
              <a:t>2015</a:t>
            </a:r>
          </a:p>
          <a:p>
            <a:r>
              <a:rPr lang="ja-JP" altLang="en-US" sz="3200" dirty="0"/>
              <a:t>重要</a:t>
            </a:r>
            <a:r>
              <a:rPr lang="en-US" altLang="ja-JP" sz="3200" dirty="0"/>
              <a:t>8</a:t>
            </a:r>
            <a:r>
              <a:rPr lang="ja-JP" altLang="en-US" sz="3200" dirty="0"/>
              <a:t>施策の一つ「</a:t>
            </a:r>
            <a:r>
              <a:rPr lang="ja-JP" altLang="en-US" sz="3200" dirty="0">
                <a:solidFill>
                  <a:schemeClr val="accent5"/>
                </a:solidFill>
              </a:rPr>
              <a:t>アーカイブの利活用促進に向けた整備の加速化</a:t>
            </a:r>
            <a:r>
              <a:rPr lang="ja-JP" altLang="en-US" sz="3200" dirty="0"/>
              <a:t>」における取り組むべき主な施策：</a:t>
            </a:r>
            <a:endParaRPr lang="en-US" altLang="ja-JP" sz="3200" dirty="0"/>
          </a:p>
          <a:p>
            <a:r>
              <a:rPr lang="ja-JP" altLang="en-US" sz="3200" dirty="0"/>
              <a:t>●</a:t>
            </a:r>
            <a:r>
              <a:rPr lang="ja-JP" altLang="en-US" sz="2800" dirty="0"/>
              <a:t>書籍、文化財、放送番組、マンガ・アニメなど多岐にわたるアーカイブ連携・横断の促進（</a:t>
            </a:r>
            <a:r>
              <a:rPr lang="ja-JP" altLang="en-US" sz="2800" dirty="0">
                <a:solidFill>
                  <a:schemeClr val="accent5"/>
                </a:solidFill>
              </a:rPr>
              <a:t>統合ポータルの構築</a:t>
            </a:r>
            <a:r>
              <a:rPr lang="ja-JP" altLang="en-US" sz="2800" dirty="0"/>
              <a:t>）</a:t>
            </a:r>
            <a:endParaRPr lang="en-US" altLang="ja-JP" sz="2800" dirty="0"/>
          </a:p>
          <a:p>
            <a:r>
              <a:rPr lang="ja-JP" altLang="en-US" sz="2800" dirty="0"/>
              <a:t>●分野ごとの取組の促進</a:t>
            </a:r>
            <a:endParaRPr lang="en-US" altLang="ja-JP" sz="2800" dirty="0"/>
          </a:p>
          <a:p>
            <a:r>
              <a:rPr lang="ja-JP" altLang="en-US" sz="2800" dirty="0"/>
              <a:t>・</a:t>
            </a:r>
            <a:r>
              <a:rPr lang="ja-JP" altLang="en-US" sz="2400" dirty="0"/>
              <a:t>書籍等：公共・大学図書館等の資料のデジタル化への支援、</a:t>
            </a:r>
            <a:r>
              <a:rPr lang="en-US" altLang="ja-JP" sz="2400" dirty="0">
                <a:latin typeface="Century" panose="02040604050505020304" pitchFamily="18" charset="0"/>
              </a:rPr>
              <a:t>NDL</a:t>
            </a:r>
            <a:r>
              <a:rPr lang="ja-JP" altLang="en-US" sz="2400" dirty="0"/>
              <a:t>資料のデジタル化の継続とデータの利活用促進</a:t>
            </a:r>
            <a:endParaRPr lang="en-US" altLang="ja-JP" sz="2400" dirty="0"/>
          </a:p>
          <a:p>
            <a:r>
              <a:rPr lang="ja-JP" altLang="en-US" sz="2400" dirty="0"/>
              <a:t>●</a:t>
            </a:r>
            <a:r>
              <a:rPr lang="ja-JP" altLang="en-US" sz="2800" dirty="0"/>
              <a:t>アーカイブ構築と利活用促進のための著作権制度の整備</a:t>
            </a:r>
            <a:endParaRPr lang="en-US" altLang="ja-JP" sz="2800" dirty="0"/>
          </a:p>
          <a:p>
            <a:r>
              <a:rPr lang="ja-JP" altLang="en-US" sz="2800" dirty="0"/>
              <a:t>・関係省庁等連絡会及び実務者協議会の設置　など</a:t>
            </a:r>
            <a:endParaRPr lang="en-US" altLang="ja-JP" sz="28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3944CA9-B510-462A-99D4-2C9C4B24A3FD}" type="slidenum">
              <a:rPr kumimoji="1" lang="ja-JP" altLang="en-US" smtClean="0"/>
              <a:t>42</a:t>
            </a:fld>
            <a:endParaRPr kumimoji="1" lang="ja-JP" altLang="en-US"/>
          </a:p>
        </p:txBody>
      </p:sp>
    </p:spTree>
    <p:extLst>
      <p:ext uri="{BB962C8B-B14F-4D97-AF65-F5344CB8AC3E}">
        <p14:creationId xmlns:p14="http://schemas.microsoft.com/office/powerpoint/2010/main" val="681908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rgbClr val="FF0000"/>
                </a:solidFill>
                <a:latin typeface="HG丸ｺﾞｼｯｸM-PRO" panose="020F0600000000000000" pitchFamily="50" charset="-128"/>
                <a:ea typeface="HG丸ｺﾞｼｯｸM-PRO" panose="020F0600000000000000" pitchFamily="50" charset="-128"/>
              </a:rPr>
              <a:t>これは電子書籍分野での必要な機能を</a:t>
            </a:r>
            <a:r>
              <a:rPr lang="en-US" altLang="ja-JP" dirty="0">
                <a:solidFill>
                  <a:srgbClr val="FF0000"/>
                </a:solidFill>
                <a:latin typeface="HG丸ｺﾞｼｯｸM-PRO" panose="020F0600000000000000" pitchFamily="50" charset="-128"/>
                <a:ea typeface="HG丸ｺﾞｼｯｸM-PRO" panose="020F0600000000000000" pitchFamily="50" charset="-128"/>
              </a:rPr>
              <a:t>5</a:t>
            </a:r>
            <a:r>
              <a:rPr lang="ja-JP" altLang="en-US" dirty="0" err="1">
                <a:solidFill>
                  <a:srgbClr val="FF0000"/>
                </a:solidFill>
                <a:latin typeface="HG丸ｺﾞｼｯｸM-PRO" panose="020F0600000000000000" pitchFamily="50" charset="-128"/>
                <a:ea typeface="HG丸ｺﾞｼｯｸM-PRO" panose="020F0600000000000000" pitchFamily="50" charset="-128"/>
              </a:rPr>
              <a:t>つに</a:t>
            </a:r>
            <a:r>
              <a:rPr lang="ja-JP" altLang="en-US" dirty="0">
                <a:solidFill>
                  <a:srgbClr val="FF0000"/>
                </a:solidFill>
                <a:latin typeface="HG丸ｺﾞｼｯｸM-PRO" panose="020F0600000000000000" pitchFamily="50" charset="-128"/>
                <a:ea typeface="HG丸ｺﾞｼｯｸM-PRO" panose="020F0600000000000000" pitchFamily="50" charset="-128"/>
              </a:rPr>
              <a:t>分解。それぞれ、出版界と図書館界の役割分担を例示。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以前、長尾構想として示された内容と酷似。</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電子書籍議連に提示。</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lang="ja-JP" altLang="en-US">
              <a:solidFill>
                <a:prstClr val="black"/>
              </a:solidFill>
            </a:endParaRPr>
          </a:p>
        </p:txBody>
      </p:sp>
      <p:sp>
        <p:nvSpPr>
          <p:cNvPr id="5" name="スライド番号プレースホルダー 4"/>
          <p:cNvSpPr>
            <a:spLocks noGrp="1"/>
          </p:cNvSpPr>
          <p:nvPr>
            <p:ph type="sldNum" sz="quarter" idx="11"/>
          </p:nvPr>
        </p:nvSpPr>
        <p:spPr/>
        <p:txBody>
          <a:bodyPr/>
          <a:lstStyle/>
          <a:p>
            <a:fld id="{60790FB4-0543-431D-8F54-D4E71C5D568C}" type="slidenum">
              <a:rPr lang="ja-JP" altLang="en-US" smtClean="0">
                <a:solidFill>
                  <a:prstClr val="black"/>
                </a:solidFill>
              </a:rPr>
              <a:pPr/>
              <a:t>53</a:t>
            </a:fld>
            <a:endParaRPr lang="ja-JP" altLang="en-US">
              <a:solidFill>
                <a:prstClr val="black"/>
              </a:solidFill>
            </a:endParaRPr>
          </a:p>
        </p:txBody>
      </p:sp>
    </p:spTree>
    <p:extLst>
      <p:ext uri="{BB962C8B-B14F-4D97-AF65-F5344CB8AC3E}">
        <p14:creationId xmlns:p14="http://schemas.microsoft.com/office/powerpoint/2010/main" val="36174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資料は、前の図を詳細化して、データフローダイアグラム的に分解したもの。</a:t>
            </a:r>
            <a:endParaRPr kumimoji="1" lang="en-US" altLang="ja-JP" dirty="0"/>
          </a:p>
          <a:p>
            <a:r>
              <a:rPr kumimoji="1" lang="ja-JP" altLang="en-US" dirty="0"/>
              <a:t>情報の流れの線には、赤で</a:t>
            </a:r>
            <a:r>
              <a:rPr kumimoji="1" lang="en-US" altLang="ja-JP" dirty="0"/>
              <a:t>NDL</a:t>
            </a:r>
            <a:r>
              <a:rPr kumimoji="1" lang="ja-JP" altLang="en-US" dirty="0"/>
              <a:t>の現行のサービス・事業を記載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54</a:t>
            </a:fld>
            <a:endParaRPr kumimoji="1" lang="ja-JP" altLang="en-US"/>
          </a:p>
        </p:txBody>
      </p:sp>
    </p:spTree>
    <p:extLst>
      <p:ext uri="{BB962C8B-B14F-4D97-AF65-F5344CB8AC3E}">
        <p14:creationId xmlns:p14="http://schemas.microsoft.com/office/powerpoint/2010/main" val="1116511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■各図書館の位置づけ</a:t>
            </a:r>
          </a:p>
          <a:p>
            <a:r>
              <a:rPr kumimoji="1" lang="ja-JP" altLang="en-US" dirty="0"/>
              <a:t>●市町村立図書館は、市町村民のための図書館</a:t>
            </a:r>
          </a:p>
          <a:p>
            <a:r>
              <a:rPr kumimoji="1" lang="ja-JP" altLang="en-US" dirty="0"/>
              <a:t>市町村立図書館は、国民にとって最も身近なアクセスポイント</a:t>
            </a:r>
          </a:p>
          <a:p>
            <a:r>
              <a:rPr kumimoji="1" lang="ja-JP" altLang="en-US" dirty="0"/>
              <a:t>市町村民への直接サービス</a:t>
            </a:r>
          </a:p>
          <a:p>
            <a:r>
              <a:rPr kumimoji="1" lang="ja-JP" altLang="en-US" dirty="0"/>
              <a:t>市町村で収集した情報に加えて、県立図書館、</a:t>
            </a:r>
            <a:r>
              <a:rPr kumimoji="1" lang="en-US" altLang="ja-JP" dirty="0"/>
              <a:t>NDL</a:t>
            </a:r>
            <a:r>
              <a:rPr kumimoji="1" lang="ja-JP" altLang="en-US" dirty="0" err="1"/>
              <a:t>が保</a:t>
            </a:r>
            <a:r>
              <a:rPr kumimoji="1" lang="ja-JP" altLang="en-US" dirty="0"/>
              <a:t>有している情報を提供</a:t>
            </a:r>
          </a:p>
          <a:p>
            <a:r>
              <a:rPr kumimoji="1" lang="ja-JP" altLang="en-US" dirty="0"/>
              <a:t>●県立図書館は、県民のための図書館</a:t>
            </a:r>
          </a:p>
          <a:p>
            <a:r>
              <a:rPr kumimoji="1" lang="ja-JP" altLang="en-US" dirty="0"/>
              <a:t>県民への直接サービス</a:t>
            </a:r>
          </a:p>
          <a:p>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p>
          <a:p>
            <a:r>
              <a:rPr kumimoji="1" lang="ja-JP" altLang="en-US" dirty="0"/>
              <a:t>市町村立図書館を経由した情報提供</a:t>
            </a:r>
          </a:p>
          <a:p>
            <a:r>
              <a:rPr kumimoji="1" lang="ja-JP" altLang="en-US" dirty="0"/>
              <a:t>●国立国会図書館は、国民、議員のための図書館</a:t>
            </a:r>
          </a:p>
          <a:p>
            <a:r>
              <a:rPr kumimoji="1" lang="ja-JP" altLang="en-US" dirty="0"/>
              <a:t>国民への直接サービスとして、インターネットでの情報提供</a:t>
            </a:r>
          </a:p>
          <a:p>
            <a:r>
              <a:rPr kumimoji="1" lang="ja-JP" altLang="en-US" dirty="0"/>
              <a:t>間接サービスとして、県立図書館を経由した情報提供</a:t>
            </a:r>
          </a:p>
          <a:p>
            <a:r>
              <a:rPr kumimoji="1" lang="ja-JP" altLang="en-US" dirty="0"/>
              <a:t>全国書誌を提供する役割として、</a:t>
            </a:r>
            <a:r>
              <a:rPr kumimoji="1" lang="en-US" altLang="ja-JP" dirty="0"/>
              <a:t>NDL</a:t>
            </a:r>
            <a:r>
              <a:rPr kumimoji="1" lang="ja-JP" altLang="en-US" dirty="0"/>
              <a:t>が収集した出版物のみならず、全ての刊行物の存在と所在場所を提供する</a:t>
            </a:r>
          </a:p>
          <a:p>
            <a:r>
              <a:rPr kumimoji="1" lang="ja-JP" altLang="en-US" dirty="0"/>
              <a:t>■商用電子図書館サービスの位置づけ</a:t>
            </a:r>
          </a:p>
          <a:p>
            <a:r>
              <a:rPr kumimoji="1" lang="ja-JP" altLang="en-US" dirty="0"/>
              <a:t>商用電子書籍を、県立等の図書館へ配信し、各図書館が自ら保有する情報と合わせて、各図書館の利用者へ提供</a:t>
            </a:r>
          </a:p>
          <a:p>
            <a:r>
              <a:rPr kumimoji="1" lang="ja-JP" altLang="en-US" dirty="0"/>
              <a:t>■検討の観点</a:t>
            </a:r>
          </a:p>
          <a:p>
            <a:r>
              <a:rPr kumimoji="1" lang="ja-JP" altLang="en-US" dirty="0"/>
              <a:t>●提供は、フローとして</a:t>
            </a:r>
          </a:p>
          <a:p>
            <a:r>
              <a:rPr kumimoji="1" lang="en-US" altLang="ja-JP" dirty="0"/>
              <a:t>NDL</a:t>
            </a:r>
            <a:r>
              <a:rPr kumimoji="1" lang="ja-JP" altLang="en-US" dirty="0"/>
              <a:t>が自ら保有している情報に加えて、他組織の情報を補完的に提供するのではなく、</a:t>
            </a:r>
          </a:p>
          <a:p>
            <a:r>
              <a:rPr kumimoji="1" lang="ja-JP" altLang="en-US" dirty="0"/>
              <a:t>最も身近な市町村立図書館が、自ら保有する情報に加えて、県立、</a:t>
            </a:r>
            <a:r>
              <a:rPr kumimoji="1" lang="en-US" altLang="ja-JP" dirty="0"/>
              <a:t>NDL</a:t>
            </a:r>
            <a:r>
              <a:rPr kumimoji="1" lang="ja-JP" altLang="en-US" dirty="0" err="1"/>
              <a:t>が提</a:t>
            </a:r>
            <a:r>
              <a:rPr kumimoji="1" lang="ja-JP" altLang="en-US" dirty="0"/>
              <a:t>供する電子図書サービスを合わせて利用できるようにする</a:t>
            </a:r>
          </a:p>
          <a:p>
            <a:r>
              <a:rPr kumimoji="1" lang="en-US" altLang="ja-JP" dirty="0"/>
              <a:t>NDL</a:t>
            </a:r>
            <a:r>
              <a:rPr kumimoji="1" lang="ja-JP" altLang="en-US" dirty="0"/>
              <a:t>は、市場で流通せず、県立、市町村立図書館でも所蔵していない書籍を、提供する責務がある</a:t>
            </a:r>
          </a:p>
          <a:p>
            <a:r>
              <a:rPr kumimoji="1" lang="ja-JP" altLang="en-US" dirty="0"/>
              <a:t>●収集・保存は、ストックとして</a:t>
            </a:r>
          </a:p>
          <a:p>
            <a:r>
              <a:rPr kumimoji="1" lang="ja-JP" altLang="en-US" dirty="0"/>
              <a:t>市町村立図書館が収集した情報を、県立図書館が収集。県立図書館が収集した情報を、</a:t>
            </a:r>
            <a:r>
              <a:rPr kumimoji="1" lang="en-US" altLang="ja-JP" dirty="0"/>
              <a:t>NDL</a:t>
            </a:r>
            <a:r>
              <a:rPr kumimoji="1" lang="ja-JP" altLang="en-US" dirty="0"/>
              <a:t>が収集</a:t>
            </a:r>
          </a:p>
          <a:p>
            <a:endParaRPr kumimoji="1" lang="ja-JP" altLang="en-US" dirty="0"/>
          </a:p>
          <a:p>
            <a:endParaRPr kumimoji="1" lang="ja-JP" altLang="en-US"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55</a:t>
            </a:fld>
            <a:endParaRPr kumimoji="1" lang="ja-JP" altLang="en-US"/>
          </a:p>
        </p:txBody>
      </p:sp>
    </p:spTree>
    <p:extLst>
      <p:ext uri="{BB962C8B-B14F-4D97-AF65-F5344CB8AC3E}">
        <p14:creationId xmlns:p14="http://schemas.microsoft.com/office/powerpoint/2010/main" val="679752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当初、電子書籍と文化財のアーカイブが別々のものとして検討されていた。</a:t>
            </a:r>
            <a:endParaRPr kumimoji="1" lang="en-US" altLang="ja-JP" dirty="0"/>
          </a:p>
          <a:p>
            <a:r>
              <a:rPr kumimoji="1" lang="en-US" altLang="ja-JP" b="1" u="sng" dirty="0"/>
              <a:t>NDL</a:t>
            </a:r>
            <a:r>
              <a:rPr kumimoji="1" lang="ja-JP" altLang="en-US" b="1" u="sng" dirty="0"/>
              <a:t>のアーカイブは両方にまたがっていた</a:t>
            </a:r>
            <a:r>
              <a:rPr kumimoji="1" lang="ja-JP" altLang="en-US" dirty="0"/>
              <a:t>。</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57</a:t>
            </a:fld>
            <a:endParaRPr kumimoji="1" lang="ja-JP" altLang="en-US"/>
          </a:p>
        </p:txBody>
      </p:sp>
    </p:spTree>
    <p:extLst>
      <p:ext uri="{BB962C8B-B14F-4D97-AF65-F5344CB8AC3E}">
        <p14:creationId xmlns:p14="http://schemas.microsoft.com/office/powerpoint/2010/main" val="333106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電子書籍、文化財、災害情報など別々に構築するのではなく、</a:t>
            </a:r>
            <a:r>
              <a:rPr kumimoji="1" lang="ja-JP" altLang="en-US" b="1" u="sng" dirty="0"/>
              <a:t>分野を越えて１つのアーカイブとして構築</a:t>
            </a:r>
            <a:r>
              <a:rPr kumimoji="1" lang="ja-JP" altLang="en-US" dirty="0"/>
              <a:t>し、それぞれを目的で利用できるようにすることを提唱。</a:t>
            </a:r>
            <a:endParaRPr kumimoji="1" lang="en-US" altLang="ja-JP" dirty="0"/>
          </a:p>
          <a:p>
            <a:r>
              <a:rPr kumimoji="1" lang="en-US" altLang="ja-JP" dirty="0"/>
              <a:t>NDL</a:t>
            </a:r>
            <a:r>
              <a:rPr kumimoji="1" lang="ja-JP" altLang="en-US" dirty="0"/>
              <a:t>サーチの基本的な考え方を踏襲し、カバーする範囲を拡大</a:t>
            </a:r>
            <a:endParaRPr kumimoji="1" lang="en-US" altLang="ja-JP" dirty="0"/>
          </a:p>
          <a:p>
            <a:r>
              <a:rPr kumimoji="1" lang="ja-JP" altLang="en-US" dirty="0"/>
              <a:t>～～～～～～</a:t>
            </a: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58</a:t>
            </a:fld>
            <a:endParaRPr kumimoji="1" lang="ja-JP" altLang="en-US"/>
          </a:p>
        </p:txBody>
      </p:sp>
    </p:spTree>
    <p:extLst>
      <p:ext uri="{BB962C8B-B14F-4D97-AF65-F5344CB8AC3E}">
        <p14:creationId xmlns:p14="http://schemas.microsoft.com/office/powerpoint/2010/main" val="109400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u="sng" dirty="0"/>
              <a:t>恒久的保存基盤の部分に電子書籍分野の概念を含めたイメージ図</a:t>
            </a:r>
            <a:r>
              <a:rPr kumimoji="1" lang="ja-JP" altLang="en-US" u="sng" dirty="0"/>
              <a:t>。</a:t>
            </a:r>
            <a:endParaRPr kumimoji="1" lang="en-US" altLang="ja-JP" u="sng" dirty="0"/>
          </a:p>
          <a:p>
            <a:r>
              <a:rPr kumimoji="1" lang="ja-JP" altLang="en-US" b="1" u="sng" dirty="0"/>
              <a:t>電子書籍と文化財を同一の枠組みで機能をイメージ</a:t>
            </a:r>
            <a:r>
              <a:rPr kumimoji="1" lang="ja-JP" altLang="en-US" dirty="0"/>
              <a:t>する</a:t>
            </a:r>
            <a:endParaRPr kumimoji="1" lang="en-US" altLang="ja-JP" dirty="0"/>
          </a:p>
          <a:p>
            <a:r>
              <a:rPr kumimoji="1" lang="ja-JP" altLang="en-US" u="sng" dirty="0"/>
              <a:t>ピンクは、特に</a:t>
            </a:r>
            <a:r>
              <a:rPr kumimoji="1" lang="en-US" altLang="ja-JP" u="sng" dirty="0"/>
              <a:t>NDL</a:t>
            </a:r>
            <a:r>
              <a:rPr kumimoji="1" lang="ja-JP" altLang="en-US" u="sng" dirty="0"/>
              <a:t>が主体となる部分</a:t>
            </a:r>
            <a:endParaRPr kumimoji="1" lang="en-US" altLang="ja-JP" u="sng" dirty="0"/>
          </a:p>
          <a:p>
            <a:r>
              <a:rPr kumimoji="1" lang="ja-JP" altLang="en-US" dirty="0"/>
              <a:t>～～～～～～</a:t>
            </a:r>
            <a:endParaRPr kumimoji="1" lang="en-US" altLang="ja-JP" dirty="0"/>
          </a:p>
          <a:p>
            <a:endParaRPr kumimoji="1" lang="ja-JP" altLang="en-US" dirty="0"/>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59</a:t>
            </a:fld>
            <a:endParaRPr kumimoji="1" lang="ja-JP" altLang="en-US"/>
          </a:p>
        </p:txBody>
      </p:sp>
    </p:spTree>
    <p:extLst>
      <p:ext uri="{BB962C8B-B14F-4D97-AF65-F5344CB8AC3E}">
        <p14:creationId xmlns:p14="http://schemas.microsoft.com/office/powerpoint/2010/main" val="137859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a:t>恒久的保存基盤を核に</a:t>
            </a:r>
            <a:r>
              <a:rPr kumimoji="1" lang="ja-JP" altLang="en-US" dirty="0"/>
              <a:t>して、その情報を活用して、</a:t>
            </a:r>
            <a:r>
              <a:rPr kumimoji="1" lang="ja-JP" altLang="en-US" u="sng" dirty="0"/>
              <a:t>様々な分野での知識創造活動</a:t>
            </a:r>
            <a:r>
              <a:rPr kumimoji="1" lang="ja-JP" altLang="en-US" dirty="0"/>
              <a:t>が行われ、その知識も含めて、</a:t>
            </a:r>
            <a:r>
              <a:rPr kumimoji="1" lang="ja-JP" altLang="en-US" u="sng" dirty="0"/>
              <a:t>知識利活用基盤として、様々な目的で利活用できるように</a:t>
            </a:r>
            <a:r>
              <a:rPr kumimoji="1" lang="ja-JP" altLang="en-US" dirty="0"/>
              <a:t>する</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60</a:t>
            </a:fld>
            <a:endParaRPr kumimoji="1" lang="ja-JP" altLang="en-US"/>
          </a:p>
        </p:txBody>
      </p:sp>
    </p:spTree>
    <p:extLst>
      <p:ext uri="{BB962C8B-B14F-4D97-AF65-F5344CB8AC3E}">
        <p14:creationId xmlns:p14="http://schemas.microsoft.com/office/powerpoint/2010/main" val="239018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pPr algn="l"/>
            <a:r>
              <a:rPr lang="en-US" altLang="ja-JP" dirty="0">
                <a:latin typeface="+mj-ea"/>
              </a:rPr>
              <a:t>13</a:t>
            </a:r>
            <a:r>
              <a:rPr lang="ja-JP" altLang="en-US" dirty="0">
                <a:latin typeface="+mj-ea"/>
              </a:rPr>
              <a:t>年前の</a:t>
            </a:r>
            <a:r>
              <a:rPr lang="en-US" altLang="ja-JP" dirty="0">
                <a:latin typeface="+mj-ea"/>
              </a:rPr>
              <a:t>NDL</a:t>
            </a:r>
            <a:r>
              <a:rPr lang="ja-JP" altLang="en-US" dirty="0" err="1">
                <a:latin typeface="+mj-ea"/>
              </a:rPr>
              <a:t>、</a:t>
            </a:r>
            <a:r>
              <a:rPr lang="ja-JP" altLang="en-US" dirty="0">
                <a:latin typeface="+mj-ea"/>
              </a:rPr>
              <a:t>他の図書館はどう？</a:t>
            </a:r>
            <a:endParaRPr lang="ja-JP" altLang="ja-JP" dirty="0">
              <a:latin typeface="+mj-ea"/>
            </a:endParaRPr>
          </a:p>
          <a:p>
            <a:r>
              <a:rPr lang="ja-JP" altLang="en-US" dirty="0"/>
              <a:t>今も状況はあまり変わっていないのではないか</a:t>
            </a:r>
            <a:endParaRPr lang="en-US" altLang="ja-JP" dirty="0"/>
          </a:p>
          <a:p>
            <a:r>
              <a:rPr lang="ja-JP" altLang="en-US" dirty="0"/>
              <a:t>～～～～</a:t>
            </a:r>
            <a:endParaRPr lang="en-US" altLang="ja-JP"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endParaRPr lang="ja-JP" altLang="en-US" dirty="0"/>
          </a:p>
          <a:p>
            <a:endParaRPr kumimoji="1" lang="ja-JP" altLang="en-US"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endParaRPr lang="ja-JP" altLang="en-US" dirty="0"/>
          </a:p>
          <a:p>
            <a:endParaRPr kumimoji="1" lang="ja-JP" altLang="en-US" dirty="0"/>
          </a:p>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部局会議が利害調整の場になっている </a:t>
            </a:r>
          </a:p>
          <a:p>
            <a:endParaRPr lang="ja-JP" altLang="en-US" dirty="0"/>
          </a:p>
          <a:p>
            <a:r>
              <a:rPr lang="ja-JP" altLang="en-US" dirty="0"/>
              <a:t>組織内論理、図書館の世界だけで考えていること </a:t>
            </a:r>
            <a:endParaRPr lang="en-US" altLang="ja-JP" dirty="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a:p>
          <a:p>
            <a:r>
              <a:rPr lang="ja-JP" altLang="en-US" dirty="0"/>
              <a:t>労働集約的な業務</a:t>
            </a:r>
            <a:endParaRPr lang="en-US" altLang="ja-JP" dirty="0"/>
          </a:p>
          <a:p>
            <a:pPr lvl="1"/>
            <a:r>
              <a:rPr lang="ja-JP" altLang="en-US" dirty="0"/>
              <a:t>人海戦術</a:t>
            </a:r>
            <a:endParaRPr lang="en-US" altLang="ja-JP" dirty="0"/>
          </a:p>
          <a:p>
            <a:pPr lvl="1"/>
            <a:r>
              <a:rPr lang="ja-JP" altLang="en-US" dirty="0"/>
              <a:t>個人のスキルに依存した業務に </a:t>
            </a:r>
            <a:endParaRPr lang="en-US" altLang="ja-JP" dirty="0"/>
          </a:p>
          <a:p>
            <a:r>
              <a:rPr lang="ja-JP" altLang="en-US" dirty="0"/>
              <a:t>システム化</a:t>
            </a:r>
            <a:endParaRPr lang="en-US" altLang="ja-JP" dirty="0"/>
          </a:p>
          <a:p>
            <a:pPr lvl="1"/>
            <a:r>
              <a:rPr lang="ja-JP" altLang="en-US" dirty="0"/>
              <a:t>要件定義ができない </a:t>
            </a:r>
          </a:p>
          <a:p>
            <a:pPr lvl="1"/>
            <a:r>
              <a:rPr lang="ja-JP" altLang="en-US" dirty="0"/>
              <a:t>システムを知らない人がシステム化要件を決めている </a:t>
            </a:r>
          </a:p>
          <a:p>
            <a:pPr lvl="1"/>
            <a:r>
              <a:rPr lang="ja-JP" altLang="en-US" dirty="0"/>
              <a:t>要素技術をいかに選択し、適用して課題解決の実現ができるか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a:p>
            <a:endParaRPr lang="ja-JP" altLang="en-US" dirty="0"/>
          </a:p>
          <a:p>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4</a:t>
            </a:fld>
            <a:endParaRPr kumimoji="1" lang="ja-JP" altLang="en-US"/>
          </a:p>
        </p:txBody>
      </p:sp>
    </p:spTree>
    <p:extLst>
      <p:ext uri="{BB962C8B-B14F-4D97-AF65-F5344CB8AC3E}">
        <p14:creationId xmlns:p14="http://schemas.microsoft.com/office/powerpoint/2010/main" val="1086789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300" dirty="0"/>
              <a:t>ナショナルアーカイブにおける</a:t>
            </a:r>
            <a:r>
              <a:rPr lang="en-US" altLang="ja-JP" sz="1300" dirty="0"/>
              <a:t>LOD</a:t>
            </a:r>
            <a:r>
              <a:rPr lang="ja-JP" altLang="en-US" sz="1300" dirty="0"/>
              <a:t>化</a:t>
            </a:r>
            <a:endParaRPr lang="en-US" altLang="ja-JP" sz="1300" dirty="0"/>
          </a:p>
          <a:p>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恒久的保存基盤</a:t>
            </a:r>
            <a:r>
              <a:rPr lang="ja-JP" altLang="en-US" sz="1300" b="1" dirty="0">
                <a:latin typeface="Meiryo UI" panose="020B0604030504040204" pitchFamily="50" charset="-128"/>
                <a:ea typeface="Meiryo UI" panose="020B0604030504040204" pitchFamily="50" charset="-128"/>
              </a:rPr>
              <a:t>（目的・分野を問わず）⇒</a:t>
            </a:r>
            <a:r>
              <a:rPr lang="en-US" altLang="ja-JP" sz="1300" b="1" dirty="0">
                <a:latin typeface="Meiryo UI" panose="020B0604030504040204" pitchFamily="50" charset="-128"/>
                <a:ea typeface="Meiryo UI" panose="020B0604030504040204" pitchFamily="50" charset="-128"/>
              </a:rPr>
              <a:t>Data</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r>
              <a:rPr lang="ja-JP" altLang="en-US" sz="1300" b="1" dirty="0">
                <a:solidFill>
                  <a:srgbClr val="FF0000"/>
                </a:solidFill>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コンテンツ創造基盤</a:t>
            </a:r>
            <a:r>
              <a:rPr lang="ja-JP" altLang="en-US" sz="1100" b="1" dirty="0">
                <a:latin typeface="Meiryo UI" panose="020B0604030504040204" pitchFamily="50" charset="-128"/>
                <a:ea typeface="Meiryo UI" panose="020B0604030504040204" pitchFamily="50" charset="-128"/>
              </a:rPr>
              <a:t>（分野毎）</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innovation</a:t>
            </a:r>
            <a:r>
              <a:rPr lang="ja-JP" altLang="en-US" sz="1300" dirty="0">
                <a:latin typeface="Meiryo UI" panose="020B0604030504040204" pitchFamily="50" charset="-128"/>
                <a:ea typeface="Meiryo UI" panose="020B0604030504040204" pitchFamily="50" charset="-128"/>
              </a:rPr>
              <a:t>）</a:t>
            </a:r>
            <a:r>
              <a:rPr lang="ja-JP" altLang="en-US" sz="1300" b="1" dirty="0">
                <a:latin typeface="Meiryo UI" panose="020B0604030504040204" pitchFamily="50" charset="-128"/>
                <a:ea typeface="Meiryo UI" panose="020B0604030504040204" pitchFamily="50" charset="-128"/>
              </a:rPr>
              <a:t>⇒</a:t>
            </a:r>
            <a:r>
              <a:rPr lang="en-US" altLang="ja-JP" sz="1300" b="1" dirty="0" err="1">
                <a:latin typeface="Meiryo UI" panose="020B0604030504040204" pitchFamily="50" charset="-128"/>
                <a:ea typeface="Meiryo UI" panose="020B0604030504040204" pitchFamily="50" charset="-128"/>
              </a:rPr>
              <a:t>Creater</a:t>
            </a:r>
            <a:endParaRPr lang="en-US" altLang="ja-JP" sz="1300" b="1" dirty="0">
              <a:latin typeface="Meiryo UI" panose="020B0604030504040204" pitchFamily="50" charset="-128"/>
              <a:ea typeface="Meiryo UI" panose="020B0604030504040204" pitchFamily="50" charset="-128"/>
            </a:endParaRPr>
          </a:p>
          <a:p>
            <a:pPr defTabSz="948586">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情報発信基盤</a:t>
            </a:r>
            <a:r>
              <a:rPr lang="ja-JP" altLang="en-US" sz="1300" b="1" dirty="0">
                <a:latin typeface="Meiryo UI" panose="020B0604030504040204" pitchFamily="50" charset="-128"/>
                <a:ea typeface="Meiryo UI" panose="020B0604030504040204" pitchFamily="50" charset="-128"/>
              </a:rPr>
              <a:t>（目的毎）⇒</a:t>
            </a:r>
            <a:r>
              <a:rPr lang="en-US" altLang="ja-JP" sz="1300" b="1" dirty="0">
                <a:latin typeface="Meiryo UI" panose="020B0604030504040204" pitchFamily="50" charset="-128"/>
                <a:ea typeface="Meiryo UI" panose="020B0604030504040204" pitchFamily="50" charset="-128"/>
              </a:rPr>
              <a:t>Service</a:t>
            </a:r>
            <a:r>
              <a:rPr lang="ja-JP" altLang="en-US" sz="1300" b="1" dirty="0">
                <a:latin typeface="Meiryo UI" panose="020B0604030504040204" pitchFamily="50" charset="-128"/>
                <a:ea typeface="Meiryo UI" panose="020B0604030504040204" pitchFamily="50" charset="-128"/>
              </a:rPr>
              <a:t> </a:t>
            </a:r>
            <a:r>
              <a:rPr lang="en-US" altLang="ja-JP" sz="1300" b="1" dirty="0">
                <a:latin typeface="Meiryo UI" panose="020B0604030504040204" pitchFamily="50" charset="-128"/>
                <a:ea typeface="Meiryo UI" panose="020B0604030504040204" pitchFamily="50" charset="-128"/>
              </a:rPr>
              <a:t>Provider</a:t>
            </a:r>
          </a:p>
          <a:p>
            <a:pPr defTabSz="948586">
              <a:defRPr/>
            </a:pPr>
            <a:endParaRPr lang="en-US" altLang="ja-JP" sz="1300" b="1" dirty="0">
              <a:latin typeface="Meiryo UI" panose="020B0604030504040204" pitchFamily="50" charset="-128"/>
              <a:ea typeface="Meiryo UI" panose="020B0604030504040204" pitchFamily="50" charset="-128"/>
            </a:endParaRPr>
          </a:p>
          <a:p>
            <a:pPr defTabSz="948586">
              <a:defRPr/>
            </a:pPr>
            <a:r>
              <a:rPr lang="en-US" altLang="ja-JP" sz="1300" dirty="0">
                <a:latin typeface="Meiryo UI" panose="020B0604030504040204" pitchFamily="50" charset="-128"/>
                <a:ea typeface="Meiryo UI" panose="020B0604030504040204" pitchFamily="50" charset="-128"/>
              </a:rPr>
              <a:t>LOD</a:t>
            </a:r>
            <a:r>
              <a:rPr lang="ja-JP" altLang="en-US" sz="1300" dirty="0">
                <a:latin typeface="Meiryo UI" panose="020B0604030504040204" pitchFamily="50" charset="-128"/>
                <a:ea typeface="Meiryo UI" panose="020B0604030504040204" pitchFamily="50" charset="-128"/>
              </a:rPr>
              <a:t>化の動きは、ナショナルアーカイブの中で、サービスとして実現されていくことを想定</a:t>
            </a: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dirty="0">
              <a:latin typeface="Meiryo UI" panose="020B0604030504040204" pitchFamily="50" charset="-128"/>
              <a:ea typeface="Meiryo UI" panose="020B0604030504040204" pitchFamily="50" charset="-128"/>
            </a:endParaRPr>
          </a:p>
          <a:p>
            <a:pPr defTabSz="948586">
              <a:defRPr/>
            </a:pPr>
            <a:endParaRPr lang="en-US" altLang="ja-JP" sz="1300" b="1"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62</a:t>
            </a:fld>
            <a:endParaRPr kumimoji="1" lang="ja-JP" altLang="en-US"/>
          </a:p>
        </p:txBody>
      </p:sp>
    </p:spTree>
    <p:extLst>
      <p:ext uri="{BB962C8B-B14F-4D97-AF65-F5344CB8AC3E}">
        <p14:creationId xmlns:p14="http://schemas.microsoft.com/office/powerpoint/2010/main" val="1263548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あらゆる情報がアーカイブ全体で、関連付けられるべきとイメージした図</a:t>
            </a:r>
            <a:endParaRPr kumimoji="1" lang="en-US" altLang="ja-JP" dirty="0"/>
          </a:p>
          <a:p>
            <a:r>
              <a:rPr kumimoji="1" lang="ja-JP" altLang="en-US" b="1" dirty="0"/>
              <a:t>今までの図書館で扱ってきたかどうかは別で、利用者からみてこれらの情報は紐づけて利用できるように</a:t>
            </a:r>
            <a:r>
              <a:rPr kumimoji="1" lang="ja-JP" altLang="en-US" dirty="0"/>
              <a:t>なることが望ましいと考える</a:t>
            </a:r>
            <a:endParaRPr kumimoji="1" lang="en-US" altLang="ja-JP" dirty="0"/>
          </a:p>
          <a:p>
            <a:r>
              <a:rPr kumimoji="1" lang="ja-JP" altLang="en-US" dirty="0"/>
              <a:t>～～～～</a:t>
            </a:r>
            <a:endParaRPr kumimoji="1" lang="en-US" altLang="ja-JP" dirty="0"/>
          </a:p>
          <a:p>
            <a:pPr algn="l"/>
            <a:r>
              <a:rPr lang="ja-JP" altLang="en-US" sz="1300" dirty="0">
                <a:latin typeface="Meiryo UI" panose="020B0604030504040204" pitchFamily="50" charset="-128"/>
                <a:ea typeface="Meiryo UI" panose="020B0604030504040204" pitchFamily="50" charset="-128"/>
              </a:rPr>
              <a:t>文化財アーカイブは、コンテンツを関連付けて、</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・所蔵場所へナビゲート</a:t>
            </a:r>
            <a:endParaRPr lang="en-US" altLang="ja-JP" sz="1300" dirty="0">
              <a:latin typeface="Meiryo UI" panose="020B0604030504040204" pitchFamily="50" charset="-128"/>
              <a:ea typeface="Meiryo UI" panose="020B0604030504040204" pitchFamily="50" charset="-128"/>
            </a:endParaRPr>
          </a:p>
          <a:p>
            <a:pPr algn="l"/>
            <a:r>
              <a:rPr lang="ja-JP" altLang="en-US" sz="1300" dirty="0">
                <a:latin typeface="Meiryo UI" panose="020B0604030504040204" pitchFamily="50" charset="-128"/>
                <a:ea typeface="Meiryo UI" panose="020B0604030504040204" pitchFamily="50" charset="-128"/>
              </a:rPr>
              <a:t>・保存コンテンツとして永久保存</a:t>
            </a:r>
            <a:endParaRPr lang="en-US" altLang="ja-JP" sz="1300" dirty="0">
              <a:latin typeface="Meiryo UI" panose="020B0604030504040204" pitchFamily="50" charset="-128"/>
              <a:ea typeface="Meiryo UI" panose="020B0604030504040204" pitchFamily="50" charset="-128"/>
            </a:endParaRPr>
          </a:p>
          <a:p>
            <a:pPr algn="ctr"/>
            <a:endParaRPr lang="ja-JP" altLang="en-US" sz="1300" dirty="0">
              <a:latin typeface="Meiryo UI" panose="020B0604030504040204" pitchFamily="50" charset="-128"/>
              <a:ea typeface="Meiryo UI" panose="020B0604030504040204" pitchFamily="50" charset="-128"/>
            </a:endParaRPr>
          </a:p>
          <a:p>
            <a:r>
              <a:rPr kumimoji="1" lang="ja-JP" altLang="en-US" dirty="0"/>
              <a:t>～～～</a:t>
            </a:r>
          </a:p>
        </p:txBody>
      </p:sp>
      <p:sp>
        <p:nvSpPr>
          <p:cNvPr id="4" name="日付プレースホルダー 3"/>
          <p:cNvSpPr>
            <a:spLocks noGrp="1"/>
          </p:cNvSpPr>
          <p:nvPr>
            <p:ph type="dt" idx="10"/>
          </p:nvPr>
        </p:nvSpPr>
        <p:spPr/>
        <p:txBody>
          <a:bodyPr/>
          <a:lstStyle/>
          <a:p>
            <a:r>
              <a:rPr kumimoji="1" lang="ja-JP" altLang="en-US"/>
              <a:t>平成</a:t>
            </a:r>
            <a:r>
              <a:rPr kumimoji="1" lang="en-US" altLang="ja-JP"/>
              <a:t>26</a:t>
            </a:r>
            <a:r>
              <a:rPr kumimoji="1" lang="ja-JP" altLang="en-US"/>
              <a:t>年</a:t>
            </a:r>
            <a:r>
              <a:rPr kumimoji="1" lang="en-US" altLang="ja-JP"/>
              <a:t>6</a:t>
            </a:r>
            <a:r>
              <a:rPr kumimoji="1" lang="ja-JP" altLang="en-US"/>
              <a:t>月</a:t>
            </a:r>
            <a:r>
              <a:rPr kumimoji="1" lang="en-US" altLang="ja-JP"/>
              <a:t>3</a:t>
            </a:r>
            <a:r>
              <a:rPr kumimoji="1" lang="ja-JP" altLang="en-US"/>
              <a:t>日</a:t>
            </a:r>
            <a:endParaRPr kumimoji="1" lang="en-US" altLang="ja-JP"/>
          </a:p>
          <a:p>
            <a:r>
              <a:rPr lang="ja-JP" altLang="en-US">
                <a:latin typeface="HG丸ｺﾞｼｯｸM-PRO" pitchFamily="50" charset="-128"/>
                <a:ea typeface="HG丸ｺﾞｼｯｸM-PRO" pitchFamily="50" charset="-128"/>
              </a:rPr>
              <a:t>文化関係資料のアーカイブに関する有識者会議</a:t>
            </a:r>
            <a:endParaRPr lang="en-US" altLang="ja-JP">
              <a:latin typeface="HG丸ｺﾞｼｯｸM-PRO" pitchFamily="50" charset="-128"/>
              <a:ea typeface="HG丸ｺﾞｼｯｸM-PRO" pitchFamily="50" charset="-128"/>
            </a:endParaRPr>
          </a:p>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63</a:t>
            </a:fld>
            <a:endParaRPr kumimoji="1" lang="ja-JP" altLang="en-US"/>
          </a:p>
        </p:txBody>
      </p:sp>
    </p:spTree>
    <p:extLst>
      <p:ext uri="{BB962C8B-B14F-4D97-AF65-F5344CB8AC3E}">
        <p14:creationId xmlns:p14="http://schemas.microsoft.com/office/powerpoint/2010/main" val="520594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ベリーピッキングモデルで考える探索と検索。</a:t>
            </a:r>
            <a:endParaRPr kumimoji="1" lang="en-US" altLang="ja-JP" dirty="0"/>
          </a:p>
          <a:p>
            <a:r>
              <a:rPr kumimoji="1" lang="ja-JP" altLang="en-US" dirty="0"/>
              <a:t>私は図書館情報学の専門家でもないので、情報探索行動を学問的に説明できる技量はないが。ただシステム屋として、概念モデルが見えると、システムを活用すると何が容易に構築できて、何が困難か想定できる。</a:t>
            </a:r>
            <a:endParaRPr kumimoji="1" lang="en-US" altLang="ja-JP" dirty="0"/>
          </a:p>
          <a:p>
            <a:r>
              <a:rPr kumimoji="1" lang="en-US" altLang="ja-JP" dirty="0"/>
              <a:t>NDL</a:t>
            </a:r>
            <a:r>
              <a:rPr kumimoji="1" lang="ja-JP" altLang="en-US" dirty="0"/>
              <a:t>職員になってから、漠然と情報探索、情報検索の効率化を実践してきたが、ブラウジングの有用性を再認識した。</a:t>
            </a:r>
            <a:endParaRPr kumimoji="1" lang="en-US" altLang="ja-JP" dirty="0"/>
          </a:p>
          <a:p>
            <a:r>
              <a:rPr kumimoji="1" lang="ja-JP" altLang="en-US" dirty="0"/>
              <a:t>ブラウジングにより、思わぬところで自分の興味をそそる情報に出会える。→新たな発想の知識の創出</a:t>
            </a:r>
          </a:p>
          <a:p>
            <a:r>
              <a:rPr kumimoji="1" lang="ja-JP" altLang="en-US" dirty="0"/>
              <a:t>そのためには、事実情報が、意味的内容でリンクされていることが必要。</a:t>
            </a:r>
            <a:endParaRPr kumimoji="1" lang="en-US" altLang="ja-JP" dirty="0"/>
          </a:p>
          <a:p>
            <a:r>
              <a:rPr kumimoji="1" lang="ja-JP" altLang="en-US" dirty="0"/>
              <a:t>それを文献に限らず、あらゆる情報を対象にするのが、</a:t>
            </a:r>
            <a:r>
              <a:rPr kumimoji="1" lang="en-US" altLang="ja-JP" dirty="0"/>
              <a:t>LD</a:t>
            </a:r>
            <a:r>
              <a:rPr kumimoji="1" lang="ja-JP" altLang="en-US" dirty="0"/>
              <a:t>化であり、可能な限り</a:t>
            </a:r>
            <a:r>
              <a:rPr kumimoji="1" lang="en-US" altLang="ja-JP" dirty="0"/>
              <a:t>OD</a:t>
            </a:r>
            <a:r>
              <a:rPr kumimoji="1" lang="ja-JP" altLang="en-US" dirty="0"/>
              <a:t>化することと思う。</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64</a:t>
            </a:fld>
            <a:endParaRPr kumimoji="1" lang="ja-JP" altLang="en-US"/>
          </a:p>
        </p:txBody>
      </p:sp>
    </p:spTree>
    <p:extLst>
      <p:ext uri="{BB962C8B-B14F-4D97-AF65-F5344CB8AC3E}">
        <p14:creationId xmlns:p14="http://schemas.microsoft.com/office/powerpoint/2010/main" val="3954813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VISIO</a:t>
            </a:r>
            <a:r>
              <a:rPr kumimoji="1" lang="ja-JP" altLang="en-US" dirty="0"/>
              <a:t>図は、前の図を詳細化したもの</a:t>
            </a:r>
            <a:endParaRPr kumimoji="1" lang="en-US" altLang="ja-JP" dirty="0"/>
          </a:p>
          <a:p>
            <a:r>
              <a:rPr kumimoji="1" lang="ja-JP" altLang="en-US" dirty="0"/>
              <a:t>・文献も含めて、すべての文化財、災害情報が相互に関連付けられて蓄積されている</a:t>
            </a:r>
            <a:endParaRPr kumimoji="1" lang="en-US" altLang="ja-JP" dirty="0"/>
          </a:p>
          <a:p>
            <a:r>
              <a:rPr kumimoji="1" lang="ja-JP" altLang="en-US" dirty="0"/>
              <a:t>・それを</a:t>
            </a:r>
            <a:r>
              <a:rPr kumimoji="1" lang="ja-JP" altLang="en-US" dirty="0" err="1"/>
              <a:t>活用て新たな</a:t>
            </a:r>
            <a:r>
              <a:rPr kumimoji="1" lang="ja-JP" altLang="en-US" dirty="0"/>
              <a:t>知識創造活動があり、それを様々な利用目的に応じて発信していく。</a:t>
            </a:r>
            <a:endParaRPr kumimoji="1" lang="en-US" altLang="ja-JP" dirty="0"/>
          </a:p>
          <a:p>
            <a:r>
              <a:rPr kumimoji="1" lang="ja-JP" altLang="en-US" dirty="0"/>
              <a:t>・この仕組みを構築、運営するためには、人材の育成が必要→右側の部分</a:t>
            </a:r>
            <a:endParaRPr kumimoji="1"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65</a:t>
            </a:fld>
            <a:endParaRPr kumimoji="1" lang="ja-JP" altLang="en-US"/>
          </a:p>
        </p:txBody>
      </p:sp>
    </p:spTree>
    <p:extLst>
      <p:ext uri="{BB962C8B-B14F-4D97-AF65-F5344CB8AC3E}">
        <p14:creationId xmlns:p14="http://schemas.microsoft.com/office/powerpoint/2010/main" val="3575074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pPr defTabSz="948519">
              <a:defRPr/>
            </a:pPr>
            <a:r>
              <a:rPr lang="ja-JP" altLang="en-US" dirty="0">
                <a:latin typeface="Meiryo UI" panose="020B0604030504040204" pitchFamily="50" charset="-128"/>
                <a:ea typeface="Meiryo UI" panose="020B0604030504040204" pitchFamily="50" charset="-128"/>
              </a:rPr>
              <a:t>様々な機関が提供するデータベースを効率的に利活用するために</a:t>
            </a:r>
          </a:p>
          <a:p>
            <a:endParaRPr lang="en-US" altLang="ja-JP" dirty="0"/>
          </a:p>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r>
              <a:rPr lang="ja-JP" altLang="en-US" dirty="0"/>
              <a:t>共通仕様の普及活動</a:t>
            </a:r>
            <a:endParaRPr lang="en-US" altLang="ja-JP" dirty="0"/>
          </a:p>
          <a:p>
            <a:pPr lvl="1"/>
            <a:r>
              <a:rPr lang="ja-JP" altLang="en-US" dirty="0"/>
              <a:t>共通仕様を提示して、関係機関に適用を働きかける</a:t>
            </a:r>
            <a:endParaRPr kumimoji="1" lang="en-US" altLang="ja-JP" dirty="0"/>
          </a:p>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67</a:t>
            </a:fld>
            <a:endParaRPr kumimoji="1" lang="ja-JP" altLang="en-US"/>
          </a:p>
        </p:txBody>
      </p:sp>
    </p:spTree>
    <p:extLst>
      <p:ext uri="{BB962C8B-B14F-4D97-AF65-F5344CB8AC3E}">
        <p14:creationId xmlns:p14="http://schemas.microsoft.com/office/powerpoint/2010/main" val="477620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B374A02C-EC55-4D91-A392-1C0AFD6F6725}" type="slidenum">
              <a:rPr lang="en-US" altLang="ja-JP">
                <a:solidFill>
                  <a:srgbClr val="000000"/>
                </a:solidFill>
              </a:rPr>
              <a:pPr/>
              <a:t>68</a:t>
            </a:fld>
            <a:endParaRPr lang="en-US" altLang="ja-JP">
              <a:solidFill>
                <a:srgbClr val="000000"/>
              </a:solidFill>
            </a:endParaRPr>
          </a:p>
        </p:txBody>
      </p:sp>
      <p:sp>
        <p:nvSpPr>
          <p:cNvPr id="791554" name="Rectangle 2"/>
          <p:cNvSpPr>
            <a:spLocks noGrp="1" noRot="1" noChangeAspect="1" noChangeArrowheads="1" noTextEdit="1"/>
          </p:cNvSpPr>
          <p:nvPr>
            <p:ph type="sldImg"/>
          </p:nvPr>
        </p:nvSpPr>
        <p:spPr>
          <a:xfrm>
            <a:off x="-188913" y="793750"/>
            <a:ext cx="7061201" cy="3973513"/>
          </a:xfrm>
          <a:ln/>
        </p:spPr>
      </p:sp>
      <p:sp>
        <p:nvSpPr>
          <p:cNvPr id="791555" name="Rectangle 3"/>
          <p:cNvSpPr>
            <a:spLocks noGrp="1" noChangeArrowheads="1"/>
          </p:cNvSpPr>
          <p:nvPr>
            <p:ph type="body" idx="1"/>
          </p:nvPr>
        </p:nvSpPr>
        <p:spPr>
          <a:xfrm>
            <a:off x="666972" y="5031510"/>
            <a:ext cx="5340476" cy="4767404"/>
          </a:xfrm>
        </p:spPr>
        <p:txBody>
          <a:bodyPr/>
          <a:lstStyle/>
          <a:p>
            <a:r>
              <a:rPr lang="ja-JP" altLang="en-US" b="1" dirty="0"/>
              <a:t>これは参考です</a:t>
            </a:r>
            <a:r>
              <a:rPr lang="en-US" altLang="ja-JP" dirty="0"/>
              <a:t>'</a:t>
            </a:r>
            <a:r>
              <a:rPr lang="ja-JP" altLang="en-US" b="1" i="1" dirty="0" err="1"/>
              <a:t>。</a:t>
            </a:r>
            <a:r>
              <a:rPr lang="en-US" altLang="ja-JP" b="1" i="1" dirty="0"/>
              <a:t>PORTA</a:t>
            </a:r>
            <a:r>
              <a:rPr lang="ja-JP" altLang="en-US" b="1" i="1" dirty="0"/>
              <a:t>において、</a:t>
            </a:r>
            <a:r>
              <a:rPr lang="en-US" altLang="ja-JP" b="1" i="1" dirty="0"/>
              <a:t>'</a:t>
            </a:r>
            <a:r>
              <a:rPr lang="ja-JP" altLang="en-US" dirty="0"/>
              <a:t>メタデータのハーベスト、横断検索のためと、</a:t>
            </a:r>
            <a:r>
              <a:rPr lang="en-US" altLang="ja-JP" dirty="0"/>
              <a:t>PORTA</a:t>
            </a:r>
            <a:r>
              <a:rPr lang="ja-JP" altLang="en-US" dirty="0"/>
              <a:t>の機能を他システムが利用するための</a:t>
            </a:r>
            <a:r>
              <a:rPr lang="ja-JP" altLang="en-US" i="1" u="sng" dirty="0"/>
              <a:t>「</a:t>
            </a:r>
            <a:r>
              <a:rPr lang="ja-JP" altLang="en-US" b="1" i="1" u="sng" dirty="0"/>
              <a:t>共通仕様」として、メタデータの記述要素と通信プロトコルを提示</a:t>
            </a:r>
            <a:r>
              <a:rPr lang="en-US" altLang="ja-JP" i="1" dirty="0"/>
              <a:t>'</a:t>
            </a:r>
            <a:r>
              <a:rPr lang="ja-JP" altLang="en-US" b="1" dirty="0"/>
              <a:t>しています。</a:t>
            </a:r>
            <a:br>
              <a:rPr lang="ja-JP" altLang="en-US" b="1" dirty="0"/>
            </a:br>
            <a:endParaRPr lang="ja-JP" altLang="en-US" dirty="0"/>
          </a:p>
          <a:p>
            <a:r>
              <a:rPr lang="ja-JP" altLang="en-US" dirty="0"/>
              <a:t>一つ一つ説明はしませんが、このように、 </a:t>
            </a:r>
          </a:p>
          <a:p>
            <a:r>
              <a:rPr lang="ja-JP" altLang="en-US" b="1" u="sng" dirty="0"/>
              <a:t>市場で広く普及している、もしくは、普及が見込まれる複数の仕様を可能な限り受け入れられるようにしています。</a:t>
            </a:r>
          </a:p>
        </p:txBody>
      </p:sp>
    </p:spTree>
    <p:extLst>
      <p:ext uri="{BB962C8B-B14F-4D97-AF65-F5344CB8AC3E}">
        <p14:creationId xmlns:p14="http://schemas.microsoft.com/office/powerpoint/2010/main" val="467815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solidFill>
                  <a:srgbClr val="FF0000"/>
                </a:solidFill>
              </a:rPr>
              <a:t>電子書籍のフォーマット及び書誌データには、様々な形態がある。</a:t>
            </a:r>
            <a:endParaRPr lang="en-US" altLang="ja-JP" dirty="0">
              <a:solidFill>
                <a:srgbClr val="FF0000"/>
              </a:solidFill>
            </a:endParaRPr>
          </a:p>
          <a:p>
            <a:r>
              <a:rPr lang="ja-JP" altLang="en-US" dirty="0">
                <a:solidFill>
                  <a:srgbClr val="FF0000"/>
                </a:solidFill>
              </a:rPr>
              <a:t>これは</a:t>
            </a:r>
            <a:r>
              <a:rPr lang="en-US" altLang="ja-JP" dirty="0">
                <a:solidFill>
                  <a:srgbClr val="FF0000"/>
                </a:solidFill>
              </a:rPr>
              <a:t>FRBR</a:t>
            </a:r>
            <a:r>
              <a:rPr lang="ja-JP" altLang="en-US" dirty="0">
                <a:solidFill>
                  <a:srgbClr val="FF0000"/>
                </a:solidFill>
              </a:rPr>
              <a:t>の概念の上にマッピングしてみたもの。</a:t>
            </a:r>
            <a:endParaRPr lang="en-US" altLang="ja-JP" dirty="0">
              <a:solidFill>
                <a:srgbClr val="FF0000"/>
              </a:solidFill>
            </a:endParaRPr>
          </a:p>
          <a:p>
            <a:r>
              <a:rPr lang="ja-JP" altLang="en-US" dirty="0">
                <a:solidFill>
                  <a:srgbClr val="FF0000"/>
                </a:solidFill>
              </a:rPr>
              <a:t>これらが相互に関連付けられる仕組みの構築が重要</a:t>
            </a:r>
            <a:endParaRPr lang="en-US" altLang="ja-JP" dirty="0">
              <a:solidFill>
                <a:srgbClr val="FF0000"/>
              </a:solidFill>
            </a:endParaRPr>
          </a:p>
          <a:p>
            <a:endParaRPr lang="en-US" altLang="ja-JP" dirty="0">
              <a:solidFill>
                <a:srgbClr val="FF0000"/>
              </a:solidFill>
            </a:endParaRPr>
          </a:p>
          <a:p>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fld id="{67DD35D4-D566-4640-BCBB-39FA9BFB7DC1}" type="datetime1">
              <a:rPr kumimoji="1" lang="ja-JP" altLang="en-US" smtClean="0"/>
              <a:t>2020/2/28</a:t>
            </a:fld>
            <a:endParaRPr kumimoji="1" lang="ja-JP" altLang="en-US"/>
          </a:p>
        </p:txBody>
      </p:sp>
      <p:sp>
        <p:nvSpPr>
          <p:cNvPr id="6" name="フッター プレースホルダ 5"/>
          <p:cNvSpPr>
            <a:spLocks noGrp="1"/>
          </p:cNvSpPr>
          <p:nvPr>
            <p:ph type="ftr" sz="quarter" idx="12"/>
          </p:nvPr>
        </p:nvSpPr>
        <p:spPr/>
        <p:txBody>
          <a:bodyPr/>
          <a:lstStyle/>
          <a:p>
            <a:endParaRPr kumimoji="1" lang="ja-JP" altLang="en-US"/>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69</a:t>
            </a:fld>
            <a:endParaRPr kumimoji="1" lang="ja-JP" altLang="en-US"/>
          </a:p>
        </p:txBody>
      </p:sp>
    </p:spTree>
    <p:extLst>
      <p:ext uri="{BB962C8B-B14F-4D97-AF65-F5344CB8AC3E}">
        <p14:creationId xmlns:p14="http://schemas.microsoft.com/office/powerpoint/2010/main" val="2496546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47500" lnSpcReduction="20000"/>
          </a:bodyPr>
          <a:lstStyle/>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説明は次のスライド</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赤が施設としての図書館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r>
              <a:rPr kumimoji="1" lang="ja-JP" altLang="en-US" u="sng" dirty="0">
                <a:solidFill>
                  <a:srgbClr val="FF0000"/>
                </a:solidFill>
                <a:latin typeface="HG丸ｺﾞｼｯｸM-PRO" panose="020F0600000000000000" pitchFamily="50" charset="-128"/>
                <a:ea typeface="HG丸ｺﾞｼｯｸM-PRO" panose="020F0600000000000000" pitchFamily="50" charset="-128"/>
              </a:rPr>
              <a:t>青が施設を越えて、インターネット空間での図書館</a:t>
            </a:r>
            <a:endParaRPr kumimoji="1" lang="en-US" altLang="ja-JP" u="sng" dirty="0">
              <a:solidFill>
                <a:srgbClr val="FF0000"/>
              </a:solidFill>
              <a:latin typeface="HG丸ｺﾞｼｯｸM-PRO" panose="020F0600000000000000" pitchFamily="50" charset="-128"/>
              <a:ea typeface="HG丸ｺﾞｼｯｸM-PRO" panose="020F0600000000000000" pitchFamily="50" charset="-128"/>
            </a:endParaRPr>
          </a:p>
          <a:p>
            <a:endParaRPr kumimoji="1" lang="en-US" altLang="ja-JP"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75</a:t>
            </a:fld>
            <a:endParaRPr kumimoji="1" lang="ja-JP" altLang="en-US"/>
          </a:p>
        </p:txBody>
      </p:sp>
    </p:spTree>
    <p:extLst>
      <p:ext uri="{BB962C8B-B14F-4D97-AF65-F5344CB8AC3E}">
        <p14:creationId xmlns:p14="http://schemas.microsoft.com/office/powerpoint/2010/main" val="116038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55000" lnSpcReduction="20000"/>
          </a:bodyPr>
          <a:lstStyle/>
          <a:p>
            <a:r>
              <a:rPr lang="ja-JP" altLang="en-US" sz="2100" dirty="0">
                <a:solidFill>
                  <a:srgbClr val="FF0000"/>
                </a:solidFill>
                <a:latin typeface="HG丸ｺﾞｼｯｸM-PRO" panose="020F0600000000000000" pitchFamily="50" charset="-128"/>
                <a:ea typeface="HG丸ｺﾞｼｯｸM-PRO" panose="020F0600000000000000" pitchFamily="50" charset="-128"/>
              </a:rPr>
              <a:t>■壁のない図書館</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図書館の枠を越えて、文献情報の枠を越えて、</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800" dirty="0">
                <a:latin typeface="HG丸ｺﾞｼｯｸM-PRO" panose="020F0600000000000000" pitchFamily="50" charset="-128"/>
                <a:ea typeface="HG丸ｺﾞｼｯｸM-PRO" panose="020F0600000000000000" pitchFamily="50" charset="-128"/>
              </a:rPr>
              <a:t>所蔵場所、媒体の形態を問わず、情報の網羅性・完全性を確保</a:t>
            </a:r>
            <a:endParaRPr lang="en-US" altLang="ja-JP" sz="18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いつでも、だれでも、どこにいても、閲覧可</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商用と無償の電子書籍が一体になった電子図書館サービス</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2100" dirty="0">
                <a:solidFill>
                  <a:srgbClr val="FF0000"/>
                </a:solidFill>
                <a:latin typeface="HG丸ｺﾞｼｯｸM-PRO" panose="020F0600000000000000" pitchFamily="50" charset="-128"/>
                <a:ea typeface="HG丸ｺﾞｼｯｸM-PRO" panose="020F0600000000000000" pitchFamily="50" charset="-128"/>
              </a:rPr>
              <a:t>■</a:t>
            </a:r>
            <a:r>
              <a:rPr lang="ja-JP" altLang="ja-JP" sz="2100" dirty="0">
                <a:solidFill>
                  <a:srgbClr val="FF0000"/>
                </a:solidFill>
                <a:latin typeface="HG丸ｺﾞｼｯｸM-PRO" panose="020F0600000000000000" pitchFamily="50" charset="-128"/>
                <a:ea typeface="HG丸ｺﾞｼｯｸM-PRO" panose="020F0600000000000000" pitchFamily="50" charset="-128"/>
              </a:rPr>
              <a:t>知識創造</a:t>
            </a:r>
            <a:r>
              <a:rPr lang="ja-JP" altLang="en-US" sz="2100" dirty="0">
                <a:solidFill>
                  <a:srgbClr val="FF0000"/>
                </a:solidFill>
                <a:latin typeface="HG丸ｺﾞｼｯｸM-PRO" panose="020F0600000000000000" pitchFamily="50" charset="-128"/>
                <a:ea typeface="HG丸ｺﾞｼｯｸM-PRO" panose="020F0600000000000000" pitchFamily="50" charset="-128"/>
              </a:rPr>
              <a:t>の場</a:t>
            </a:r>
            <a:endParaRPr lang="en-US" altLang="ja-JP" sz="21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●物理的空間で集う場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異文化交流・出会い・議論の</a:t>
            </a:r>
            <a:r>
              <a:rPr lang="ja-JP" altLang="ja-JP" sz="1600" dirty="0">
                <a:latin typeface="HG丸ｺﾞｼｯｸM-PRO" panose="020F0600000000000000" pitchFamily="50" charset="-128"/>
                <a:ea typeface="HG丸ｺﾞｼｯｸM-PRO" panose="020F0600000000000000" pitchFamily="50" charset="-128"/>
              </a:rPr>
              <a:t>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出版者（著作者）と読者を繋ぐ場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グループによる学習ができる公共の場</a:t>
            </a:r>
            <a:endParaRPr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　</a:t>
            </a:r>
            <a:r>
              <a:rPr lang="ja-JP" altLang="en-US" sz="1500" dirty="0">
                <a:latin typeface="HG丸ｺﾞｼｯｸM-PRO" panose="020F0600000000000000" pitchFamily="50" charset="-128"/>
                <a:ea typeface="HG丸ｺﾞｼｯｸM-PRO" panose="020F0600000000000000" pitchFamily="50" charset="-128"/>
              </a:rPr>
              <a:t>協調学習のリーダーとなりうる専門知識を持った人材の配置が必要</a:t>
            </a:r>
            <a:endParaRPr lang="en-US" altLang="ja-JP" sz="1500" dirty="0">
              <a:latin typeface="HG丸ｺﾞｼｯｸM-PRO" panose="020F0600000000000000" pitchFamily="50" charset="-128"/>
              <a:ea typeface="HG丸ｺﾞｼｯｸM-PRO" panose="020F0600000000000000" pitchFamily="50" charset="-128"/>
            </a:endParaRPr>
          </a:p>
          <a:p>
            <a:r>
              <a:rPr lang="ja-JP" altLang="en-US" sz="1800" dirty="0">
                <a:solidFill>
                  <a:srgbClr val="FF0000"/>
                </a:solidFill>
                <a:latin typeface="HG丸ｺﾞｼｯｸM-PRO" panose="020F0600000000000000" pitchFamily="50" charset="-128"/>
                <a:ea typeface="HG丸ｺﾞｼｯｸM-PRO" panose="020F0600000000000000" pitchFamily="50" charset="-128"/>
              </a:rPr>
              <a:t>●仮想空間での共同作業の場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クラウドソーシングの場の提供</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情報</a:t>
            </a:r>
            <a:r>
              <a:rPr lang="ja-JP" altLang="en-US" sz="1800" dirty="0">
                <a:solidFill>
                  <a:srgbClr val="FF0000"/>
                </a:solidFill>
                <a:latin typeface="HG丸ｺﾞｼｯｸM-PRO" panose="020F0600000000000000" pitchFamily="50" charset="-128"/>
                <a:ea typeface="HG丸ｺﾞｼｯｸM-PRO" panose="020F0600000000000000" pitchFamily="50" charset="-128"/>
              </a:rPr>
              <a:t>（発信）提供の場</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文献の提供から、あらゆる情報の提供へ</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知識探索・閲覧サービス（利用者の目的、レベル、利用環境に応じてきめ細かく）</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情報探索支援から、課題回答そのものへのナビゲーション</a:t>
            </a:r>
            <a:endParaRPr lang="en-US" altLang="ja-JP" sz="21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●仮想空間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a:t>
            </a:r>
            <a:r>
              <a:rPr lang="ja-JP" altLang="ja-JP" sz="1500" dirty="0">
                <a:latin typeface="HG丸ｺﾞｼｯｸM-PRO" panose="020F0600000000000000" pitchFamily="50" charset="-128"/>
                <a:ea typeface="HG丸ｺﾞｼｯｸM-PRO" panose="020F0600000000000000" pitchFamily="50" charset="-128"/>
              </a:rPr>
              <a:t>情報を探索（検索・閲覧）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あらゆる情報の閲覧</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テーマにより企画されたデジタルギャラリ</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デジタル化されていない資料の遠隔複写申込み</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オンラインレファレンス</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600" dirty="0">
                <a:solidFill>
                  <a:srgbClr val="FF0000"/>
                </a:solidFill>
                <a:latin typeface="HG丸ｺﾞｼｯｸM-PRO" panose="020F0600000000000000" pitchFamily="50" charset="-128"/>
                <a:ea typeface="HG丸ｺﾞｼｯｸM-PRO" panose="020F0600000000000000" pitchFamily="50" charset="-128"/>
              </a:rPr>
              <a:t>●物理的空間</a:t>
            </a:r>
            <a:endParaRPr lang="en-US" altLang="ja-JP" sz="16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博物館的展示スペース（</a:t>
            </a:r>
            <a:r>
              <a:rPr lang="ja-JP" altLang="ja-JP" sz="1500" dirty="0">
                <a:latin typeface="HG丸ｺﾞｼｯｸM-PRO" panose="020F0600000000000000" pitchFamily="50" charset="-128"/>
                <a:ea typeface="HG丸ｺﾞｼｯｸM-PRO" panose="020F0600000000000000" pitchFamily="50" charset="-128"/>
              </a:rPr>
              <a:t>現物を閲覧・鑑賞する場</a:t>
            </a:r>
            <a:r>
              <a:rPr lang="ja-JP" altLang="en-US" sz="1500" dirty="0">
                <a:latin typeface="HG丸ｺﾞｼｯｸM-PRO" panose="020F0600000000000000" pitchFamily="50" charset="-128"/>
                <a:ea typeface="HG丸ｺﾞｼｯｸM-PRO" panose="020F0600000000000000" pitchFamily="50" charset="-128"/>
              </a:rPr>
              <a:t>）</a:t>
            </a:r>
            <a:endParaRPr lang="en-US" altLang="ja-JP" sz="15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外部公開できないデジタル情報の閲覧・複写申込み</a:t>
            </a:r>
            <a:endParaRPr lang="ja-JP" altLang="ja-JP" sz="1500" dirty="0">
              <a:latin typeface="HG丸ｺﾞｼｯｸM-PRO" panose="020F0600000000000000" pitchFamily="50" charset="-128"/>
              <a:ea typeface="HG丸ｺﾞｼｯｸM-PRO" panose="020F0600000000000000" pitchFamily="50" charset="-128"/>
            </a:endParaRPr>
          </a:p>
          <a:p>
            <a:pPr lvl="0"/>
            <a:r>
              <a:rPr lang="ja-JP" altLang="en-US" sz="1800" dirty="0">
                <a:solidFill>
                  <a:srgbClr val="FF0000"/>
                </a:solidFill>
                <a:latin typeface="HG丸ｺﾞｼｯｸM-PRO" panose="020F0600000000000000" pitchFamily="50" charset="-128"/>
                <a:ea typeface="HG丸ｺﾞｼｯｸM-PRO" panose="020F0600000000000000" pitchFamily="50" charset="-128"/>
              </a:rPr>
              <a:t>■</a:t>
            </a:r>
            <a:r>
              <a:rPr lang="ja-JP" altLang="ja-JP" sz="1800" dirty="0">
                <a:solidFill>
                  <a:srgbClr val="FF0000"/>
                </a:solidFill>
                <a:latin typeface="HG丸ｺﾞｼｯｸM-PRO" panose="020F0600000000000000" pitchFamily="50" charset="-128"/>
                <a:ea typeface="HG丸ｺﾞｼｯｸM-PRO" panose="020F0600000000000000" pitchFamily="50" charset="-128"/>
              </a:rPr>
              <a:t>恒久的保存</a:t>
            </a:r>
            <a:r>
              <a:rPr lang="ja-JP" altLang="en-US" sz="1800" dirty="0">
                <a:solidFill>
                  <a:srgbClr val="FF0000"/>
                </a:solidFill>
                <a:latin typeface="HG丸ｺﾞｼｯｸM-PRO" panose="020F0600000000000000" pitchFamily="50" charset="-128"/>
                <a:ea typeface="HG丸ｺﾞｼｯｸM-PRO" panose="020F0600000000000000" pitchFamily="50" charset="-128"/>
              </a:rPr>
              <a:t>設備</a:t>
            </a:r>
            <a:endParaRPr lang="en-US" altLang="ja-JP" sz="1800" dirty="0">
              <a:solidFill>
                <a:srgbClr val="FF0000"/>
              </a:solidFill>
              <a:latin typeface="HG丸ｺﾞｼｯｸM-PRO" panose="020F0600000000000000" pitchFamily="50" charset="-128"/>
              <a:ea typeface="HG丸ｺﾞｼｯｸM-PRO" panose="020F0600000000000000" pitchFamily="50" charset="-128"/>
            </a:endParaRPr>
          </a:p>
          <a:p>
            <a:pPr lvl="0"/>
            <a:r>
              <a:rPr lang="ja-JP" altLang="en-US" sz="1600" dirty="0">
                <a:latin typeface="HG丸ｺﾞｼｯｸM-PRO" panose="020F0600000000000000" pitchFamily="50" charset="-128"/>
                <a:ea typeface="HG丸ｺﾞｼｯｸM-PRO" panose="020F0600000000000000" pitchFamily="50" charset="-128"/>
              </a:rPr>
              <a:t>●</a:t>
            </a:r>
            <a:r>
              <a:rPr lang="ja-JP" altLang="ja-JP" sz="1600" dirty="0">
                <a:latin typeface="HG丸ｺﾞｼｯｸM-PRO" panose="020F0600000000000000" pitchFamily="50" charset="-128"/>
                <a:ea typeface="HG丸ｺﾞｼｯｸM-PRO" panose="020F0600000000000000" pitchFamily="50" charset="-128"/>
              </a:rPr>
              <a:t>拠点に分散したアーカイブ</a:t>
            </a:r>
            <a:r>
              <a:rPr lang="ja-JP" altLang="en-US" sz="1600" dirty="0">
                <a:latin typeface="HG丸ｺﾞｼｯｸM-PRO" panose="020F0600000000000000" pitchFamily="50" charset="-128"/>
                <a:ea typeface="HG丸ｺﾞｼｯｸM-PRO" panose="020F0600000000000000" pitchFamily="50" charset="-128"/>
              </a:rPr>
              <a:t>で構成</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ディザスタリカバリ</a:t>
            </a:r>
            <a:r>
              <a:rPr lang="en-US" altLang="ja-JP" sz="1500" dirty="0">
                <a:latin typeface="HG丸ｺﾞｼｯｸM-PRO" panose="020F0600000000000000" pitchFamily="50" charset="-128"/>
                <a:ea typeface="HG丸ｺﾞｼｯｸM-PRO" panose="020F0600000000000000" pitchFamily="50" charset="-128"/>
              </a:rPr>
              <a:t>―</a:t>
            </a:r>
          </a:p>
          <a:p>
            <a:pPr lvl="0"/>
            <a:r>
              <a:rPr lang="ja-JP" altLang="en-US" sz="1600" dirty="0">
                <a:latin typeface="HG丸ｺﾞｼｯｸM-PRO" panose="020F0600000000000000" pitchFamily="50" charset="-128"/>
                <a:ea typeface="HG丸ｺﾞｼｯｸM-PRO" panose="020F0600000000000000" pitchFamily="50" charset="-128"/>
              </a:rPr>
              <a:t>●あらゆる情報資源の集約と意味的関連付け</a:t>
            </a:r>
            <a:endParaRPr lang="en-US" altLang="ja-JP" sz="1600" dirty="0">
              <a:latin typeface="HG丸ｺﾞｼｯｸM-PRO" panose="020F0600000000000000" pitchFamily="50" charset="-128"/>
              <a:ea typeface="HG丸ｺﾞｼｯｸM-PRO" panose="020F0600000000000000" pitchFamily="50" charset="-128"/>
            </a:endParaRPr>
          </a:p>
          <a:p>
            <a:pPr lvl="0"/>
            <a:r>
              <a:rPr lang="ja-JP" altLang="en-US" sz="1500" dirty="0">
                <a:latin typeface="HG丸ｺﾞｼｯｸM-PRO" panose="020F0600000000000000" pitchFamily="50" charset="-128"/>
                <a:ea typeface="HG丸ｺﾞｼｯｸM-PRO" panose="020F0600000000000000" pitchFamily="50" charset="-128"/>
              </a:rPr>
              <a:t>分散した組織が保有する情報を、情報内の記述個所が意味的に関連付けられた知識データベースを構築</a:t>
            </a:r>
            <a:endParaRPr lang="en-US" altLang="ja-JP" sz="1500" dirty="0">
              <a:latin typeface="HG丸ｺﾞｼｯｸM-PRO" panose="020F0600000000000000" pitchFamily="50" charset="-128"/>
              <a:ea typeface="HG丸ｺﾞｼｯｸM-PRO" panose="020F0600000000000000" pitchFamily="50" charset="-128"/>
            </a:endParaRPr>
          </a:p>
          <a:p>
            <a:pPr lvl="1"/>
            <a:endParaRPr lang="ja-JP" altLang="ja-JP" sz="13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76</a:t>
            </a:fld>
            <a:endParaRPr kumimoji="1" lang="ja-JP" altLang="en-US"/>
          </a:p>
        </p:txBody>
      </p:sp>
    </p:spTree>
    <p:extLst>
      <p:ext uri="{BB962C8B-B14F-4D97-AF65-F5344CB8AC3E}">
        <p14:creationId xmlns:p14="http://schemas.microsoft.com/office/powerpoint/2010/main" val="3671581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lang="ja-JP" altLang="en-US" dirty="0">
                <a:solidFill>
                  <a:srgbClr val="FF0000"/>
                </a:solidFill>
              </a:rPr>
              <a:t>公共図書館に望まれる現在の図書館システムの役割を大きく５つ挙げてみた。</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sz="1600" i="1" u="sng" dirty="0"/>
              <a:t>郷⼟資料など「絶版等の理由による⼊⼿困難なもので貴重な資料」について、「損傷等が始まる前の良好な状態で後世に当該資料の記録を継承するために複製すること」は現⾏法上可能</a:t>
            </a:r>
            <a:endParaRPr lang="en-US" altLang="ja-JP" sz="1600" i="1" u="sng" dirty="0"/>
          </a:p>
          <a:p>
            <a:pPr lvl="2"/>
            <a:r>
              <a:rPr lang="ja-JP" altLang="en-US" sz="1600" i="1" u="sng" dirty="0"/>
              <a:t>（著作権法第</a:t>
            </a:r>
            <a:r>
              <a:rPr lang="en-US" altLang="ja-JP" sz="1600" i="1" u="sng" dirty="0"/>
              <a:t>31</a:t>
            </a:r>
            <a:r>
              <a:rPr lang="ja-JP" altLang="en-US" sz="1600" i="1" u="sng" dirty="0"/>
              <a:t>条第</a:t>
            </a:r>
            <a:r>
              <a:rPr lang="en-US" altLang="ja-JP" sz="1600" i="1" u="sng" dirty="0"/>
              <a:t>1</a:t>
            </a:r>
            <a:r>
              <a:rPr lang="ja-JP" altLang="en-US" sz="1600" i="1" u="sng" dirty="0"/>
              <a:t>項第</a:t>
            </a:r>
            <a:r>
              <a:rPr lang="en-US" altLang="ja-JP" sz="1600" i="1" u="sng" dirty="0"/>
              <a:t>2</a:t>
            </a:r>
            <a:r>
              <a:rPr lang="ja-JP" altLang="en-US" sz="1600" i="1" u="sng" dirty="0"/>
              <a:t>号「図書館資料の保存のため必要がある場合」の解釈の明確化）</a:t>
            </a:r>
            <a:endParaRPr lang="en-US" altLang="ja-JP" sz="1600" i="1" u="sng" dirty="0"/>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sz="1600" i="1" u="sng" dirty="0"/>
              <a:t>「図書館等がデジタル化した絶版等資料」で国⽴国会図書館が所蔵していないものについて、「国⽴国会図書館の⾏</a:t>
            </a:r>
            <a:r>
              <a:rPr lang="ja-JP" altLang="en-US" sz="1600" i="1" u="sng" dirty="0" err="1"/>
              <a:t>う</a:t>
            </a:r>
            <a:r>
              <a:rPr lang="ja-JP" altLang="en-US" sz="1600" i="1" u="sng" dirty="0"/>
              <a:t>図書館送信サービスにより、他の図書館等に送信することについては、現⾏法上可能」</a:t>
            </a:r>
            <a:endParaRPr lang="en-US" altLang="ja-JP" i="1" u="sng" dirty="0"/>
          </a:p>
          <a:p>
            <a:pPr lvl="2"/>
            <a:r>
              <a:rPr lang="ja-JP" altLang="en-US" dirty="0"/>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77</a:t>
            </a:fld>
            <a:endParaRPr kumimoji="1" lang="ja-JP" altLang="en-US"/>
          </a:p>
        </p:txBody>
      </p:sp>
    </p:spTree>
    <p:extLst>
      <p:ext uri="{BB962C8B-B14F-4D97-AF65-F5344CB8AC3E}">
        <p14:creationId xmlns:p14="http://schemas.microsoft.com/office/powerpoint/2010/main" val="139226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32500" lnSpcReduction="20000"/>
          </a:bodyPr>
          <a:lstStyle/>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100" dirty="0">
              <a:solidFill>
                <a:srgbClr val="FF0000"/>
              </a:solidFill>
            </a:endParaRPr>
          </a:p>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p>
          <a:p>
            <a:pPr lvl="1"/>
            <a:endParaRPr lang="ja-JP" altLang="ja-JP" sz="2100" dirty="0">
              <a:solidFill>
                <a:srgbClr val="FF0000"/>
              </a:solidFill>
            </a:endParaRPr>
          </a:p>
          <a:p>
            <a:r>
              <a:rPr lang="ja-JP" altLang="en-US" dirty="0"/>
              <a:t>効率化、人はより創造的な業務へ</a:t>
            </a:r>
          </a:p>
          <a:p>
            <a:pPr lvl="1"/>
            <a:r>
              <a:rPr lang="ja-JP" altLang="en-US" dirty="0"/>
              <a:t>答えが１つでアルゴリズムが明確な業務は、システム化が容易</a:t>
            </a:r>
            <a:r>
              <a:rPr lang="ja-JP" altLang="en-US" dirty="0">
                <a:solidFill>
                  <a:srgbClr val="FF0000"/>
                </a:solidFill>
              </a:rPr>
              <a:t>⇒人でなくてもいい</a:t>
            </a:r>
            <a:endParaRPr lang="en-US" altLang="ja-JP" dirty="0">
              <a:solidFill>
                <a:srgbClr val="FF0000"/>
              </a:solidFill>
            </a:endParaRPr>
          </a:p>
          <a:p>
            <a:pPr lvl="1"/>
            <a:r>
              <a:rPr lang="ja-JP" altLang="en-US" dirty="0"/>
              <a:t>情報システムは、図書館員の仕事を効率化させる。そのシステムの開発には図書館員の力が必要。</a:t>
            </a:r>
            <a:r>
              <a:rPr lang="ja-JP" altLang="en-US" dirty="0">
                <a:solidFill>
                  <a:srgbClr val="FF0000"/>
                </a:solidFill>
              </a:rPr>
              <a:t>図書館員も</a:t>
            </a:r>
            <a:r>
              <a:rPr lang="en-US" altLang="ja-JP" dirty="0">
                <a:solidFill>
                  <a:srgbClr val="FF0000"/>
                </a:solidFill>
              </a:rPr>
              <a:t>IT</a:t>
            </a:r>
            <a:r>
              <a:rPr lang="ja-JP" altLang="en-US" dirty="0">
                <a:solidFill>
                  <a:srgbClr val="FF0000"/>
                </a:solidFill>
              </a:rPr>
              <a:t>の知識が必要</a:t>
            </a:r>
            <a:r>
              <a:rPr lang="ja-JP" altLang="en-US" dirty="0"/>
              <a:t>⇒システムライブラリアン</a:t>
            </a:r>
            <a:endParaRPr lang="en-US" altLang="ja-JP" dirty="0"/>
          </a:p>
          <a:p>
            <a:pPr lvl="0"/>
            <a:r>
              <a:rPr lang="ja-JP" altLang="en-US" dirty="0"/>
              <a:t>前例主義・横並び主義からの脱却</a:t>
            </a:r>
            <a:endParaRPr lang="en-US" altLang="ja-JP" dirty="0"/>
          </a:p>
          <a:p>
            <a:pPr lvl="1"/>
            <a:r>
              <a:rPr lang="ja-JP" altLang="ja-JP" dirty="0"/>
              <a:t>自分が利用者</a:t>
            </a:r>
            <a:r>
              <a:rPr lang="ja-JP" altLang="en-US" dirty="0"/>
              <a:t>だったら</a:t>
            </a:r>
            <a:r>
              <a:rPr lang="ja-JP" altLang="ja-JP" dirty="0"/>
              <a:t>どうなっていてほしいか</a:t>
            </a:r>
            <a:endParaRPr lang="en-US" altLang="ja-JP" dirty="0"/>
          </a:p>
          <a:p>
            <a:pPr lvl="1"/>
            <a:r>
              <a:rPr lang="ja-JP" altLang="ja-JP" dirty="0">
                <a:solidFill>
                  <a:srgbClr val="FF0000"/>
                </a:solidFill>
              </a:rPr>
              <a:t>「</a:t>
            </a:r>
            <a:r>
              <a:rPr lang="ja-JP" altLang="en-US" dirty="0">
                <a:solidFill>
                  <a:srgbClr val="FF0000"/>
                </a:solidFill>
              </a:rPr>
              <a:t>民間はできるが</a:t>
            </a:r>
            <a:r>
              <a:rPr lang="ja-JP" altLang="ja-JP" dirty="0">
                <a:solidFill>
                  <a:srgbClr val="FF0000"/>
                </a:solidFill>
              </a:rPr>
              <a:t>国だからできない」ということはない</a:t>
            </a:r>
            <a:endParaRPr lang="en-US" altLang="ja-JP" dirty="0">
              <a:solidFill>
                <a:srgbClr val="FF0000"/>
              </a:solidFill>
            </a:endParaRPr>
          </a:p>
          <a:p>
            <a:pPr lvl="0"/>
            <a:r>
              <a:rPr lang="ja-JP" altLang="en-US" dirty="0"/>
              <a:t>自分の信念を貫く</a:t>
            </a:r>
            <a:endParaRPr lang="en-US" altLang="ja-JP" dirty="0"/>
          </a:p>
          <a:p>
            <a:pPr lvl="1"/>
            <a:r>
              <a:rPr lang="ja-JP" altLang="en-US" dirty="0">
                <a:solidFill>
                  <a:srgbClr val="FF0000"/>
                </a:solidFill>
              </a:rPr>
              <a:t>安易に妥協せず</a:t>
            </a:r>
            <a:r>
              <a:rPr lang="ja-JP" altLang="ja-JP" dirty="0">
                <a:solidFill>
                  <a:srgbClr val="FF0000"/>
                </a:solidFill>
              </a:rPr>
              <a:t>、主張し続ける。サブリミナル効果。</a:t>
            </a:r>
            <a:endParaRPr lang="en-US" altLang="ja-JP" dirty="0">
              <a:solidFill>
                <a:srgbClr val="FF0000"/>
              </a:solidFill>
            </a:endParaRPr>
          </a:p>
          <a:p>
            <a:r>
              <a:rPr lang="ja-JP" altLang="en-US" dirty="0"/>
              <a:t>実施の責任と義務を果たす</a:t>
            </a:r>
            <a:endParaRPr lang="en-US" altLang="ja-JP" dirty="0"/>
          </a:p>
          <a:p>
            <a:pPr lvl="1"/>
            <a:r>
              <a:rPr lang="ja-JP" altLang="en-US" dirty="0"/>
              <a:t>使命を果たすために与えられた権限には「実施の責任と義務がある」</a:t>
            </a:r>
            <a:endParaRPr lang="ja-JP" altLang="ja-JP" sz="1400" dirty="0"/>
          </a:p>
          <a:p>
            <a:pPr lvl="1"/>
            <a:r>
              <a:rPr lang="ja-JP" altLang="en-US" dirty="0"/>
              <a:t>できる範囲をコツコツとではなく、</a:t>
            </a:r>
            <a:r>
              <a:rPr lang="ja-JP" altLang="en-US" dirty="0">
                <a:solidFill>
                  <a:srgbClr val="FF0000"/>
                </a:solidFill>
              </a:rPr>
              <a:t>できる部分は責任を持って実</a:t>
            </a:r>
            <a:r>
              <a:rPr lang="ja-JP" altLang="en-US" dirty="0"/>
              <a:t>施</a:t>
            </a:r>
            <a:endParaRPr lang="en-US" altLang="ja-JP" dirty="0"/>
          </a:p>
          <a:p>
            <a:pPr lvl="1"/>
            <a:r>
              <a:rPr lang="ja-JP" altLang="en-US" dirty="0">
                <a:solidFill>
                  <a:srgbClr val="FF0000"/>
                </a:solidFill>
              </a:rPr>
              <a:t>できない部分は、他にどのようにしてもらいたいかも、責任を持って提示</a:t>
            </a:r>
            <a:endParaRPr lang="en-US" altLang="ja-JP" dirty="0">
              <a:solidFill>
                <a:srgbClr val="FF0000"/>
              </a:solidFill>
            </a:endParaRPr>
          </a:p>
          <a:p>
            <a:pPr lvl="0"/>
            <a:r>
              <a:rPr lang="ja-JP" altLang="en-US" dirty="0"/>
              <a:t>利用者以上の</a:t>
            </a:r>
            <a:r>
              <a:rPr lang="en-US" altLang="ja-JP" dirty="0"/>
              <a:t>IT</a:t>
            </a:r>
            <a:r>
              <a:rPr lang="ja-JP" altLang="en-US" dirty="0"/>
              <a:t>スキルを持つ</a:t>
            </a:r>
            <a:endParaRPr lang="en-US" altLang="ja-JP" dirty="0"/>
          </a:p>
          <a:p>
            <a:pPr lvl="1"/>
            <a:r>
              <a:rPr lang="ja-JP" altLang="en-US" dirty="0"/>
              <a:t>技術に進展は早い。若い人の</a:t>
            </a:r>
            <a:r>
              <a:rPr lang="en-US" altLang="ja-JP" dirty="0"/>
              <a:t>IT</a:t>
            </a:r>
            <a:r>
              <a:rPr lang="ja-JP" altLang="en-US" dirty="0"/>
              <a:t>利用技術は高い。</a:t>
            </a:r>
            <a:endParaRPr lang="en-US" altLang="ja-JP" dirty="0"/>
          </a:p>
          <a:p>
            <a:pPr lvl="1"/>
            <a:r>
              <a:rPr lang="ja-JP" altLang="en-US" dirty="0"/>
              <a:t>比して、来館利用者のスキルは？</a:t>
            </a:r>
            <a:endParaRPr lang="en-US" altLang="ja-JP" dirty="0"/>
          </a:p>
          <a:p>
            <a:pPr lvl="1"/>
            <a:r>
              <a:rPr lang="ja-JP" altLang="en-US" dirty="0">
                <a:solidFill>
                  <a:srgbClr val="FF0000"/>
                </a:solidFill>
              </a:rPr>
              <a:t>来館者のスキルが高くないのは</a:t>
            </a:r>
            <a:r>
              <a:rPr lang="ja-JP" altLang="en-US" dirty="0"/>
              <a:t>、対応する図書館員の</a:t>
            </a:r>
            <a:r>
              <a:rPr lang="en-US" altLang="ja-JP" dirty="0"/>
              <a:t>IT</a:t>
            </a:r>
            <a:r>
              <a:rPr lang="ja-JP" altLang="en-US" dirty="0"/>
              <a:t>スキルが高くないからでは</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1"/>
            <a:r>
              <a:rPr lang="ja-JP" altLang="ja-JP" dirty="0"/>
              <a:t>世の中の動向を想定する。</a:t>
            </a:r>
            <a:r>
              <a:rPr lang="ja-JP" altLang="en-US" dirty="0">
                <a:solidFill>
                  <a:srgbClr val="FF0000"/>
                </a:solidFill>
              </a:rPr>
              <a:t>⇒自分の将来を見る</a:t>
            </a:r>
            <a:endParaRPr lang="ja-JP" altLang="ja-JP" dirty="0">
              <a:solidFill>
                <a:srgbClr val="FF0000"/>
              </a:solidFill>
            </a:endParaRPr>
          </a:p>
          <a:p>
            <a:pPr lvl="1"/>
            <a:r>
              <a:rPr lang="ja-JP" altLang="ja-JP" dirty="0"/>
              <a:t>今の延長で可能な範囲での実施でなく、今後</a:t>
            </a:r>
            <a:r>
              <a:rPr lang="en-US" altLang="ja-JP" dirty="0"/>
              <a:t>10</a:t>
            </a:r>
            <a:r>
              <a:rPr lang="ja-JP" altLang="ja-JP" dirty="0"/>
              <a:t>年の社会のニーズを見据え</a:t>
            </a:r>
            <a:r>
              <a:rPr lang="ja-JP" altLang="en-US" dirty="0"/>
              <a:t>、国全体で何をする必要があるか？</a:t>
            </a:r>
            <a:endParaRPr lang="en-US" altLang="ja-JP" dirty="0"/>
          </a:p>
          <a:p>
            <a:pPr lvl="1"/>
            <a:r>
              <a:rPr lang="ja-JP" altLang="ja-JP" dirty="0"/>
              <a:t>その時、図書館は？司書は？</a:t>
            </a:r>
            <a:endParaRPr lang="en-US" altLang="ja-JP" dirty="0"/>
          </a:p>
          <a:p>
            <a:pPr lvl="0"/>
            <a:r>
              <a:rPr lang="en-US" altLang="ja-JP" dirty="0">
                <a:solidFill>
                  <a:srgbClr val="FF0000"/>
                </a:solidFill>
              </a:rPr>
              <a:t>One of them</a:t>
            </a:r>
            <a:r>
              <a:rPr lang="ja-JP" altLang="ja-JP" dirty="0"/>
              <a:t>の役割を考える。</a:t>
            </a:r>
            <a:endParaRPr lang="en-US" altLang="ja-JP" dirty="0"/>
          </a:p>
          <a:p>
            <a:pPr lvl="1"/>
            <a:r>
              <a:rPr lang="ja-JP" altLang="ja-JP" dirty="0"/>
              <a:t>国全体</a:t>
            </a:r>
            <a:r>
              <a:rPr lang="ja-JP" altLang="en-US" dirty="0"/>
              <a:t>がなすべき</a:t>
            </a:r>
            <a:r>
              <a:rPr lang="ja-JP" altLang="ja-JP" dirty="0"/>
              <a:t>施策の中で、個別の業務の進め方を考える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pPr lvl="1"/>
            <a:r>
              <a:rPr lang="ja-JP" altLang="en-US" dirty="0">
                <a:solidFill>
                  <a:srgbClr val="FF0000"/>
                </a:solidFill>
              </a:rPr>
              <a:t>自分でできないことは、どのようにしてもらいたいかを提示（メリットも示す）</a:t>
            </a:r>
            <a:endParaRPr lang="en-US" altLang="ja-JP" dirty="0">
              <a:solidFill>
                <a:srgbClr val="FF0000"/>
              </a:solidFill>
            </a:endParaRPr>
          </a:p>
          <a:p>
            <a:pPr lvl="1"/>
            <a:r>
              <a:rPr lang="ja-JP" altLang="ja-JP" dirty="0"/>
              <a:t>創造力を持ったサービスの設計</a:t>
            </a:r>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pPr lvl="1"/>
            <a:r>
              <a:rPr lang="ja-JP" altLang="ja-JP" dirty="0"/>
              <a:t>他の図書館、出版界、他の業種、業態</a:t>
            </a:r>
            <a:r>
              <a:rPr lang="ja-JP" altLang="en-US" dirty="0"/>
              <a:t>の人との交流の場、主催も。</a:t>
            </a:r>
            <a:r>
              <a:rPr lang="ja-JP" altLang="ja-JP" dirty="0"/>
              <a:t>出向も積極的に</a:t>
            </a:r>
            <a:endParaRPr lang="en-US" altLang="ja-JP" dirty="0"/>
          </a:p>
          <a:p>
            <a:r>
              <a:rPr lang="ja-JP" altLang="en-US" dirty="0"/>
              <a:t>自分の持つスキル磨く</a:t>
            </a:r>
            <a:endParaRPr lang="en-US" altLang="ja-JP" dirty="0"/>
          </a:p>
          <a:p>
            <a:pPr lvl="1"/>
            <a:r>
              <a:rPr lang="ja-JP" altLang="en-US" dirty="0"/>
              <a:t>組織でどう生かしていくか</a:t>
            </a:r>
            <a:r>
              <a:rPr lang="ja-JP" altLang="en-US" dirty="0">
                <a:solidFill>
                  <a:srgbClr val="FF0000"/>
                </a:solidFill>
              </a:rPr>
              <a:t>⇒エンベディッドライブラリアン</a:t>
            </a:r>
            <a:endParaRPr lang="en-US" altLang="ja-JP" dirty="0">
              <a:solidFill>
                <a:srgbClr val="FF0000"/>
              </a:solidFill>
            </a:endParaRPr>
          </a:p>
          <a:p>
            <a:pPr lvl="1"/>
            <a:endParaRPr lang="ja-JP" altLang="en-US" dirty="0"/>
          </a:p>
          <a:p>
            <a:pPr lvl="1"/>
            <a:endParaRPr lang="ja-JP" altLang="ja-JP" sz="2100"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5</a:t>
            </a:fld>
            <a:endParaRPr kumimoji="1" lang="ja-JP" altLang="en-US"/>
          </a:p>
        </p:txBody>
      </p:sp>
    </p:spTree>
    <p:extLst>
      <p:ext uri="{BB962C8B-B14F-4D97-AF65-F5344CB8AC3E}">
        <p14:creationId xmlns:p14="http://schemas.microsoft.com/office/powerpoint/2010/main" val="2536779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r>
              <a:rPr lang="ja-JP" altLang="en-US" dirty="0">
                <a:solidFill>
                  <a:srgbClr val="FF0000"/>
                </a:solidFill>
              </a:rPr>
              <a:t>公共図書館でのデジタル化とアーカイブ構築・提供を推進するために、国等の外部機関は様々な形で支援することが期待される。</a:t>
            </a:r>
            <a:endParaRPr lang="en-US" altLang="ja-JP" dirty="0">
              <a:solidFill>
                <a:srgbClr val="FF0000"/>
              </a:solidFill>
            </a:endParaRPr>
          </a:p>
          <a:p>
            <a:r>
              <a:rPr lang="ja-JP" altLang="en-US" dirty="0">
                <a:solidFill>
                  <a:srgbClr val="FF0000"/>
                </a:solidFill>
              </a:rPr>
              <a:t>その例として</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u="sng" dirty="0">
                <a:solidFill>
                  <a:srgbClr val="FF0000"/>
                </a:solidFill>
              </a:rPr>
              <a:t>流通本の書誌作成の負荷の低減</a:t>
            </a:r>
            <a:endParaRPr lang="en-US" altLang="ja-JP" u="sng"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u="sng" dirty="0">
                <a:solidFill>
                  <a:srgbClr val="FF0000"/>
                </a:solidFill>
              </a:rPr>
              <a:t>地域資料の書誌・目次作成の負荷の低減</a:t>
            </a:r>
            <a:endParaRPr lang="en-US" altLang="ja-JP" u="sng"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u="sng" dirty="0">
                <a:solidFill>
                  <a:srgbClr val="FF0000"/>
                </a:solidFill>
              </a:rPr>
              <a:t>地域資料のオープンデータ化の支援</a:t>
            </a:r>
            <a:r>
              <a:rPr lang="ja-JP" altLang="en-US" u="sng" dirty="0"/>
              <a:t>（ガイドラインおよび研修等）</a:t>
            </a:r>
            <a:endParaRPr lang="en-US" altLang="ja-JP" u="sng"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r>
              <a:rPr kumimoji="1" lang="ja-JP" altLang="en-US" u="sng" dirty="0"/>
              <a:t>人・もの・金の資源の確保</a:t>
            </a:r>
            <a:endParaRPr kumimoji="1" lang="en-US" altLang="ja-JP" u="sng" dirty="0"/>
          </a:p>
          <a:p>
            <a:pPr lvl="1"/>
            <a:r>
              <a:rPr lang="ja-JP" altLang="en-US" u="sng" dirty="0">
                <a:solidFill>
                  <a:srgbClr val="FF0000"/>
                </a:solidFill>
              </a:rPr>
              <a:t>知財計画</a:t>
            </a:r>
            <a:r>
              <a:rPr lang="en-US" altLang="ja-JP" u="sng" dirty="0">
                <a:solidFill>
                  <a:srgbClr val="FF0000"/>
                </a:solidFill>
              </a:rPr>
              <a:t>2015</a:t>
            </a:r>
            <a:r>
              <a:rPr lang="ja-JP" altLang="en-US" u="sng" dirty="0">
                <a:solidFill>
                  <a:srgbClr val="FF0000"/>
                </a:solidFill>
              </a:rPr>
              <a:t>の推進</a:t>
            </a:r>
            <a:endParaRPr lang="en-US" altLang="ja-JP" u="sng" dirty="0">
              <a:solidFill>
                <a:srgbClr val="FF0000"/>
              </a:solidFill>
            </a:endParaRPr>
          </a:p>
          <a:p>
            <a:pPr lvl="2"/>
            <a:r>
              <a:rPr lang="ja-JP" altLang="en-US" dirty="0"/>
              <a:t>アーカイブ構築の基盤整備、人財育成プログラムの実施</a:t>
            </a:r>
            <a:endParaRPr lang="en-US" altLang="ja-JP" dirty="0"/>
          </a:p>
          <a:p>
            <a:pPr lvl="1"/>
            <a:r>
              <a:rPr lang="en-US" altLang="ja-JP" u="sng" dirty="0" err="1">
                <a:solidFill>
                  <a:srgbClr val="FF0000"/>
                </a:solidFill>
              </a:rPr>
              <a:t>i</a:t>
            </a:r>
            <a:r>
              <a:rPr lang="ja-JP" altLang="en-US" u="sng" dirty="0">
                <a:solidFill>
                  <a:srgbClr val="FF0000"/>
                </a:solidFill>
              </a:rPr>
              <a:t>コンピテンシ・ディクショナリ（</a:t>
            </a:r>
            <a:r>
              <a:rPr lang="en-US" altLang="ja-JP" u="sng" dirty="0">
                <a:solidFill>
                  <a:srgbClr val="FF0000"/>
                </a:solidFill>
              </a:rPr>
              <a:t>IT</a:t>
            </a:r>
            <a:r>
              <a:rPr lang="ja-JP" altLang="en-US" u="sng" dirty="0">
                <a:solidFill>
                  <a:srgbClr val="FF0000"/>
                </a:solidFill>
              </a:rPr>
              <a:t>関連人材育成として）</a:t>
            </a:r>
            <a:endParaRPr lang="en-US" altLang="ja-JP" u="sng"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78</a:t>
            </a:fld>
            <a:endParaRPr kumimoji="1" lang="ja-JP" altLang="en-US"/>
          </a:p>
        </p:txBody>
      </p:sp>
    </p:spTree>
    <p:extLst>
      <p:ext uri="{BB962C8B-B14F-4D97-AF65-F5344CB8AC3E}">
        <p14:creationId xmlns:p14="http://schemas.microsoft.com/office/powerpoint/2010/main" val="1483584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■理念</a:t>
            </a:r>
          </a:p>
          <a:p>
            <a:r>
              <a:rPr lang="ja-JP" altLang="en-US" dirty="0"/>
              <a:t>権利（権限）を持つものは、実施の責任と義務がある</a:t>
            </a:r>
          </a:p>
          <a:p>
            <a:r>
              <a:rPr lang="ja-JP" altLang="en-US" dirty="0"/>
              <a:t>■出版界</a:t>
            </a:r>
          </a:p>
          <a:p>
            <a:r>
              <a:rPr lang="ja-JP" altLang="en-US" dirty="0"/>
              <a:t>電子出版権は、出版社の権利ではあるが、それは、利用者に対して、電子出版の義務でもあるのではないか？</a:t>
            </a:r>
          </a:p>
          <a:p>
            <a:r>
              <a:rPr lang="en-US" altLang="ja-JP" dirty="0"/>
              <a:t>NDL</a:t>
            </a:r>
            <a:r>
              <a:rPr lang="ja-JP" altLang="en-US" dirty="0"/>
              <a:t>がデジタル化資料のうち、絶版になっている資料の公開範囲を広げられないか？</a:t>
            </a:r>
          </a:p>
          <a:p>
            <a:r>
              <a:rPr lang="ja-JP" altLang="en-US" dirty="0"/>
              <a:t>■</a:t>
            </a:r>
            <a:r>
              <a:rPr lang="en-US" altLang="ja-JP" dirty="0"/>
              <a:t>NDL</a:t>
            </a:r>
          </a:p>
          <a:p>
            <a:r>
              <a:rPr lang="ja-JP" altLang="en-US" dirty="0"/>
              <a:t>ストックとして、将来の利用を保証するために、国民には国内刊行物を納本義務があり、また、</a:t>
            </a:r>
            <a:r>
              <a:rPr lang="en-US" altLang="ja-JP" dirty="0"/>
              <a:t>NDL</a:t>
            </a:r>
            <a:r>
              <a:rPr lang="ja-JP" altLang="en-US" dirty="0"/>
              <a:t>は網羅的に収集して保存する責任と義務があるが、単独では不可能</a:t>
            </a:r>
          </a:p>
          <a:p>
            <a:r>
              <a:rPr lang="ja-JP" altLang="en-US" dirty="0"/>
              <a:t>フローとして、現在の利用者に対しての利用の保証は、すでに各機関で分担してビジネスモデルがある</a:t>
            </a:r>
          </a:p>
          <a:p>
            <a:r>
              <a:rPr lang="ja-JP" altLang="en-US" dirty="0"/>
              <a:t>■市区町村立図書館（地域住民サービス、地域活性化の拠点）</a:t>
            </a:r>
          </a:p>
          <a:p>
            <a:r>
              <a:rPr lang="ja-JP" altLang="en-US" dirty="0"/>
              <a:t>新刊書の充実より、身近な図書館として、</a:t>
            </a:r>
            <a:r>
              <a:rPr lang="en-US" altLang="ja-JP" dirty="0"/>
              <a:t>IT</a:t>
            </a:r>
            <a:r>
              <a:rPr lang="ja-JP" altLang="en-US" dirty="0"/>
              <a:t>を活用して、様々な情報を得られる場の充実</a:t>
            </a:r>
          </a:p>
          <a:p>
            <a:r>
              <a:rPr lang="ja-JP" altLang="en-US" dirty="0"/>
              <a:t>■県立図書館</a:t>
            </a:r>
          </a:p>
          <a:p>
            <a:r>
              <a:rPr lang="ja-JP" altLang="en-US" dirty="0"/>
              <a:t>市区町村図書館での電子図書館サービスの導入支援</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79</a:t>
            </a:fld>
            <a:endParaRPr kumimoji="1" lang="ja-JP" altLang="en-US"/>
          </a:p>
        </p:txBody>
      </p:sp>
    </p:spTree>
    <p:extLst>
      <p:ext uri="{BB962C8B-B14F-4D97-AF65-F5344CB8AC3E}">
        <p14:creationId xmlns:p14="http://schemas.microsoft.com/office/powerpoint/2010/main" val="2125915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ER</a:t>
            </a:r>
            <a:r>
              <a:rPr kumimoji="1" lang="ja-JP" altLang="en-US" dirty="0"/>
              <a:t>図</a:t>
            </a:r>
            <a:endParaRPr kumimoji="1" lang="en-US" altLang="ja-JP" dirty="0"/>
          </a:p>
          <a:p>
            <a:r>
              <a:rPr kumimoji="1" lang="ja-JP" altLang="en-US" dirty="0"/>
              <a:t>グレーが、図書館で扱う書誌メタデータ。ブラウンが図書館以外の情報源の関連情報。</a:t>
            </a:r>
            <a:endParaRPr kumimoji="1" lang="en-US" altLang="ja-JP" dirty="0"/>
          </a:p>
          <a:p>
            <a:r>
              <a:rPr kumimoji="1" lang="ja-JP" altLang="en-US" dirty="0"/>
              <a:t>右下が、</a:t>
            </a:r>
            <a:r>
              <a:rPr kumimoji="1" lang="en-US" altLang="ja-JP" dirty="0"/>
              <a:t>LOD</a:t>
            </a:r>
            <a:r>
              <a:rPr kumimoji="1" lang="ja-JP" altLang="en-US" dirty="0"/>
              <a:t>化された各種</a:t>
            </a:r>
            <a:r>
              <a:rPr kumimoji="1" lang="en-US" altLang="ja-JP" dirty="0"/>
              <a:t>DB</a:t>
            </a:r>
            <a:r>
              <a:rPr kumimoji="1" lang="ja-JP" altLang="en-US" dirty="0" err="1"/>
              <a:t>。</a:t>
            </a:r>
            <a:endParaRPr kumimoji="1" lang="en-US" altLang="ja-JP" dirty="0"/>
          </a:p>
          <a:p>
            <a:r>
              <a:rPr kumimoji="1" lang="ja-JP" altLang="en-US" dirty="0"/>
              <a:t>出版物を含めた文化資産の情報は、これらを含めて、メタデータの再構成が必要ではないか。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84</a:t>
            </a:fld>
            <a:endParaRPr kumimoji="1" lang="ja-JP" altLang="en-US"/>
          </a:p>
        </p:txBody>
      </p:sp>
    </p:spTree>
    <p:extLst>
      <p:ext uri="{BB962C8B-B14F-4D97-AF65-F5344CB8AC3E}">
        <p14:creationId xmlns:p14="http://schemas.microsoft.com/office/powerpoint/2010/main" val="1272593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図書館としてのサービス</a:t>
            </a:r>
          </a:p>
          <a:p>
            <a:r>
              <a:rPr lang="ja-JP" altLang="ja-JP" dirty="0"/>
              <a:t>従来型のサービス</a:t>
            </a:r>
          </a:p>
          <a:p>
            <a:r>
              <a:rPr lang="ja-JP" altLang="ja-JP" dirty="0"/>
              <a:t>冊子体の蔵書構築と提供</a:t>
            </a:r>
          </a:p>
          <a:p>
            <a:r>
              <a:rPr lang="ja-JP" altLang="ja-JP" dirty="0"/>
              <a:t>図書の選書、収集（受入）、組織化（書誌作成）、配架、貸出</a:t>
            </a:r>
          </a:p>
          <a:p>
            <a:r>
              <a:rPr lang="ja-JP" altLang="ja-JP" dirty="0"/>
              <a:t>これからの図書館サービス（地域を支える情報拠点）</a:t>
            </a:r>
          </a:p>
          <a:p>
            <a:r>
              <a:rPr lang="ja-JP" altLang="ja-JP" dirty="0"/>
              <a:t>課題解決支援機能の充実</a:t>
            </a:r>
          </a:p>
          <a:p>
            <a:r>
              <a:rPr lang="ja-JP" altLang="ja-JP" dirty="0"/>
              <a:t>情報を活用した知識創造活動の場の提供</a:t>
            </a:r>
          </a:p>
          <a:p>
            <a:r>
              <a:rPr lang="ja-JP" altLang="ja-JP" dirty="0"/>
              <a:t>レファレンスサービスの充実と利用促進</a:t>
            </a:r>
          </a:p>
          <a:p>
            <a:r>
              <a:rPr lang="ja-JP" altLang="ja-JP" dirty="0"/>
              <a:t>紙媒体と電子書籍の組合せによる蔵書の整備</a:t>
            </a:r>
          </a:p>
          <a:p>
            <a:r>
              <a:rPr lang="ja-JP" altLang="ja-JP" dirty="0"/>
              <a:t>多様な資料の提供</a:t>
            </a:r>
          </a:p>
          <a:p>
            <a:r>
              <a:rPr lang="ja-JP" altLang="ja-JP" dirty="0"/>
              <a:t>図書館が所蔵する蔵書に加えて、他機関が保有する資料も併せて提供</a:t>
            </a:r>
          </a:p>
          <a:p>
            <a:r>
              <a:rPr lang="ja-JP" altLang="ja-JP" dirty="0"/>
              <a:t>サービスを提供するための情報システム</a:t>
            </a:r>
          </a:p>
          <a:p>
            <a:r>
              <a:rPr lang="ja-JP" altLang="ja-JP" dirty="0"/>
              <a:t>業務を支援するシステム</a:t>
            </a:r>
          </a:p>
          <a:p>
            <a:r>
              <a:rPr lang="ja-JP" altLang="ja-JP" dirty="0"/>
              <a:t>レファレンス情報管理システム</a:t>
            </a:r>
          </a:p>
          <a:p>
            <a:r>
              <a:rPr lang="ja-JP" altLang="ja-JP" dirty="0"/>
              <a:t>情報管理システム</a:t>
            </a:r>
          </a:p>
          <a:p>
            <a:r>
              <a:rPr lang="ja-JP" altLang="ja-JP" dirty="0"/>
              <a:t>従来型の冊子体等の資料の選書・収集・組織化・配架・貸出・利用者管理システム</a:t>
            </a:r>
          </a:p>
          <a:p>
            <a:r>
              <a:rPr lang="ja-JP" altLang="ja-JP" dirty="0"/>
              <a:t>デジタル化およびデジタル化資料管理システム</a:t>
            </a:r>
          </a:p>
          <a:p>
            <a:r>
              <a:rPr lang="ja-JP" altLang="ja-JP" dirty="0"/>
              <a:t>電子書籍の選書・利用契約・貸出管理システム</a:t>
            </a:r>
          </a:p>
          <a:p>
            <a:r>
              <a:rPr lang="ja-JP" altLang="ja-JP" dirty="0"/>
              <a:t>利用者サービスシステム</a:t>
            </a:r>
          </a:p>
          <a:p>
            <a:r>
              <a:rPr lang="ja-JP" altLang="ja-JP" dirty="0"/>
              <a:t>レファレンス情報提供システム</a:t>
            </a:r>
          </a:p>
          <a:p>
            <a:r>
              <a:rPr lang="ja-JP" altLang="ja-JP" dirty="0"/>
              <a:t>従来型の</a:t>
            </a:r>
            <a:r>
              <a:rPr lang="en-US" altLang="ja-JP" dirty="0"/>
              <a:t>OPAC</a:t>
            </a:r>
            <a:r>
              <a:rPr lang="ja-JP" altLang="ja-JP" dirty="0"/>
              <a:t>システム（検索・貸出）</a:t>
            </a:r>
          </a:p>
          <a:p>
            <a:r>
              <a:rPr lang="ja-JP" altLang="ja-JP" dirty="0"/>
              <a:t>デジタル化資料閲覧システム</a:t>
            </a:r>
          </a:p>
          <a:p>
            <a:r>
              <a:rPr lang="ja-JP" altLang="ja-JP" dirty="0"/>
              <a:t>電子書籍提供サービス</a:t>
            </a:r>
          </a:p>
          <a:p>
            <a:r>
              <a:rPr lang="ja-JP" altLang="ja-JP" dirty="0"/>
              <a:t>外部提供資料検索・閲覧システム</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576794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必要な資源</a:t>
            </a:r>
          </a:p>
          <a:p>
            <a:r>
              <a:rPr lang="ja-JP" altLang="ja-JP" dirty="0"/>
              <a:t>人（体制）</a:t>
            </a:r>
          </a:p>
          <a:p>
            <a:r>
              <a:rPr lang="ja-JP" altLang="ja-JP" dirty="0"/>
              <a:t>ユーザ部門</a:t>
            </a:r>
          </a:p>
          <a:p>
            <a:r>
              <a:rPr lang="ja-JP" altLang="ja-JP" dirty="0"/>
              <a:t>サービスの企画・構築・運用ができる体制</a:t>
            </a:r>
          </a:p>
          <a:p>
            <a:r>
              <a:rPr lang="ja-JP" altLang="ja-JP" dirty="0"/>
              <a:t>業務の企画・構築・運用ができる体制</a:t>
            </a:r>
          </a:p>
          <a:p>
            <a:r>
              <a:rPr lang="ja-JP" altLang="ja-JP" dirty="0"/>
              <a:t>システム部門</a:t>
            </a:r>
          </a:p>
          <a:p>
            <a:r>
              <a:rPr lang="ja-JP" altLang="ja-JP" dirty="0"/>
              <a:t>システム化の企画・構築・運用ができる体制</a:t>
            </a:r>
          </a:p>
          <a:p>
            <a:r>
              <a:rPr lang="ja-JP" altLang="ja-JP" dirty="0"/>
              <a:t>物</a:t>
            </a:r>
          </a:p>
          <a:p>
            <a:r>
              <a:rPr lang="ja-JP" altLang="ja-JP" dirty="0"/>
              <a:t>利用者に提供可能な蔵書、外部情報</a:t>
            </a:r>
          </a:p>
          <a:p>
            <a:r>
              <a:rPr lang="ja-JP" altLang="ja-JP" dirty="0"/>
              <a:t>利用者が利用する場所（施設、インターネット）</a:t>
            </a:r>
          </a:p>
          <a:p>
            <a:r>
              <a:rPr lang="ja-JP" altLang="ja-JP" dirty="0"/>
              <a:t>金</a:t>
            </a:r>
          </a:p>
          <a:p>
            <a:r>
              <a:rPr lang="ja-JP" altLang="ja-JP" dirty="0"/>
              <a:t>資料購入費の確保</a:t>
            </a:r>
          </a:p>
          <a:p>
            <a:r>
              <a:rPr lang="ja-JP" altLang="ja-JP" dirty="0"/>
              <a:t>電子書籍等の使用許諾契約料の確保</a:t>
            </a:r>
          </a:p>
          <a:p>
            <a:r>
              <a:rPr lang="ja-JP" altLang="ja-JP" dirty="0"/>
              <a:t>必要なシステム開発・運用費の確保</a:t>
            </a:r>
          </a:p>
          <a:p>
            <a:r>
              <a:rPr lang="ja-JP" altLang="ja-JP" dirty="0"/>
              <a:t>体制の確立</a:t>
            </a:r>
          </a:p>
          <a:p>
            <a:r>
              <a:rPr lang="ja-JP" altLang="ja-JP" dirty="0"/>
              <a:t>人材育成</a:t>
            </a:r>
          </a:p>
          <a:p>
            <a:r>
              <a:rPr lang="ja-JP" altLang="ja-JP" dirty="0"/>
              <a:t>必要なスキルの習得、スキルのベースとなる知識の習得</a:t>
            </a:r>
          </a:p>
          <a:p>
            <a:r>
              <a:rPr lang="ja-JP" altLang="ja-JP" dirty="0"/>
              <a:t>研修、セミナー、自習</a:t>
            </a:r>
          </a:p>
          <a:p>
            <a:r>
              <a:rPr lang="ja-JP" altLang="ja-JP" dirty="0"/>
              <a:t>業務を通じて、有識者からのスキル移転（</a:t>
            </a:r>
            <a:r>
              <a:rPr lang="en-US" altLang="ja-JP" dirty="0"/>
              <a:t>OJT</a:t>
            </a:r>
            <a:r>
              <a:rPr lang="ja-JP" altLang="ja-JP" dirty="0"/>
              <a:t>）</a:t>
            </a:r>
          </a:p>
          <a:p>
            <a:r>
              <a:rPr lang="ja-JP" altLang="ja-JP" dirty="0"/>
              <a:t>人材確保</a:t>
            </a:r>
          </a:p>
          <a:p>
            <a:r>
              <a:rPr lang="ja-JP" altLang="ja-JP" dirty="0"/>
              <a:t>組織内</a:t>
            </a:r>
          </a:p>
          <a:p>
            <a:r>
              <a:rPr lang="ja-JP" altLang="ja-JP" dirty="0"/>
              <a:t>他部署からの人事異動、タスクフォース体制</a:t>
            </a:r>
          </a:p>
          <a:p>
            <a:r>
              <a:rPr lang="ja-JP" altLang="ja-JP" dirty="0"/>
              <a:t>組織外</a:t>
            </a:r>
          </a:p>
          <a:p>
            <a:r>
              <a:rPr lang="ja-JP" altLang="ja-JP" dirty="0"/>
              <a:t>外部委託契約</a:t>
            </a:r>
          </a:p>
          <a:p>
            <a:r>
              <a:rPr lang="ja-JP" altLang="ja-JP" dirty="0"/>
              <a:t>プロジェクト管理支援：コンサルタント</a:t>
            </a:r>
          </a:p>
          <a:p>
            <a:r>
              <a:rPr lang="ja-JP" altLang="ja-JP" dirty="0"/>
              <a:t>設計・開発・運用・保守業務</a:t>
            </a:r>
          </a:p>
          <a:p>
            <a:r>
              <a:rPr lang="ja-JP" altLang="ja-JP" dirty="0"/>
              <a:t>有識者会議、外部委員会</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667909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 政府における業務システム最適化のガイドラインの見直し 
新たなガイドライン</a:t>
            </a:r>
            <a:endParaRPr lang="en-US" altLang="ja-JP" dirty="0"/>
          </a:p>
          <a:p>
            <a:pPr lvl="1"/>
            <a:r>
              <a:rPr lang="ja-JP" altLang="en-US" dirty="0"/>
              <a:t> 政府情報システムの整備及び管理 に関する標準ガイドライン</a:t>
            </a:r>
            <a:endParaRPr lang="en-US" altLang="ja-JP" u="sng" dirty="0"/>
          </a:p>
          <a:p>
            <a:pPr lvl="1"/>
            <a:r>
              <a:rPr lang="ja-JP" altLang="en-US" u="sng" dirty="0"/>
              <a:t>    </a:t>
            </a:r>
            <a:r>
              <a:rPr lang="ja-JP" altLang="en-US" u="sng" dirty="0">
                <a:solidFill>
                  <a:srgbClr val="FF0000"/>
                </a:solidFill>
              </a:rPr>
              <a:t>共通フレームワーク ソフトウェアライフサイクルプロセス </a:t>
            </a:r>
            <a:r>
              <a:rPr lang="en-US" altLang="ja-JP" u="sng" dirty="0">
                <a:solidFill>
                  <a:srgbClr val="FF0000"/>
                </a:solidFill>
              </a:rPr>
              <a:t>SLCP </a:t>
            </a:r>
            <a:r>
              <a:rPr lang="ja-JP" altLang="en-US" u="sng" dirty="0">
                <a:solidFill>
                  <a:srgbClr val="FF0000"/>
                </a:solidFill>
              </a:rPr>
              <a:t>ガイドライン準拠</a:t>
            </a:r>
            <a:br>
              <a:rPr lang="en-US" altLang="ja-JP" dirty="0"/>
            </a:br>
            <a:r>
              <a:rPr lang="ja-JP" altLang="en-US" sz="1500" dirty="0"/>
              <a:t>（</a:t>
            </a:r>
            <a:r>
              <a:rPr lang="en-US" altLang="ja-JP" sz="1500" dirty="0"/>
              <a:t>2014</a:t>
            </a:r>
            <a:r>
              <a:rPr lang="ja-JP" altLang="en-US" sz="1500" dirty="0"/>
              <a:t>年</a:t>
            </a:r>
            <a:r>
              <a:rPr lang="en-US" altLang="ja-JP" sz="1500" dirty="0"/>
              <a:t>12</a:t>
            </a:r>
            <a:r>
              <a:rPr lang="ja-JP" altLang="en-US" sz="1500" dirty="0"/>
              <a:t>月</a:t>
            </a:r>
            <a:r>
              <a:rPr lang="en-US" altLang="ja-JP" sz="1500" dirty="0"/>
              <a:t>3</a:t>
            </a:r>
            <a:r>
              <a:rPr lang="ja-JP" altLang="en-US" sz="1500" dirty="0"/>
              <a:t>日 各府省情報化統括責任者（</a:t>
            </a:r>
            <a:r>
              <a:rPr lang="en-US" altLang="ja-JP" sz="1500" dirty="0"/>
              <a:t>CIO</a:t>
            </a:r>
            <a:r>
              <a:rPr lang="ja-JP" altLang="en-US" sz="1500" dirty="0"/>
              <a:t>）連絡会議決定）</a:t>
            </a:r>
            <a:r>
              <a:rPr lang="ja-JP" altLang="en-US" dirty="0"/>
              <a:t>
  </a:t>
            </a:r>
            <a:r>
              <a:rPr lang="en-US" altLang="ja-JP" dirty="0" err="1"/>
              <a:t>i</a:t>
            </a:r>
            <a:r>
              <a:rPr lang="ja-JP" altLang="en-US" dirty="0"/>
              <a:t>コンピテンシ・ディクショナリ </a:t>
            </a:r>
            <a:endParaRPr lang="en-US" altLang="ja-JP" dirty="0"/>
          </a:p>
          <a:p>
            <a:pPr lvl="2"/>
            <a:r>
              <a:rPr lang="ja-JP" altLang="en-US" sz="2000" dirty="0"/>
              <a:t>新時代のビジネスモデルに求められるタスクやスキル、役割分担例</a:t>
            </a:r>
            <a:endParaRPr lang="en-US" altLang="ja-JP" sz="2000" dirty="0"/>
          </a:p>
          <a:p>
            <a:pPr lvl="2"/>
            <a:r>
              <a:rPr lang="ja-JP" altLang="en-US" sz="2000" dirty="0"/>
              <a:t>（</a:t>
            </a:r>
            <a:r>
              <a:rPr lang="en-US" altLang="ja-JP" sz="2000" dirty="0"/>
              <a:t>2015</a:t>
            </a:r>
            <a:r>
              <a:rPr lang="ja-JP" altLang="en-US" sz="2000" dirty="0"/>
              <a:t>年夏　情報処理振興機構　正式版公開予定）</a:t>
            </a:r>
            <a:endParaRPr lang="en-US" altLang="ja-JP" sz="20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7440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endParaRPr kumimoji="1" lang="en-US" altLang="ja-JP" dirty="0"/>
          </a:p>
          <a:p>
            <a:pPr marL="451714" indent="-451714">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rPr>
              <a:t>政府標準ガイドラインに沿ったシステム開発手順と作成するドキュメント</a:t>
            </a:r>
            <a:endParaRPr lang="en-US" altLang="ja-JP" sz="2800" dirty="0">
              <a:latin typeface="Meiryo UI" panose="020B0604030504040204" pitchFamily="50" charset="-128"/>
              <a:ea typeface="Meiryo UI" panose="020B0604030504040204" pitchFamily="50" charset="-128"/>
            </a:endParaRPr>
          </a:p>
          <a:p>
            <a:pPr marL="451714" indent="-451714">
              <a:buFont typeface="Arial" panose="020B0604020202020204" pitchFamily="34" charset="0"/>
              <a:buChar char="•"/>
            </a:pPr>
            <a:r>
              <a:rPr lang="en-US" altLang="ja-JP" sz="2800" dirty="0" err="1">
                <a:latin typeface="Meiryo UI" panose="020B0604030504040204" pitchFamily="50" charset="-128"/>
                <a:ea typeface="Meiryo UI" panose="020B0604030504040204" pitchFamily="50" charset="-128"/>
              </a:rPr>
              <a:t>i</a:t>
            </a:r>
            <a:r>
              <a:rPr lang="ja-JP" altLang="en-US" sz="2800" dirty="0">
                <a:latin typeface="Meiryo UI" panose="020B0604030504040204" pitchFamily="50" charset="-128"/>
                <a:ea typeface="Meiryo UI" panose="020B0604030504040204" pitchFamily="50" charset="-128"/>
              </a:rPr>
              <a:t>コンピテンシ・ディクショナリを活用した効率的なスキル・知識の習得</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46301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政府標準ガイドラインは概要編、実務者手引書等で構成される</a:t>
            </a:r>
            <a:endParaRPr kumimoji="1" lang="en-US" altLang="ja-JP" dirty="0"/>
          </a:p>
          <a:p>
            <a:r>
              <a:rPr kumimoji="1" lang="ja-JP" altLang="en-US" dirty="0"/>
              <a:t>・組織としての事業計画に基づいた、業務・サービスの企画段階から、運用・保守、その後のシステム監査までのタスクと、その各工程でのドキュメントを抜き出したもの</a:t>
            </a:r>
            <a:endParaRPr kumimoji="1" lang="en-US" altLang="ja-JP" dirty="0"/>
          </a:p>
          <a:p>
            <a:r>
              <a:rPr kumimoji="1" lang="ja-JP" altLang="en-US" dirty="0"/>
              <a:t>・全体の流れを掴むために提示</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86335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panose="020B0604030504040204" pitchFamily="50" charset="-128"/>
                <a:ea typeface="Meiryo UI" panose="020B0604030504040204" pitchFamily="50" charset="-128"/>
              </a:rPr>
              <a:t>■基本は、一般競争入札（最低価格落札方式）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・仕様書の解釈により、実施内容にブレがでない詳細な仕様提示が必要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・予定価格の妥当性の評価は必要だが、業者見積もりの妥当性は評価する能力は求められない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■一般競争入札（総合評価落札方式）</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・提案者の創意工夫の余地を残し、提案内容の優劣を技術点で評価する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■企画競争</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・具体的な実装方式を特定せず、提案者の創意工夫の内容の優劣で評価する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・業者を選定後は、随意契約として扱われる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■随意契約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・業者の言いなりにならないようにすることが肝要</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実施内容と業者見積もり額の妥当性を精緻に評価する能力が必要</a:t>
            </a: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25705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提案依頼書（</a:t>
            </a:r>
            <a:r>
              <a:rPr lang="en-US" altLang="ja-JP" dirty="0">
                <a:latin typeface="Meiryo UI" panose="020B0604030504040204" pitchFamily="50" charset="-128"/>
                <a:ea typeface="Meiryo UI" panose="020B0604030504040204" pitchFamily="50" charset="-128"/>
              </a:rPr>
              <a:t>RFP</a:t>
            </a:r>
            <a:r>
              <a:rPr lang="ja-JP" altLang="en-US" dirty="0">
                <a:latin typeface="Meiryo UI" panose="020B0604030504040204" pitchFamily="50" charset="-128"/>
                <a:ea typeface="Meiryo UI" panose="020B0604030504040204" pitchFamily="50" charset="-128"/>
              </a:rPr>
              <a:t>）は、</a:t>
            </a:r>
            <a:r>
              <a:rPr kumimoji="1" lang="ja-JP" altLang="en-US" dirty="0"/>
              <a:t>調達方式に寄らず作成する必要が</a:t>
            </a:r>
            <a:r>
              <a:rPr lang="ja-JP" altLang="en-US" dirty="0">
                <a:latin typeface="Meiryo UI" panose="020B0604030504040204" pitchFamily="50" charset="-128"/>
                <a:ea typeface="Meiryo UI" panose="020B0604030504040204" pitchFamily="50" charset="-128"/>
              </a:rPr>
              <a:t>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一般競争入札（最低価格落札方式）が最も、より精緻な要件定義能力が求められる</a:t>
            </a:r>
          </a:p>
          <a:p>
            <a:pPr defTabSz="903427">
              <a:defRPr/>
            </a:pPr>
            <a:r>
              <a:rPr lang="ja-JP" altLang="en-US" dirty="0">
                <a:latin typeface="Meiryo UI" panose="020B0604030504040204" pitchFamily="50" charset="-128"/>
                <a:ea typeface="Meiryo UI" panose="020B0604030504040204" pitchFamily="50" charset="-128"/>
              </a:rPr>
              <a:t>随意契約は、</a:t>
            </a:r>
            <a:r>
              <a:rPr kumimoji="1" lang="ja-JP" altLang="en-US" dirty="0"/>
              <a:t>より精緻な実施内容・見積価格評価能力が求められる</a:t>
            </a:r>
          </a:p>
          <a:p>
            <a:pPr defTabSz="903427">
              <a:defRPr/>
            </a:pP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97160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5698">
              <a:defRPr/>
            </a:pPr>
            <a:r>
              <a:rPr lang="ja-JP" altLang="en-US" dirty="0">
                <a:latin typeface="HG丸ｺﾞｼｯｸM-PRO" panose="020F0600000000000000" pitchFamily="50" charset="-128"/>
                <a:ea typeface="HG丸ｺﾞｼｯｸM-PRO" panose="020F0600000000000000" pitchFamily="50" charset="-128"/>
              </a:rPr>
              <a:t>■今日のメインは、左下の電子書籍に関するナショナルアーカイブの構築</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■その背景となる</a:t>
            </a:r>
            <a:r>
              <a:rPr lang="en-US" altLang="ja-JP" dirty="0">
                <a:latin typeface="HG丸ｺﾞｼｯｸM-PRO" panose="020F0600000000000000" pitchFamily="50" charset="-128"/>
                <a:ea typeface="HG丸ｺﾞｼｯｸM-PRO" panose="020F0600000000000000" pitchFamily="50" charset="-128"/>
              </a:rPr>
              <a:t>NDL</a:t>
            </a:r>
            <a:r>
              <a:rPr lang="ja-JP" altLang="ja-JP" dirty="0" err="1">
                <a:latin typeface="HG丸ｺﾞｼｯｸM-PRO" panose="020F0600000000000000" pitchFamily="50" charset="-128"/>
                <a:ea typeface="HG丸ｺﾞｼｯｸM-PRO" panose="020F0600000000000000" pitchFamily="50" charset="-128"/>
              </a:rPr>
              <a:t>での</a:t>
            </a:r>
            <a:r>
              <a:rPr lang="ja-JP" altLang="ja-JP" dirty="0">
                <a:latin typeface="HG丸ｺﾞｼｯｸM-PRO" panose="020F0600000000000000" pitchFamily="50" charset="-128"/>
                <a:ea typeface="HG丸ｺﾞｼｯｸM-PRO" panose="020F0600000000000000" pitchFamily="50" charset="-128"/>
              </a:rPr>
              <a:t>電子図書館サービスの構築</a:t>
            </a:r>
            <a:r>
              <a:rPr lang="ja-JP" altLang="en-US" dirty="0">
                <a:latin typeface="HG丸ｺﾞｼｯｸM-PRO" panose="020F0600000000000000" pitchFamily="50" charset="-128"/>
                <a:ea typeface="HG丸ｺﾞｼｯｸM-PRO" panose="020F0600000000000000" pitchFamily="50" charset="-128"/>
              </a:rPr>
              <a:t>で何を考えてきたかを</a:t>
            </a:r>
            <a:r>
              <a:rPr lang="ja-JP" altLang="ja-JP" dirty="0">
                <a:latin typeface="HG丸ｺﾞｼｯｸM-PRO" panose="020F0600000000000000" pitchFamily="50" charset="-128"/>
                <a:ea typeface="HG丸ｺﾞｼｯｸM-PRO" panose="020F0600000000000000" pitchFamily="50" charset="-128"/>
              </a:rPr>
              <a:t>振り返るとともに、</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a:t>
            </a:r>
            <a:r>
              <a:rPr lang="ja-JP" altLang="ja-JP" dirty="0">
                <a:latin typeface="HG丸ｺﾞｼｯｸM-PRO" panose="020F0600000000000000" pitchFamily="50" charset="-128"/>
                <a:ea typeface="HG丸ｺﾞｼｯｸM-PRO" panose="020F0600000000000000" pitchFamily="50" charset="-128"/>
              </a:rPr>
              <a:t>今後の</a:t>
            </a:r>
            <a:r>
              <a:rPr lang="ja-JP" altLang="en-US" dirty="0">
                <a:latin typeface="HG丸ｺﾞｼｯｸM-PRO" panose="020F0600000000000000" pitchFamily="50" charset="-128"/>
                <a:ea typeface="HG丸ｺﾞｼｯｸM-PRO" panose="020F0600000000000000" pitchFamily="50" charset="-128"/>
              </a:rPr>
              <a:t>国全体での文化資源のアーカイブの構築の方向性と、その中で重要なジャンルの１つである出版物・文献のナショナルアーカイブの具体的なイメージに</a:t>
            </a:r>
            <a:r>
              <a:rPr lang="ja-JP" altLang="ja-JP" dirty="0">
                <a:latin typeface="HG丸ｺﾞｼｯｸM-PRO" panose="020F0600000000000000" pitchFamily="50" charset="-128"/>
                <a:ea typeface="HG丸ｺﾞｼｯｸM-PRO" panose="020F0600000000000000" pitchFamily="50" charset="-128"/>
              </a:rPr>
              <a:t>考察します。</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文化資源のアーカイブの具体的なイメージも資料には載せたが、詳細の説明は省略する</a:t>
            </a:r>
            <a:endParaRPr lang="en-US" altLang="ja-JP" dirty="0">
              <a:latin typeface="HG丸ｺﾞｼｯｸM-PRO" panose="020F0600000000000000" pitchFamily="50" charset="-128"/>
              <a:ea typeface="HG丸ｺﾞｼｯｸM-PRO" panose="020F0600000000000000" pitchFamily="50" charset="-128"/>
            </a:endParaRPr>
          </a:p>
          <a:p>
            <a:pPr defTabSz="915698">
              <a:defRPr/>
            </a:pPr>
            <a:r>
              <a:rPr lang="ja-JP" altLang="en-US" dirty="0">
                <a:latin typeface="HG丸ｺﾞｼｯｸM-PRO" panose="020F0600000000000000" pitchFamily="50" charset="-128"/>
                <a:ea typeface="HG丸ｺﾞｼｯｸM-PRO" panose="020F0600000000000000" pitchFamily="50" charset="-128"/>
              </a:rPr>
              <a:t>■右側の黒い部分は、ナショナルアーカイブの構築に必要な情報の在り方、人材育成、そしてシステムの開発方法論の話しであり、今回の触れない。</a:t>
            </a:r>
            <a:endParaRPr lang="ja-JP" altLang="ja-JP" dirty="0">
              <a:latin typeface="HG丸ｺﾞｼｯｸM-PRO" panose="020F0600000000000000" pitchFamily="50" charset="-128"/>
              <a:ea typeface="HG丸ｺﾞｼｯｸM-PRO" panose="020F0600000000000000" pitchFamily="50" charset="-128"/>
            </a:endParaRPr>
          </a:p>
          <a:p>
            <a:endParaRPr lang="en-US" altLang="ja-JP" sz="1300"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7</a:t>
            </a:fld>
            <a:endParaRPr kumimoji="1" lang="ja-JP" altLang="en-US"/>
          </a:p>
        </p:txBody>
      </p:sp>
    </p:spTree>
    <p:extLst>
      <p:ext uri="{BB962C8B-B14F-4D97-AF65-F5344CB8AC3E}">
        <p14:creationId xmlns:p14="http://schemas.microsoft.com/office/powerpoint/2010/main" val="1023531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lang="ja-JP" altLang="en-US" dirty="0">
                <a:latin typeface="Meiryo UI" panose="020B0604030504040204" pitchFamily="50" charset="-128"/>
                <a:ea typeface="Meiryo UI" panose="020B0604030504040204" pitchFamily="50" charset="-128"/>
              </a:rPr>
              <a:t>・業務要件書は、要件定義書に含まれる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・要件定義書は、調達仕様書に含まれる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・調達仕様書は、提案依頼書に含まれる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工程ごとに様々な仕様書類を作成することになるが、そのもとは、事業計画であり、個別のプロジェクト計画から作成され、それぞれが引用されていく</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・つまり、作業が進んだ段階で計画が変更になれば、プロジェクト計画書にフィードバックする</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必要がある</a:t>
            </a:r>
            <a:endParaRPr lang="en-US" altLang="ja-JP" dirty="0">
              <a:latin typeface="Meiryo UI" panose="020B0604030504040204" pitchFamily="50" charset="-128"/>
              <a:ea typeface="Meiryo UI" panose="020B0604030504040204" pitchFamily="50" charset="-128"/>
            </a:endParaRPr>
          </a:p>
          <a:p>
            <a:pPr defTabSz="903427">
              <a:defRPr/>
            </a:pPr>
            <a:endParaRPr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52186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各種ドキュメントに記載されるべき項目列挙したもの</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104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要件定義書記載項目（全体）</a:t>
            </a:r>
            <a:endParaRPr lang="en-US" altLang="ja-JP" dirty="0"/>
          </a:p>
          <a:p>
            <a:r>
              <a:rPr kumimoji="1" lang="ja-JP" altLang="en-US" dirty="0"/>
              <a:t>開発したい内容の仕様は、機能要件で記載される</a:t>
            </a:r>
            <a:endParaRPr kumimoji="1" lang="en-US" altLang="ja-JP" dirty="0"/>
          </a:p>
          <a:p>
            <a:r>
              <a:rPr kumimoji="1" lang="ja-JP" altLang="en-US" dirty="0"/>
              <a:t>しかし、機能ではなく、性能その他、ここに列挙したような事項も明確にしていく必要がある</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2234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要件定義書記載項目の１つとして、業務要件</a:t>
            </a:r>
            <a:endParaRPr lang="en-US" altLang="ja-JP" dirty="0"/>
          </a:p>
          <a:p>
            <a:r>
              <a:rPr kumimoji="1" lang="ja-JP" altLang="en-US" dirty="0"/>
              <a:t>その他に関しては、このあと、別途。</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971900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47500" lnSpcReduction="20000"/>
          </a:bodyPr>
          <a:lstStyle/>
          <a:p>
            <a:r>
              <a:rPr kumimoji="1" lang="ja-JP" altLang="en-US" dirty="0"/>
              <a:t>将来構想</a:t>
            </a:r>
            <a:endParaRPr kumimoji="1" lang="en-US" altLang="ja-JP" dirty="0"/>
          </a:p>
          <a:p>
            <a:pPr lvl="1"/>
            <a:r>
              <a:rPr lang="ja-JP" altLang="en-US" dirty="0"/>
              <a:t>あるべき姿の検討</a:t>
            </a:r>
            <a:endParaRPr kumimoji="1" lang="en-US" altLang="ja-JP" dirty="0"/>
          </a:p>
          <a:p>
            <a:r>
              <a:rPr kumimoji="1" lang="ja-JP" altLang="en-US" dirty="0"/>
              <a:t>使命・目標設定</a:t>
            </a:r>
            <a:endParaRPr kumimoji="1" lang="en-US" altLang="ja-JP" dirty="0"/>
          </a:p>
          <a:p>
            <a:pPr lvl="1"/>
            <a:r>
              <a:rPr lang="ja-JP" altLang="en-US" dirty="0"/>
              <a:t>サービスの理念、活動の方向性</a:t>
            </a:r>
            <a:endParaRPr kumimoji="1" lang="en-US" altLang="ja-JP" dirty="0"/>
          </a:p>
          <a:p>
            <a:r>
              <a:rPr lang="ja-JP" altLang="en-US" dirty="0"/>
              <a:t>活動計画（年次展開）</a:t>
            </a:r>
            <a:endParaRPr lang="en-US" altLang="ja-JP" dirty="0"/>
          </a:p>
          <a:p>
            <a:pPr lvl="1"/>
            <a:r>
              <a:rPr lang="ja-JP" altLang="en-US" dirty="0"/>
              <a:t>サービスの項目と概念、スケジュール感</a:t>
            </a:r>
            <a:endParaRPr lang="en-US" altLang="ja-JP" dirty="0"/>
          </a:p>
          <a:p>
            <a:r>
              <a:rPr lang="ja-JP" altLang="en-US" dirty="0"/>
              <a:t>動向調査</a:t>
            </a:r>
            <a:endParaRPr lang="en-US" altLang="ja-JP" dirty="0"/>
          </a:p>
          <a:p>
            <a:pPr lvl="1"/>
            <a:r>
              <a:rPr lang="ja-JP" altLang="en-US" dirty="0"/>
              <a:t>利用者ニーズ調査</a:t>
            </a:r>
            <a:endParaRPr lang="en-US" altLang="ja-JP" dirty="0"/>
          </a:p>
          <a:p>
            <a:pPr lvl="2"/>
            <a:r>
              <a:rPr lang="ja-JP" altLang="en-US" dirty="0"/>
              <a:t>利用者種別、利用目的、利用場所、利用機器</a:t>
            </a:r>
            <a:r>
              <a:rPr lang="ja-JP" altLang="en-US" dirty="0" err="1"/>
              <a:t>、、、</a:t>
            </a:r>
            <a:endParaRPr lang="en-US" altLang="ja-JP" dirty="0"/>
          </a:p>
          <a:p>
            <a:pPr lvl="1"/>
            <a:r>
              <a:rPr lang="ja-JP" altLang="en-US" dirty="0"/>
              <a:t>外部サービス動向調査</a:t>
            </a:r>
            <a:endParaRPr lang="en-US" altLang="ja-JP" dirty="0"/>
          </a:p>
          <a:p>
            <a:pPr lvl="2"/>
            <a:r>
              <a:rPr lang="ja-JP" altLang="en-US" dirty="0"/>
              <a:t>類似サービス、補完的サービスの今後の動向から見た当館の役割</a:t>
            </a:r>
            <a:endParaRPr lang="en-US" altLang="ja-JP" dirty="0"/>
          </a:p>
          <a:p>
            <a:pPr lvl="1"/>
            <a:r>
              <a:rPr lang="ja-JP" altLang="en-US" dirty="0"/>
              <a:t>技術・製品開発及び適用動向調査</a:t>
            </a:r>
            <a:endParaRPr lang="en-US" altLang="ja-JP" dirty="0"/>
          </a:p>
          <a:p>
            <a:pPr lvl="2"/>
            <a:r>
              <a:rPr lang="ja-JP" altLang="en-US" dirty="0"/>
              <a:t>今後利用可能になると思われる技術の動向と、当館での適用可能性</a:t>
            </a:r>
            <a:endParaRPr lang="en-US" altLang="ja-JP" dirty="0"/>
          </a:p>
          <a:p>
            <a:r>
              <a:rPr lang="ja-JP" altLang="en-US" dirty="0"/>
              <a:t>サービス要件定義</a:t>
            </a:r>
            <a:endParaRPr lang="en-US" altLang="ja-JP" dirty="0"/>
          </a:p>
          <a:p>
            <a:pPr lvl="1"/>
            <a:r>
              <a:rPr kumimoji="1" lang="ja-JP" altLang="en-US" dirty="0"/>
              <a:t>利用者ニーズ調査</a:t>
            </a:r>
            <a:endParaRPr kumimoji="1" lang="en-US" altLang="ja-JP" dirty="0"/>
          </a:p>
          <a:p>
            <a:pPr lvl="1"/>
            <a:r>
              <a:rPr lang="ja-JP" altLang="en-US" dirty="0"/>
              <a:t>使命・目標の達成のアプローチとして、サービスの提供の方向性の再認識</a:t>
            </a:r>
            <a:endParaRPr lang="en-US" altLang="ja-JP" dirty="0"/>
          </a:p>
          <a:p>
            <a:pPr lvl="1"/>
            <a:r>
              <a:rPr kumimoji="1" lang="ja-JP" altLang="en-US" dirty="0"/>
              <a:t>具体的なサービスのイメージ</a:t>
            </a:r>
            <a:endParaRPr kumimoji="1" lang="en-US" altLang="ja-JP" dirty="0"/>
          </a:p>
          <a:p>
            <a:pPr lvl="2"/>
            <a:r>
              <a:rPr lang="ja-JP" altLang="en-US" dirty="0"/>
              <a:t>何をしたいか？（サービス部門）</a:t>
            </a:r>
            <a:endParaRPr lang="en-US" altLang="ja-JP" dirty="0"/>
          </a:p>
          <a:p>
            <a:pPr lvl="2"/>
            <a:r>
              <a:rPr kumimoji="1" lang="ja-JP" altLang="en-US" dirty="0"/>
              <a:t>何ができるか？（システム部門）</a:t>
            </a:r>
            <a:endParaRPr kumimoji="1" lang="en-US" altLang="ja-JP" dirty="0"/>
          </a:p>
          <a:p>
            <a:pPr lvl="2"/>
            <a:endParaRPr kumimoji="1" lang="en-US" altLang="ja-JP" dirty="0"/>
          </a:p>
          <a:p>
            <a:r>
              <a:rPr kumimoji="1" lang="ja-JP" altLang="en-US" dirty="0"/>
              <a:t>業務システム最適化計画</a:t>
            </a:r>
            <a:endParaRPr kumimoji="1" lang="en-US" altLang="ja-JP" dirty="0"/>
          </a:p>
          <a:p>
            <a:pPr lvl="1"/>
            <a:r>
              <a:rPr kumimoji="1" lang="ja-JP" altLang="en-US" dirty="0"/>
              <a:t>情報化の推進を図るために、総合的な考慮</a:t>
            </a:r>
            <a:endParaRPr kumimoji="1" lang="en-US" altLang="ja-JP" dirty="0"/>
          </a:p>
          <a:p>
            <a:pPr lvl="1"/>
            <a:r>
              <a:rPr kumimoji="1" lang="ja-JP" altLang="en-US" dirty="0"/>
              <a:t>業務的観点（システム抜きには業務は成り立たない）</a:t>
            </a:r>
            <a:endParaRPr kumimoji="1" lang="en-US" altLang="ja-JP" dirty="0"/>
          </a:p>
          <a:p>
            <a:pPr lvl="1"/>
            <a:r>
              <a:rPr lang="ja-JP" altLang="en-US" dirty="0"/>
              <a:t>システム的観点（システム化は業務・サービスを向上させるためにある）</a:t>
            </a:r>
            <a:endParaRPr kumimoji="1" lang="en-US" altLang="ja-JP" dirty="0"/>
          </a:p>
          <a:p>
            <a:pPr lvl="1"/>
            <a:r>
              <a:rPr kumimoji="1" lang="ja-JP" altLang="en-US" dirty="0"/>
              <a:t>経営資源の配分（人・物・金）</a:t>
            </a:r>
            <a:endParaRPr kumimoji="1" lang="en-US" altLang="ja-JP" dirty="0"/>
          </a:p>
          <a:p>
            <a:pPr lvl="1"/>
            <a:r>
              <a:rPr lang="ja-JP" altLang="en-US" dirty="0"/>
              <a:t>行司役（システム化を通じた業務の変更、業務向上のためのシステム変更）</a:t>
            </a:r>
            <a:endParaRPr kumimoji="1" lang="en-US" altLang="ja-JP" dirty="0"/>
          </a:p>
          <a:p>
            <a:r>
              <a:rPr kumimoji="1" lang="ja-JP" altLang="en-US" dirty="0"/>
              <a:t>業務システム最適化実施計画</a:t>
            </a:r>
            <a:endParaRPr kumimoji="1" lang="en-US" altLang="ja-JP" dirty="0"/>
          </a:p>
          <a:p>
            <a:pPr lvl="1"/>
            <a:r>
              <a:rPr kumimoji="1" lang="ja-JP" altLang="en-US" dirty="0"/>
              <a:t>具体的な実施内容とスケジューリング</a:t>
            </a:r>
            <a:endParaRPr kumimoji="1" lang="en-US" altLang="ja-JP" dirty="0"/>
          </a:p>
          <a:p>
            <a:r>
              <a:rPr kumimoji="1" lang="ja-JP" altLang="en-US" dirty="0"/>
              <a:t>システム化企画</a:t>
            </a:r>
            <a:endParaRPr kumimoji="1" lang="en-US" altLang="ja-JP" dirty="0"/>
          </a:p>
          <a:p>
            <a:pPr lvl="1"/>
            <a:r>
              <a:rPr kumimoji="1" lang="ja-JP" altLang="en-US" dirty="0"/>
              <a:t>プロジェクト計画</a:t>
            </a:r>
            <a:endParaRPr kumimoji="1" lang="en-US" altLang="ja-JP" dirty="0"/>
          </a:p>
          <a:p>
            <a:pPr lvl="1"/>
            <a:r>
              <a:rPr lang="ja-JP" altLang="en-US" dirty="0"/>
              <a:t>体制立上げ</a:t>
            </a:r>
            <a:endParaRPr lang="en-US" altLang="ja-JP" dirty="0"/>
          </a:p>
          <a:p>
            <a:r>
              <a:rPr kumimoji="1" lang="ja-JP" altLang="en-US" dirty="0"/>
              <a:t>システム化要件定義</a:t>
            </a:r>
            <a:endParaRPr kumimoji="1" lang="en-US" altLang="ja-JP" dirty="0"/>
          </a:p>
          <a:p>
            <a:pPr lvl="1"/>
            <a:r>
              <a:rPr kumimoji="1" lang="ja-JP" altLang="en-US" dirty="0"/>
              <a:t>業務・機能要件定義</a:t>
            </a:r>
            <a:endParaRPr kumimoji="1" lang="en-US" altLang="ja-JP" dirty="0"/>
          </a:p>
          <a:p>
            <a:pPr lvl="1"/>
            <a:r>
              <a:rPr lang="ja-JP" altLang="en-US" dirty="0"/>
              <a:t>非機能要件定義</a:t>
            </a:r>
            <a:endParaRPr lang="en-US" altLang="ja-JP" dirty="0"/>
          </a:p>
          <a:p>
            <a:pPr lvl="1"/>
            <a:r>
              <a:rPr lang="ja-JP" altLang="en-US" dirty="0"/>
              <a:t>下記に沿って</a:t>
            </a:r>
            <a:endParaRPr lang="en-US" altLang="ja-JP" dirty="0"/>
          </a:p>
          <a:p>
            <a:pPr lvl="2"/>
            <a:r>
              <a:rPr lang="ja-JP" altLang="en-US" dirty="0"/>
              <a:t>技術標準適用指針</a:t>
            </a:r>
            <a:endParaRPr lang="en-US" altLang="ja-JP" dirty="0"/>
          </a:p>
          <a:p>
            <a:pPr lvl="2"/>
            <a:r>
              <a:rPr kumimoji="1" lang="ja-JP" altLang="en-US" dirty="0"/>
              <a:t>技術標準適用ガイドライン</a:t>
            </a:r>
            <a:endParaRPr kumimoji="1" lang="en-US" altLang="ja-JP" dirty="0"/>
          </a:p>
          <a:p>
            <a:r>
              <a:rPr lang="ja-JP" altLang="en-US" dirty="0"/>
              <a:t>全体管理体制</a:t>
            </a:r>
            <a:endParaRPr lang="en-US" altLang="ja-JP" dirty="0"/>
          </a:p>
          <a:p>
            <a:pPr lvl="1"/>
            <a:r>
              <a:rPr kumimoji="1" lang="ja-JP" altLang="en-US" dirty="0"/>
              <a:t>開発スケジュール</a:t>
            </a:r>
            <a:endParaRPr kumimoji="1" lang="en-US" altLang="ja-JP" dirty="0"/>
          </a:p>
          <a:p>
            <a:pPr lvl="1"/>
            <a:r>
              <a:rPr lang="ja-JP" altLang="en-US" dirty="0"/>
              <a:t>開発体制立上げ</a:t>
            </a:r>
            <a:endParaRPr lang="en-US" altLang="ja-JP" dirty="0"/>
          </a:p>
          <a:p>
            <a:pPr lvl="1"/>
            <a:r>
              <a:rPr kumimoji="1" lang="ja-JP" altLang="en-US" dirty="0"/>
              <a:t>進捗管理</a:t>
            </a:r>
            <a:endParaRPr kumimoji="1" lang="en-US" altLang="ja-JP" dirty="0"/>
          </a:p>
          <a:p>
            <a:r>
              <a:rPr lang="ja-JP" altLang="en-US" dirty="0"/>
              <a:t>システム構築</a:t>
            </a:r>
            <a:endParaRPr lang="en-US" altLang="ja-JP" dirty="0"/>
          </a:p>
          <a:p>
            <a:pPr lvl="1"/>
            <a:r>
              <a:rPr lang="ja-JP" altLang="en-US" dirty="0"/>
              <a:t>調達</a:t>
            </a:r>
            <a:endParaRPr lang="en-US" altLang="ja-JP" dirty="0"/>
          </a:p>
          <a:p>
            <a:pPr lvl="1"/>
            <a:r>
              <a:rPr lang="ja-JP" altLang="en-US" dirty="0"/>
              <a:t>開発</a:t>
            </a:r>
            <a:endParaRPr lang="en-US" altLang="ja-JP" dirty="0"/>
          </a:p>
          <a:p>
            <a:pPr lvl="1"/>
            <a:r>
              <a:rPr lang="ja-JP" altLang="en-US" dirty="0"/>
              <a:t>運用</a:t>
            </a:r>
            <a:endParaRPr lang="en-US" altLang="ja-JP" dirty="0"/>
          </a:p>
          <a:p>
            <a:endParaRPr kumimoji="1" lang="en-US" altLang="ja-JP" dirty="0"/>
          </a:p>
        </p:txBody>
      </p:sp>
      <p:sp>
        <p:nvSpPr>
          <p:cNvPr id="4" name="ヘッダー プレースホルダ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日付プレースホルダ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55919-400E-464D-A15E-47A50D37AAD1}"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フッター プレースホルダ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68678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pPr defTabSz="931916">
              <a:defRPr/>
            </a:pPr>
            <a:r>
              <a:rPr lang="ja-JP" altLang="en-US" sz="1000" dirty="0">
                <a:latin typeface="+mj-ea"/>
              </a:rPr>
              <a:t>資源の無駄遣いをなくして、より高いサービスの提供を目指す。</a:t>
            </a:r>
            <a:endParaRPr lang="en-US" altLang="ja-JP" sz="1000" dirty="0">
              <a:latin typeface="+mj-ea"/>
            </a:endParaRPr>
          </a:p>
          <a:p>
            <a:pPr defTabSz="931916">
              <a:defRPr/>
            </a:pPr>
            <a:endParaRPr lang="ja-JP" altLang="en-US" sz="1000" dirty="0">
              <a:latin typeface="+mj-ea"/>
            </a:endParaRPr>
          </a:p>
          <a:p>
            <a:r>
              <a:rPr lang="ja-JP" altLang="ja-JP" dirty="0">
                <a:solidFill>
                  <a:srgbClr val="FF0000"/>
                </a:solidFill>
              </a:rPr>
              <a:t>サービス要件の定義は、基本計画書</a:t>
            </a:r>
            <a:r>
              <a:rPr lang="ja-JP" altLang="en-US" dirty="0">
                <a:solidFill>
                  <a:srgbClr val="FF0000"/>
                </a:solidFill>
              </a:rPr>
              <a:t>の行間を埋める</a:t>
            </a:r>
          </a:p>
          <a:p>
            <a:r>
              <a:rPr lang="ja-JP" altLang="ja-JP" dirty="0">
                <a:solidFill>
                  <a:srgbClr val="FF0000"/>
                </a:solidFill>
              </a:rPr>
              <a:t>開発に大きな工数が掛かるのは、例外処理の規模と拡張性</a:t>
            </a:r>
            <a:r>
              <a:rPr lang="ja-JP" altLang="en-US" dirty="0">
                <a:solidFill>
                  <a:srgbClr val="FF0000"/>
                </a:solidFill>
              </a:rPr>
              <a:t>への配慮</a:t>
            </a:r>
            <a:endParaRPr lang="ja-JP" altLang="ja-JP" dirty="0">
              <a:solidFill>
                <a:srgbClr val="FF0000"/>
              </a:solidFill>
            </a:endParaRPr>
          </a:p>
          <a:p>
            <a:r>
              <a:rPr lang="ja-JP" altLang="ja-JP" dirty="0">
                <a:solidFill>
                  <a:srgbClr val="FF0000"/>
                </a:solidFill>
              </a:rPr>
              <a:t>論理的に明確なサービスの要件がなければ構築できない</a:t>
            </a:r>
          </a:p>
          <a:p>
            <a:r>
              <a:rPr lang="ja-JP" altLang="en-US" sz="1100" dirty="0">
                <a:solidFill>
                  <a:srgbClr val="FF0000"/>
                </a:solidFill>
              </a:rPr>
              <a:t>過大な見積もり、大きな手戻り</a:t>
            </a:r>
          </a:p>
          <a:p>
            <a:r>
              <a:rPr lang="ja-JP" altLang="ja-JP" dirty="0">
                <a:solidFill>
                  <a:srgbClr val="FF0000"/>
                </a:solidFill>
              </a:rPr>
              <a:t>情報（データ）と機能の流れは明確に</a:t>
            </a:r>
            <a:r>
              <a:rPr lang="ja-JP" altLang="en-US" dirty="0"/>
              <a:t>。</a:t>
            </a:r>
            <a:endParaRPr lang="ja-JP" altLang="ja-JP" dirty="0"/>
          </a:p>
          <a:p>
            <a:r>
              <a:rPr lang="ja-JP" altLang="en-US" dirty="0">
                <a:solidFill>
                  <a:srgbClr val="FF0000"/>
                </a:solidFill>
              </a:rPr>
              <a:t>全体</a:t>
            </a:r>
            <a:r>
              <a:rPr lang="ja-JP" altLang="ja-JP" dirty="0">
                <a:solidFill>
                  <a:srgbClr val="FF0000"/>
                </a:solidFill>
              </a:rPr>
              <a:t>最適化の観点で</a:t>
            </a:r>
            <a:endParaRPr kumimoji="1" lang="en-US" altLang="ja-JP" dirty="0"/>
          </a:p>
          <a:p>
            <a:r>
              <a:rPr kumimoji="1" lang="ja-JP" altLang="en-US" dirty="0"/>
              <a:t>～～～～～～</a:t>
            </a:r>
            <a:endParaRPr kumimoji="1" lang="en-US" altLang="ja-JP" dirty="0"/>
          </a:p>
          <a:p>
            <a:r>
              <a:rPr lang="ja-JP" altLang="en-US" sz="2100" dirty="0"/>
              <a:t>重要性は、</a:t>
            </a:r>
            <a:r>
              <a:rPr lang="ja-JP" altLang="ja-JP" sz="2100" dirty="0"/>
              <a:t>ソフトウェア開発に限ら</a:t>
            </a:r>
            <a:r>
              <a:rPr lang="ja-JP" altLang="en-US" sz="2100" dirty="0"/>
              <a:t>ない</a:t>
            </a:r>
            <a:endParaRPr lang="ja-JP" altLang="ja-JP" sz="2100" dirty="0"/>
          </a:p>
          <a:p>
            <a:r>
              <a:rPr lang="ja-JP" altLang="ja-JP" sz="2100" dirty="0">
                <a:solidFill>
                  <a:srgbClr val="FF0000"/>
                </a:solidFill>
              </a:rPr>
              <a:t>サービス要件の定義は、基本計画書</a:t>
            </a:r>
            <a:r>
              <a:rPr lang="ja-JP" altLang="en-US" sz="2100" dirty="0">
                <a:solidFill>
                  <a:srgbClr val="FF0000"/>
                </a:solidFill>
              </a:rPr>
              <a:t>の行間を埋める</a:t>
            </a:r>
            <a:r>
              <a:rPr lang="ja-JP" altLang="en-US" sz="2100" dirty="0"/>
              <a:t>もの</a:t>
            </a:r>
            <a:endParaRPr lang="ja-JP" altLang="ja-JP" sz="2100" dirty="0"/>
          </a:p>
          <a:p>
            <a:r>
              <a:rPr lang="ja-JP" altLang="ja-JP" sz="2100" dirty="0">
                <a:solidFill>
                  <a:srgbClr val="FF0000"/>
                </a:solidFill>
              </a:rPr>
              <a:t>開発に大きな工数が掛かるのは、例外処理の規模と拡張性</a:t>
            </a:r>
            <a:r>
              <a:rPr lang="ja-JP" altLang="en-US" sz="2100" dirty="0">
                <a:solidFill>
                  <a:srgbClr val="FF0000"/>
                </a:solidFill>
              </a:rPr>
              <a:t>への配慮</a:t>
            </a:r>
            <a:endParaRPr lang="ja-JP" altLang="ja-JP" sz="2100" dirty="0">
              <a:solidFill>
                <a:srgbClr val="FF0000"/>
              </a:solidFill>
            </a:endParaRPr>
          </a:p>
          <a:p>
            <a:r>
              <a:rPr lang="ja-JP" altLang="ja-JP" sz="2100" dirty="0"/>
              <a:t>サービス要件定義段階での合意形成が重要</a:t>
            </a:r>
          </a:p>
          <a:p>
            <a:r>
              <a:rPr lang="ja-JP" altLang="ja-JP" sz="2100" dirty="0"/>
              <a:t>業務、システムの構築は、</a:t>
            </a:r>
            <a:r>
              <a:rPr lang="ja-JP" altLang="ja-JP" sz="2100" dirty="0">
                <a:solidFill>
                  <a:srgbClr val="FF0000"/>
                </a:solidFill>
              </a:rPr>
              <a:t>論理的に明確なサービスの要件がなければ構築できない</a:t>
            </a:r>
          </a:p>
          <a:p>
            <a:pPr lvl="1"/>
            <a:r>
              <a:rPr lang="ja-JP" altLang="en-US" sz="1900" dirty="0"/>
              <a:t>曖昧</a:t>
            </a:r>
            <a:r>
              <a:rPr lang="ja-JP" altLang="ja-JP" sz="1900" dirty="0"/>
              <a:t>なまま、業務構築、システム開発を行った場合</a:t>
            </a:r>
            <a:r>
              <a:rPr lang="ja-JP" altLang="en-US" sz="1900" dirty="0"/>
              <a:t>、</a:t>
            </a:r>
            <a:r>
              <a:rPr lang="ja-JP" altLang="en-US" sz="1900" dirty="0">
                <a:solidFill>
                  <a:srgbClr val="FF0000"/>
                </a:solidFill>
              </a:rPr>
              <a:t>過大な見積もり、大きな手戻り</a:t>
            </a:r>
            <a:r>
              <a:rPr lang="ja-JP" altLang="en-US" sz="1900" dirty="0"/>
              <a:t>が発生する</a:t>
            </a:r>
            <a:endParaRPr lang="en-US" altLang="ja-JP" sz="1900" dirty="0"/>
          </a:p>
          <a:p>
            <a:pPr lvl="1"/>
            <a:r>
              <a:rPr lang="ja-JP" altLang="en-US" sz="1900" dirty="0"/>
              <a:t>齟齬の顕在化が後工程になればなるほど、工数が大きくな</a:t>
            </a:r>
            <a:r>
              <a:rPr lang="ja-JP" altLang="en-US" sz="2500" dirty="0"/>
              <a:t>る</a:t>
            </a:r>
            <a:endParaRPr lang="ja-JP" altLang="ja-JP" sz="1900" dirty="0"/>
          </a:p>
          <a:p>
            <a:r>
              <a:rPr lang="ja-JP" altLang="ja-JP" sz="2100" dirty="0"/>
              <a:t>業務とシステムでの分担は明確に</a:t>
            </a:r>
          </a:p>
          <a:p>
            <a:r>
              <a:rPr lang="ja-JP" altLang="ja-JP" sz="2100" dirty="0">
                <a:solidFill>
                  <a:srgbClr val="FF0000"/>
                </a:solidFill>
              </a:rPr>
              <a:t>情報（データ）と機能の流れは明確に</a:t>
            </a:r>
            <a:r>
              <a:rPr lang="ja-JP" altLang="en-US" sz="2100" dirty="0"/>
              <a:t>。</a:t>
            </a:r>
            <a:endParaRPr lang="ja-JP" altLang="ja-JP" sz="2100" dirty="0"/>
          </a:p>
          <a:p>
            <a:r>
              <a:rPr lang="ja-JP" altLang="ja-JP" sz="2100" dirty="0"/>
              <a:t>サービス要件は、開発過程、検証中に、なんらかの変更があることを前提とする</a:t>
            </a:r>
            <a:endParaRPr lang="en-US" altLang="ja-JP" sz="2100" dirty="0"/>
          </a:p>
          <a:p>
            <a:r>
              <a:rPr lang="ja-JP" altLang="en-US" sz="2100" dirty="0"/>
              <a:t>サービス要件定義には、</a:t>
            </a:r>
            <a:r>
              <a:rPr lang="ja-JP" altLang="en-US" sz="2100" dirty="0">
                <a:solidFill>
                  <a:srgbClr val="FF0000"/>
                </a:solidFill>
              </a:rPr>
              <a:t>全体</a:t>
            </a:r>
            <a:r>
              <a:rPr lang="ja-JP" altLang="ja-JP" sz="2100" dirty="0">
                <a:solidFill>
                  <a:srgbClr val="FF0000"/>
                </a:solidFill>
              </a:rPr>
              <a:t>最適化の観点で</a:t>
            </a:r>
            <a:r>
              <a:rPr lang="ja-JP" altLang="en-US" sz="2100" dirty="0"/>
              <a:t>システムサイドからの</a:t>
            </a:r>
            <a:r>
              <a:rPr lang="ja-JP" altLang="ja-JP" sz="2100" dirty="0"/>
              <a:t>助言が必要</a:t>
            </a:r>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350843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lang="ja-JP" altLang="en-US" dirty="0">
                <a:solidFill>
                  <a:srgbClr val="FF0000"/>
                </a:solidFill>
              </a:rPr>
              <a:t>意識的に、サービスの実施内容が曖昧に</a:t>
            </a:r>
          </a:p>
          <a:p>
            <a:r>
              <a:rPr lang="ja-JP" altLang="en-US" dirty="0">
                <a:solidFill>
                  <a:srgbClr val="FF0000"/>
                </a:solidFill>
              </a:rPr>
              <a:t>サービス部門とシステム部門で暗黙知でなく、形式知化した形で合</a:t>
            </a:r>
          </a:p>
          <a:p>
            <a:pPr lvl="1"/>
            <a:r>
              <a:rPr lang="ja-JP" altLang="en-US" dirty="0">
                <a:solidFill>
                  <a:srgbClr val="FF0000"/>
                </a:solidFill>
              </a:rPr>
              <a:t>後工程でシステムの根幹に関わる変更は不可能</a:t>
            </a:r>
          </a:p>
          <a:p>
            <a:pPr lvl="1"/>
            <a:r>
              <a:rPr lang="ja-JP" altLang="en-US" dirty="0">
                <a:solidFill>
                  <a:srgbClr val="FF0000"/>
                </a:solidFill>
              </a:rPr>
              <a:t>開発規模感が掴めない</a:t>
            </a:r>
            <a:endParaRPr lang="en-US" altLang="ja-JP" dirty="0">
              <a:solidFill>
                <a:srgbClr val="FF0000"/>
              </a:solidFill>
            </a:endParaRPr>
          </a:p>
          <a:p>
            <a:pPr lvl="1"/>
            <a:r>
              <a:rPr lang="ja-JP" altLang="en-US" dirty="0">
                <a:solidFill>
                  <a:srgbClr val="FF0000"/>
                </a:solidFill>
              </a:rPr>
              <a:t>開発者は安全を見込み、見積もり額が大幅に大きくなる</a:t>
            </a:r>
            <a:endParaRPr lang="en-US" altLang="ja-JP" dirty="0">
              <a:solidFill>
                <a:srgbClr val="FF0000"/>
              </a:solidFill>
            </a:endParaRPr>
          </a:p>
          <a:p>
            <a:r>
              <a:rPr lang="ja-JP" altLang="en-US" dirty="0">
                <a:solidFill>
                  <a:srgbClr val="FF0000"/>
                </a:solidFill>
              </a:rPr>
              <a:t>サービスの方法、手順が示されていても</a:t>
            </a:r>
            <a:endParaRPr kumimoji="1" lang="en-US" altLang="ja-JP" dirty="0"/>
          </a:p>
          <a:p>
            <a:r>
              <a:rPr kumimoji="1" lang="ja-JP" altLang="en-US" dirty="0"/>
              <a:t>～～～～～</a:t>
            </a:r>
            <a:endParaRPr kumimoji="1" lang="en-US" altLang="ja-JP" dirty="0"/>
          </a:p>
          <a:p>
            <a:r>
              <a:rPr lang="ja-JP" altLang="en-US" dirty="0"/>
              <a:t>サービスの基本方針・基本計画書レベルでは、不十分</a:t>
            </a:r>
            <a:endParaRPr lang="en-US" altLang="ja-JP" dirty="0"/>
          </a:p>
          <a:p>
            <a:pPr lvl="1"/>
            <a:r>
              <a:rPr lang="ja-JP" altLang="en-US" dirty="0"/>
              <a:t>基本合意のために、</a:t>
            </a:r>
            <a:r>
              <a:rPr lang="ja-JP" altLang="en-US" dirty="0">
                <a:solidFill>
                  <a:srgbClr val="FF0000"/>
                </a:solidFill>
              </a:rPr>
              <a:t>意識的に、サービスの実施内容が曖昧に</a:t>
            </a:r>
            <a:r>
              <a:rPr lang="ja-JP" altLang="en-US" dirty="0"/>
              <a:t>なっている</a:t>
            </a:r>
            <a:endParaRPr lang="en-US" altLang="ja-JP" dirty="0"/>
          </a:p>
          <a:p>
            <a:pPr lvl="1"/>
            <a:r>
              <a:rPr lang="ja-JP" altLang="en-US" dirty="0"/>
              <a:t>概念・方向性は認識できるが具体的なサービスの実施内容が判断できない</a:t>
            </a:r>
            <a:endParaRPr lang="en-US" altLang="ja-JP" dirty="0"/>
          </a:p>
          <a:p>
            <a:r>
              <a:rPr kumimoji="1" lang="ja-JP" altLang="en-US" dirty="0"/>
              <a:t>業務、システムの構築は、論理的に明確なサービスの要件がなければ構築できない</a:t>
            </a:r>
            <a:endParaRPr kumimoji="1" lang="en-US" altLang="ja-JP" dirty="0"/>
          </a:p>
          <a:p>
            <a:pPr lvl="1"/>
            <a:r>
              <a:rPr lang="ja-JP" altLang="en-US" dirty="0"/>
              <a:t>実施内容が曖昧になっているサービスは、その条件と実施内容の明確化が必要</a:t>
            </a:r>
            <a:endParaRPr lang="en-US" altLang="ja-JP" dirty="0"/>
          </a:p>
          <a:p>
            <a:pPr lvl="1"/>
            <a:r>
              <a:rPr lang="ja-JP" altLang="en-US" dirty="0">
                <a:solidFill>
                  <a:srgbClr val="FF0000"/>
                </a:solidFill>
              </a:rPr>
              <a:t>サービス部門とシステム部門で暗黙知でなく、形式知化した形で合</a:t>
            </a:r>
            <a:r>
              <a:rPr lang="ja-JP" altLang="en-US" dirty="0"/>
              <a:t>意しておく必要がある⇒サービス要件定義書</a:t>
            </a:r>
            <a:endParaRPr lang="en-US" altLang="ja-JP" dirty="0"/>
          </a:p>
          <a:p>
            <a:r>
              <a:rPr lang="ja-JP" altLang="en-US" dirty="0"/>
              <a:t>サービス要件定義段階での合意形成が最も重要</a:t>
            </a:r>
            <a:endParaRPr lang="en-US" altLang="ja-JP" dirty="0"/>
          </a:p>
          <a:p>
            <a:pPr lvl="1"/>
            <a:r>
              <a:rPr lang="ja-JP" altLang="en-US" dirty="0">
                <a:solidFill>
                  <a:srgbClr val="FF0000"/>
                </a:solidFill>
              </a:rPr>
              <a:t>後工程でシステムの根幹に関わる変更は不可能</a:t>
            </a:r>
          </a:p>
          <a:p>
            <a:r>
              <a:rPr lang="ja-JP" altLang="en-US" dirty="0"/>
              <a:t>サービスの実施内容があいまいなまま、業務構築、システム開発を行った場合</a:t>
            </a:r>
            <a:endParaRPr lang="en-US" altLang="ja-JP" dirty="0"/>
          </a:p>
          <a:p>
            <a:pPr lvl="1"/>
            <a:r>
              <a:rPr lang="ja-JP" altLang="en-US" dirty="0"/>
              <a:t>システム化要件定義書が曖昧になる</a:t>
            </a:r>
            <a:br>
              <a:rPr lang="en-US" altLang="ja-JP" dirty="0"/>
            </a:br>
            <a:r>
              <a:rPr lang="ja-JP" altLang="en-US" dirty="0"/>
              <a:t>⇒</a:t>
            </a:r>
            <a:r>
              <a:rPr lang="ja-JP" altLang="en-US" dirty="0">
                <a:solidFill>
                  <a:srgbClr val="FF0000"/>
                </a:solidFill>
              </a:rPr>
              <a:t>開発規模感が掴めない</a:t>
            </a:r>
            <a:endParaRPr lang="en-US" altLang="ja-JP" dirty="0">
              <a:solidFill>
                <a:srgbClr val="FF0000"/>
              </a:solidFill>
            </a:endParaRPr>
          </a:p>
          <a:p>
            <a:pPr lvl="1"/>
            <a:r>
              <a:rPr lang="ja-JP" altLang="en-US" dirty="0"/>
              <a:t>調達仕様書が曖昧になる</a:t>
            </a:r>
            <a:br>
              <a:rPr lang="en-US" altLang="ja-JP" dirty="0"/>
            </a:br>
            <a:r>
              <a:rPr lang="ja-JP" altLang="en-US" dirty="0"/>
              <a:t>⇒</a:t>
            </a:r>
            <a:r>
              <a:rPr lang="ja-JP" altLang="en-US" dirty="0">
                <a:solidFill>
                  <a:srgbClr val="FF0000"/>
                </a:solidFill>
              </a:rPr>
              <a:t>開発者は安全を見込み、見積もり額が大幅に大きくなる</a:t>
            </a:r>
            <a:endParaRPr lang="en-US" altLang="ja-JP" dirty="0">
              <a:solidFill>
                <a:srgbClr val="FF0000"/>
              </a:solidFill>
            </a:endParaRPr>
          </a:p>
          <a:p>
            <a:pPr lvl="1"/>
            <a:r>
              <a:rPr lang="ja-JP" altLang="en-US" dirty="0"/>
              <a:t>開発工程で手戻りが発生する</a:t>
            </a:r>
            <a:endParaRPr lang="en-US" altLang="ja-JP" dirty="0"/>
          </a:p>
          <a:p>
            <a:r>
              <a:rPr lang="ja-JP" altLang="en-US" dirty="0"/>
              <a:t>最適化の観点でシステム担当からの助言が必要</a:t>
            </a:r>
            <a:endParaRPr lang="en-US" altLang="ja-JP" dirty="0"/>
          </a:p>
          <a:p>
            <a:pPr lvl="1"/>
            <a:r>
              <a:rPr lang="ja-JP" altLang="en-US" dirty="0"/>
              <a:t>サービス要件に</a:t>
            </a:r>
            <a:r>
              <a:rPr lang="ja-JP" altLang="en-US" dirty="0">
                <a:solidFill>
                  <a:srgbClr val="FF0000"/>
                </a:solidFill>
              </a:rPr>
              <a:t>サービスの方法、手順が示されていても</a:t>
            </a:r>
            <a:r>
              <a:rPr lang="ja-JP" altLang="en-US" dirty="0"/>
              <a:t>、より最適な方法がある場合は、システム構築の立場から、助言する</a:t>
            </a:r>
            <a:endParaRPr lang="en-US" altLang="ja-JP" dirty="0"/>
          </a:p>
          <a:p>
            <a:r>
              <a:rPr lang="ja-JP" altLang="en-US" dirty="0"/>
              <a:t>サービス要件は、開発過程、検証中に、なんらかの変更があることを前提とする</a:t>
            </a:r>
            <a:endParaRPr lang="en-US" altLang="ja-JP" dirty="0"/>
          </a:p>
          <a:p>
            <a:pPr lvl="1"/>
            <a:r>
              <a:rPr lang="ja-JP" altLang="en-US" dirty="0"/>
              <a:t>変更による後工程への影響を極力小さくするためにも、早期発見が必要</a:t>
            </a:r>
            <a:endParaRPr lang="en-US" altLang="ja-JP" dirty="0"/>
          </a:p>
          <a:p>
            <a:pPr lvl="1"/>
            <a:r>
              <a:rPr lang="ja-JP" altLang="en-US" dirty="0"/>
              <a:t>⇒プロトタイピング手法が有効</a:t>
            </a:r>
            <a:endParaRPr lang="en-US" altLang="ja-JP" dirty="0"/>
          </a:p>
          <a:p>
            <a:pPr lvl="1"/>
            <a:endParaRPr lang="en-US" altLang="ja-JP"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428956-2509-4927-9D33-9BDC3787A8B6}"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42813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62500" lnSpcReduction="20000"/>
          </a:bodyPr>
          <a:lstStyle/>
          <a:p>
            <a:pPr lvl="0"/>
            <a:r>
              <a:rPr lang="ja-JP" altLang="en-US" sz="2100" dirty="0">
                <a:solidFill>
                  <a:srgbClr val="FF0000"/>
                </a:solidFill>
              </a:rPr>
              <a:t>図表を活用することが有効。</a:t>
            </a:r>
            <a:endParaRPr lang="en-US" altLang="ja-JP" sz="2100" dirty="0">
              <a:solidFill>
                <a:srgbClr val="FF0000"/>
              </a:solidFill>
            </a:endParaRPr>
          </a:p>
          <a:p>
            <a:pPr lvl="0"/>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0"/>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endParaRPr kumimoji="1" lang="en-US" altLang="ja-JP" dirty="0"/>
          </a:p>
          <a:p>
            <a:r>
              <a:rPr kumimoji="1" lang="ja-JP" altLang="en-US" dirty="0"/>
              <a:t>～～～～～～</a:t>
            </a:r>
            <a:endParaRPr kumimoji="1" lang="en-US" altLang="ja-JP" dirty="0"/>
          </a:p>
          <a:p>
            <a:r>
              <a:rPr lang="ja-JP" altLang="ja-JP" sz="2900" dirty="0"/>
              <a:t>各工程での成果物の妥当性評価</a:t>
            </a:r>
            <a:endParaRPr lang="en-US" altLang="ja-JP" sz="2900" dirty="0"/>
          </a:p>
          <a:p>
            <a:pPr lvl="1"/>
            <a:r>
              <a:rPr lang="ja-JP" altLang="ja-JP" sz="2500" dirty="0"/>
              <a:t>全ての工程での仕様書について</a:t>
            </a:r>
            <a:endParaRPr lang="en-US" altLang="ja-JP" sz="2500" dirty="0"/>
          </a:p>
          <a:p>
            <a:pPr lvl="2"/>
            <a:r>
              <a:rPr lang="zh-TW" altLang="en-US" sz="2100" dirty="0"/>
              <a:t>基本設計</a:t>
            </a:r>
            <a:r>
              <a:rPr lang="ja-JP" altLang="en-US" sz="2100" dirty="0"/>
              <a:t>書</a:t>
            </a:r>
            <a:r>
              <a:rPr lang="zh-TW" altLang="en-US" sz="2100" dirty="0"/>
              <a:t>、概要設計</a:t>
            </a:r>
            <a:r>
              <a:rPr lang="ja-JP" altLang="en-US" sz="2100" dirty="0"/>
              <a:t>書</a:t>
            </a:r>
            <a:r>
              <a:rPr lang="zh-TW" altLang="en-US" sz="2100" dirty="0"/>
              <a:t>、詳細設計</a:t>
            </a:r>
            <a:r>
              <a:rPr lang="ja-JP" altLang="en-US" sz="2100" dirty="0"/>
              <a:t>書</a:t>
            </a:r>
            <a:r>
              <a:rPr lang="zh-TW" altLang="en-US" sz="2100" dirty="0"/>
              <a:t>、外部設計</a:t>
            </a:r>
            <a:r>
              <a:rPr lang="ja-JP" altLang="en-US" sz="2100" dirty="0"/>
              <a:t>書</a:t>
            </a:r>
            <a:r>
              <a:rPr lang="zh-TW" altLang="en-US" sz="2100" dirty="0"/>
              <a:t>、内部設計</a:t>
            </a:r>
            <a:r>
              <a:rPr lang="ja-JP" altLang="en-US" sz="2100" dirty="0"/>
              <a:t>書、プログラム仕様書</a:t>
            </a:r>
            <a:r>
              <a:rPr lang="ja-JP" altLang="en-US" sz="2100" dirty="0" err="1"/>
              <a:t>、、、</a:t>
            </a:r>
            <a:r>
              <a:rPr lang="ja-JP" altLang="en-US" sz="2100" dirty="0"/>
              <a:t>？</a:t>
            </a:r>
            <a:endParaRPr lang="en-US" altLang="ja-JP" sz="2100" dirty="0"/>
          </a:p>
          <a:p>
            <a:pPr lvl="1"/>
            <a:r>
              <a:rPr lang="ja-JP" altLang="ja-JP" sz="2500" dirty="0"/>
              <a:t>曖昧性・不確実性の排除</a:t>
            </a:r>
            <a:endParaRPr lang="en-US" altLang="ja-JP" sz="2500" dirty="0"/>
          </a:p>
          <a:p>
            <a:pPr lvl="2"/>
            <a:r>
              <a:rPr lang="ja-JP" altLang="en-US" sz="2100" dirty="0">
                <a:solidFill>
                  <a:srgbClr val="FF0000"/>
                </a:solidFill>
              </a:rPr>
              <a:t>図表を活用することが有効。</a:t>
            </a:r>
            <a:endParaRPr lang="en-US" altLang="ja-JP" sz="2100" dirty="0">
              <a:solidFill>
                <a:srgbClr val="FF0000"/>
              </a:solidFill>
            </a:endParaRPr>
          </a:p>
          <a:p>
            <a:pPr lvl="1"/>
            <a:r>
              <a:rPr lang="ja-JP" altLang="ja-JP" sz="2500" dirty="0"/>
              <a:t>読むべき人が理解できるか？</a:t>
            </a:r>
            <a:endParaRPr lang="en-US" altLang="ja-JP" sz="2500" dirty="0"/>
          </a:p>
          <a:p>
            <a:pPr lvl="2"/>
            <a:r>
              <a:rPr lang="ja-JP" altLang="en-US" sz="2100" dirty="0">
                <a:solidFill>
                  <a:srgbClr val="FF0000"/>
                </a:solidFill>
              </a:rPr>
              <a:t>暗黙知なしで、難易度、工数、適用すべき技術、実現方式を算定できるか？</a:t>
            </a:r>
            <a:endParaRPr lang="en-US" altLang="ja-JP" sz="2100" dirty="0">
              <a:solidFill>
                <a:srgbClr val="FF0000"/>
              </a:solidFill>
            </a:endParaRPr>
          </a:p>
          <a:p>
            <a:pPr lvl="1"/>
            <a:r>
              <a:rPr lang="ja-JP" altLang="en-US" sz="2500" dirty="0"/>
              <a:t>将来のコストを削減するか、当面のコストを削減するか？</a:t>
            </a:r>
            <a:endParaRPr lang="en-US" altLang="ja-JP" sz="2500" dirty="0"/>
          </a:p>
          <a:p>
            <a:r>
              <a:rPr lang="ja-JP" altLang="ja-JP" sz="2900" dirty="0"/>
              <a:t>参考見積書の評価</a:t>
            </a:r>
            <a:endParaRPr lang="ja-JP" altLang="ja-JP" sz="2100" dirty="0"/>
          </a:p>
          <a:p>
            <a:pPr lvl="1"/>
            <a:r>
              <a:rPr lang="ja-JP" altLang="en-US" sz="2100" dirty="0">
                <a:solidFill>
                  <a:srgbClr val="FF0000"/>
                </a:solidFill>
              </a:rPr>
              <a:t>曖昧な仕様書をベースにした業者の高額見積もりをベースに、要件をカットしない。</a:t>
            </a:r>
            <a:endParaRPr lang="en-US" altLang="ja-JP" sz="2100" dirty="0">
              <a:solidFill>
                <a:srgbClr val="FF0000"/>
              </a:solidFill>
            </a:endParaRPr>
          </a:p>
          <a:p>
            <a:pPr lvl="1"/>
            <a:r>
              <a:rPr lang="ja-JP" altLang="en-US" sz="2100" dirty="0"/>
              <a:t>人件費単価が高いから、見積もりが高くなるという評価は妥当でない。</a:t>
            </a:r>
            <a:endParaRPr lang="ja-JP" altLang="ja-JP" sz="2100"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09310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pPr lvl="0"/>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0"/>
            <a:r>
              <a:rPr lang="ja-JP" altLang="en-US" dirty="0">
                <a:solidFill>
                  <a:srgbClr val="FF0000"/>
                </a:solidFill>
              </a:rPr>
              <a:t>「柔軟に対応できること」？</a:t>
            </a:r>
            <a:endParaRPr lang="en-US" altLang="ja-JP" dirty="0">
              <a:solidFill>
                <a:srgbClr val="FF0000"/>
              </a:solidFill>
            </a:endParaRPr>
          </a:p>
          <a:p>
            <a:pPr lvl="0"/>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0"/>
            <a:r>
              <a:rPr kumimoji="1" lang="ja-JP" altLang="en-US" dirty="0">
                <a:solidFill>
                  <a:srgbClr val="FF0000"/>
                </a:solidFill>
              </a:rPr>
              <a:t>ある程度の実地の経験は必要</a:t>
            </a:r>
            <a:endParaRPr kumimoji="1" lang="en-US" altLang="ja-JP" dirty="0">
              <a:solidFill>
                <a:srgbClr val="FF0000"/>
              </a:solidFill>
            </a:endParaRPr>
          </a:p>
          <a:p>
            <a:pPr lvl="0"/>
            <a:r>
              <a:rPr lang="ja-JP" altLang="en-US" dirty="0">
                <a:solidFill>
                  <a:srgbClr val="FF0000"/>
                </a:solidFill>
              </a:rPr>
              <a:t>随意契約の場合は、妥当と思われるまで調整する必要がある</a:t>
            </a:r>
            <a:endParaRPr lang="en-US" altLang="ja-JP" dirty="0">
              <a:solidFill>
                <a:srgbClr val="FF0000"/>
              </a:solidFill>
            </a:endParaRPr>
          </a:p>
          <a:p>
            <a:endParaRPr kumimoji="1" lang="en-US" altLang="ja-JP" dirty="0"/>
          </a:p>
          <a:p>
            <a:r>
              <a:rPr kumimoji="1" lang="ja-JP" altLang="en-US" dirty="0"/>
              <a:t>～～～～～～～</a:t>
            </a:r>
            <a:endParaRPr kumimoji="1" lang="en-US" altLang="ja-JP" dirty="0"/>
          </a:p>
          <a:p>
            <a:r>
              <a:rPr kumimoji="1" lang="ja-JP" altLang="en-US" dirty="0"/>
              <a:t>各仕様書の記述内容</a:t>
            </a:r>
            <a:endParaRPr kumimoji="1" lang="en-US" altLang="ja-JP" dirty="0"/>
          </a:p>
          <a:p>
            <a:pPr lvl="1"/>
            <a:r>
              <a:rPr kumimoji="1" lang="ja-JP" altLang="en-US" dirty="0"/>
              <a:t>（サービス要件定義書、システム化要件定義書、調達仕様書、開発段階での仕様書、作業指示書</a:t>
            </a:r>
            <a:r>
              <a:rPr kumimoji="1" lang="ja-JP" altLang="en-US" dirty="0" err="1"/>
              <a:t>、、</a:t>
            </a:r>
            <a:r>
              <a:rPr kumimoji="1" lang="ja-JP" altLang="en-US" dirty="0"/>
              <a:t>）</a:t>
            </a:r>
            <a:endParaRPr kumimoji="1" lang="en-US" altLang="ja-JP" dirty="0"/>
          </a:p>
          <a:p>
            <a:pPr lvl="1"/>
            <a:r>
              <a:rPr lang="ja-JP" altLang="en-US" dirty="0"/>
              <a:t>曖昧性・不確実性の排除</a:t>
            </a:r>
            <a:endParaRPr lang="en-US" altLang="ja-JP" dirty="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a:t>「仕様素案」、「基本設計書」、「概要設計書」、「詳細設計書」</a:t>
            </a:r>
            <a:r>
              <a:rPr lang="ja-JP" altLang="en-US" dirty="0" err="1"/>
              <a:t>、、、</a:t>
            </a:r>
            <a:endParaRPr lang="en-US" altLang="ja-JP" dirty="0"/>
          </a:p>
          <a:p>
            <a:pPr lvl="2"/>
            <a:r>
              <a:rPr lang="ja-JP" altLang="en-US" dirty="0">
                <a:solidFill>
                  <a:srgbClr val="FF0000"/>
                </a:solidFill>
              </a:rPr>
              <a:t>「柔軟に対応できること」？</a:t>
            </a:r>
            <a:endParaRPr lang="en-US" altLang="ja-JP" dirty="0">
              <a:solidFill>
                <a:srgbClr val="FF0000"/>
              </a:solidFill>
            </a:endParaRPr>
          </a:p>
          <a:p>
            <a:pPr lvl="1"/>
            <a:r>
              <a:rPr lang="ja-JP" altLang="en-US" dirty="0"/>
              <a:t>読むべき人が理解できるか？</a:t>
            </a:r>
            <a:endParaRPr lang="en-US" altLang="ja-JP" dirty="0"/>
          </a:p>
          <a:p>
            <a:pPr lvl="2"/>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1"/>
            <a:r>
              <a:rPr kumimoji="1" lang="ja-JP" altLang="en-US" dirty="0"/>
              <a:t>方法としての選択肢は可</a:t>
            </a:r>
            <a:endParaRPr kumimoji="1" lang="en-US" altLang="ja-JP" dirty="0"/>
          </a:p>
          <a:p>
            <a:pPr lvl="2"/>
            <a:r>
              <a:rPr lang="ja-JP" altLang="en-US" dirty="0"/>
              <a:t>コストが高くても将来性、柔軟性のある方法</a:t>
            </a:r>
            <a:endParaRPr lang="en-US" altLang="ja-JP" dirty="0"/>
          </a:p>
          <a:p>
            <a:pPr lvl="2"/>
            <a:r>
              <a:rPr lang="ja-JP" altLang="en-US" dirty="0"/>
              <a:t>コストが安いが、当面の課題は解決で</a:t>
            </a:r>
            <a:endParaRPr lang="en-US" altLang="ja-JP" dirty="0"/>
          </a:p>
          <a:p>
            <a:r>
              <a:rPr kumimoji="1" lang="ja-JP" altLang="en-US" dirty="0"/>
              <a:t>参考見積書の評価</a:t>
            </a:r>
            <a:endParaRPr kumimoji="1" lang="en-US" altLang="ja-JP" dirty="0"/>
          </a:p>
          <a:p>
            <a:pPr lvl="1"/>
            <a:r>
              <a:rPr lang="ja-JP" altLang="en-US" dirty="0"/>
              <a:t>曖昧な仕様書では安全係数が大きくなり、高額な見積もりになる</a:t>
            </a:r>
            <a:endParaRPr lang="en-US" altLang="ja-JP" dirty="0"/>
          </a:p>
          <a:p>
            <a:pPr lvl="1"/>
            <a:r>
              <a:rPr lang="ja-JP" altLang="en-US" dirty="0"/>
              <a:t>業者の高額な参考見積もりを鵜呑みにして安易な要件緩和やスペックダウンはしない</a:t>
            </a:r>
            <a:endParaRPr lang="en-US" altLang="ja-JP" dirty="0"/>
          </a:p>
          <a:p>
            <a:pPr lvl="1"/>
            <a:r>
              <a:rPr kumimoji="1" lang="ja-JP" altLang="en-US" dirty="0"/>
              <a:t>提案もしくは指示した実施方法が明確な場合は、具体的な作業と要する工数を評価する</a:t>
            </a:r>
            <a:endParaRPr kumimoji="1" lang="en-US" altLang="ja-JP" dirty="0"/>
          </a:p>
          <a:p>
            <a:pPr lvl="2"/>
            <a:r>
              <a:rPr kumimoji="1" lang="ja-JP" altLang="en-US" dirty="0">
                <a:solidFill>
                  <a:srgbClr val="FF0000"/>
                </a:solidFill>
              </a:rPr>
              <a:t>ある程度の実地の経験は必要</a:t>
            </a:r>
            <a:endParaRPr kumimoji="1" lang="en-US" altLang="ja-JP" dirty="0">
              <a:solidFill>
                <a:srgbClr val="FF0000"/>
              </a:solidFill>
            </a:endParaRPr>
          </a:p>
          <a:p>
            <a:pPr lvl="1"/>
            <a:r>
              <a:rPr lang="ja-JP" altLang="en-US" dirty="0"/>
              <a:t>競争入札になれば、適正な価格に近づく。</a:t>
            </a:r>
            <a:r>
              <a:rPr lang="ja-JP" altLang="en-US" dirty="0">
                <a:solidFill>
                  <a:srgbClr val="FF0000"/>
                </a:solidFill>
              </a:rPr>
              <a:t>随意契約の場合は、妥当と思われるまで調整する必要がある</a:t>
            </a:r>
            <a:endParaRPr lang="en-US" altLang="ja-JP" dirty="0">
              <a:solidFill>
                <a:srgbClr val="FF0000"/>
              </a:solidFill>
            </a:endParaRPr>
          </a:p>
          <a:p>
            <a:pPr lvl="1"/>
            <a:r>
              <a:rPr lang="ja-JP" altLang="en-US" dirty="0"/>
              <a:t>「単価が高いから見積もりが高くなる」という評価は正しくない</a:t>
            </a:r>
            <a:endParaRPr lang="en-US" altLang="ja-JP" dirty="0"/>
          </a:p>
          <a:p>
            <a:pPr lvl="2"/>
            <a:endParaRPr kumimoji="1" lang="en-US" altLang="ja-JP" dirty="0"/>
          </a:p>
          <a:p>
            <a:pPr lvl="1"/>
            <a:endParaRPr kumimoji="1" lang="en-US" altLang="ja-JP" dirty="0"/>
          </a:p>
          <a:p>
            <a:pPr lvl="1"/>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DB888-8984-4EB9-9AF7-4F6444B51377}"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383619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7500" lnSpcReduction="20000"/>
          </a:bodyPr>
          <a:lstStyle/>
          <a:p>
            <a:pPr lvl="0"/>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pPr lvl="0"/>
            <a:r>
              <a:rPr lang="ja-JP" altLang="en-US" dirty="0">
                <a:solidFill>
                  <a:srgbClr val="FF0000"/>
                </a:solidFill>
              </a:rPr>
              <a:t>例外的なサービスは条件と実施内容を提示</a:t>
            </a:r>
            <a:endParaRPr lang="en-US" altLang="ja-JP" dirty="0">
              <a:solidFill>
                <a:srgbClr val="FF0000"/>
              </a:solidFill>
            </a:endParaRPr>
          </a:p>
          <a:p>
            <a:pPr lvl="0"/>
            <a:r>
              <a:rPr lang="ja-JP" altLang="en-US" dirty="0">
                <a:solidFill>
                  <a:srgbClr val="FF0000"/>
                </a:solidFill>
              </a:rPr>
              <a:t>曖昧な文章ではなく、箇条書きで、判断要素は明確に</a:t>
            </a:r>
            <a:endParaRPr lang="en-US" altLang="ja-JP" dirty="0">
              <a:solidFill>
                <a:srgbClr val="FF0000"/>
              </a:solidFill>
            </a:endParaRPr>
          </a:p>
          <a:p>
            <a:pPr lvl="0"/>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0"/>
            <a:r>
              <a:rPr lang="ja-JP" altLang="en-US" dirty="0">
                <a:solidFill>
                  <a:srgbClr val="FF0000"/>
                </a:solidFill>
              </a:rPr>
              <a:t>業務で行わなければならないことの負荷の許容は大きな要件</a:t>
            </a:r>
            <a:endParaRPr lang="en-US" altLang="ja-JP" dirty="0">
              <a:solidFill>
                <a:srgbClr val="FF0000"/>
              </a:solidFill>
            </a:endParaRPr>
          </a:p>
          <a:p>
            <a:pPr lvl="0"/>
            <a:r>
              <a:rPr lang="ja-JP" altLang="en-US" dirty="0">
                <a:solidFill>
                  <a:srgbClr val="FF0000"/>
                </a:solidFill>
              </a:rPr>
              <a:t>ユースケース図（人とシステムの役割</a:t>
            </a:r>
            <a:r>
              <a:rPr lang="ja-JP" altLang="en-US" dirty="0"/>
              <a:t>）</a:t>
            </a:r>
            <a:endParaRPr lang="en-US" altLang="ja-JP" dirty="0"/>
          </a:p>
          <a:p>
            <a:pPr lvl="0"/>
            <a:r>
              <a:rPr lang="ja-JP" altLang="en-US" dirty="0">
                <a:solidFill>
                  <a:srgbClr val="FF0000"/>
                </a:solidFill>
              </a:rPr>
              <a:t>実施方法、実装方法は、システム化要件定義で</a:t>
            </a:r>
            <a:endParaRPr lang="en-US" altLang="ja-JP" dirty="0">
              <a:solidFill>
                <a:srgbClr val="FF0000"/>
              </a:solidFill>
            </a:endParaRPr>
          </a:p>
          <a:p>
            <a:endParaRPr kumimoji="1" lang="en-US" altLang="ja-JP" dirty="0"/>
          </a:p>
          <a:p>
            <a:r>
              <a:rPr kumimoji="1" lang="ja-JP" altLang="en-US" dirty="0"/>
              <a:t>～～～～～～～</a:t>
            </a:r>
            <a:endParaRPr kumimoji="1" lang="en-US" altLang="ja-JP" dirty="0"/>
          </a:p>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システム部門が最適化や実装の観点から助言する</a:t>
            </a:r>
            <a:endParaRPr lang="en-US" altLang="ja-JP" dirty="0"/>
          </a:p>
          <a:p>
            <a:pPr lvl="3"/>
            <a:endParaRPr lang="en-US" altLang="ja-JP" dirty="0"/>
          </a:p>
          <a:p>
            <a:pPr lvl="2"/>
            <a:endParaRPr lang="en-US" altLang="ja-JP" dirty="0"/>
          </a:p>
          <a:p>
            <a:pPr lvl="2"/>
            <a:endParaRPr kumimoji="1" lang="ja-JP" altLang="en-US" dirty="0"/>
          </a:p>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FFE62-504B-46F2-B918-54DBAB078DBC}"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3635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a:t>ゼミとして、最終的には、図書館として、「</a:t>
            </a:r>
            <a:r>
              <a:rPr lang="ja-JP" altLang="en-US" dirty="0">
                <a:latin typeface="Meiryo UI" panose="020B0604030504040204" pitchFamily="50" charset="-128"/>
                <a:ea typeface="Meiryo UI" panose="020B0604030504040204" pitchFamily="50" charset="-128"/>
              </a:rPr>
              <a:t>今後</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年を見据えたサービスの構築・電子書籍のナショナルアーカイブ・文化資源のナショナルアーカイブ」を目指す。</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その過程として、図のようなプロセスを想定した。</a:t>
            </a:r>
            <a:endParaRPr lang="en-US" altLang="ja-JP" dirty="0">
              <a:latin typeface="Meiryo UI" panose="020B0604030504040204" pitchFamily="50" charset="-128"/>
              <a:ea typeface="Meiryo UI" panose="020B0604030504040204" pitchFamily="50" charset="-128"/>
            </a:endParaRPr>
          </a:p>
          <a:p>
            <a:pPr algn="ctr"/>
            <a:endParaRPr lang="en-US" altLang="ja-JP" dirty="0">
              <a:latin typeface="Meiryo UI" panose="020B0604030504040204" pitchFamily="50" charset="-128"/>
              <a:ea typeface="Meiryo UI" panose="020B0604030504040204" pitchFamily="50" charset="-128"/>
            </a:endParaRPr>
          </a:p>
          <a:p>
            <a:r>
              <a:rPr kumimoji="1" lang="ja-JP" altLang="en-US" dirty="0"/>
              <a:t>」</a:t>
            </a:r>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10</a:t>
            </a:fld>
            <a:endParaRPr kumimoji="1" lang="ja-JP" altLang="en-US"/>
          </a:p>
        </p:txBody>
      </p:sp>
    </p:spTree>
    <p:extLst>
      <p:ext uri="{BB962C8B-B14F-4D97-AF65-F5344CB8AC3E}">
        <p14:creationId xmlns:p14="http://schemas.microsoft.com/office/powerpoint/2010/main" val="32785463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pPr marL="296413" indent="-296413">
              <a:buFont typeface="Arial" panose="020B0604020202020204" pitchFamily="34" charset="0"/>
              <a:buChar char="•"/>
            </a:pPr>
            <a:r>
              <a:rPr lang="ja-JP" altLang="en-US" dirty="0">
                <a:latin typeface="+mj-ea"/>
              </a:rPr>
              <a:t>アルゴリズムが明確で、知識に基づいて判断される左脳型作業からシステム化は進む</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そのシステムは、その業務を遂行していた人による明確な要件定義に沿って開発されたシステムで実現が可能</a:t>
            </a:r>
            <a:endParaRPr lang="en-US" altLang="ja-JP" dirty="0">
              <a:latin typeface="+mj-ea"/>
            </a:endParaRPr>
          </a:p>
          <a:p>
            <a:pPr marL="296413" indent="-296413">
              <a:buFont typeface="Arial" panose="020B0604020202020204" pitchFamily="34" charset="0"/>
              <a:buChar char="•"/>
            </a:pPr>
            <a:r>
              <a:rPr lang="ja-JP" altLang="en-US" dirty="0">
                <a:latin typeface="+mj-ea"/>
              </a:rPr>
              <a:t>そのシステムを利用して、右脳型の活動に専念する</a:t>
            </a:r>
          </a:p>
          <a:p>
            <a:pPr defTabSz="948520">
              <a:defRPr/>
            </a:pPr>
            <a:r>
              <a:rPr lang="ja-JP" altLang="en-US" dirty="0">
                <a:latin typeface="+mj-ea"/>
              </a:rPr>
              <a:t>情報化時代の人の役割は、知識・記憶そのものを取り出す業務はコンピュータに任せて、コンピュータには決して代替できない「知識を活用した創造力と、創造力を持った人同士でコミュニケーション力を発揮する業務が中心。</a:t>
            </a:r>
            <a:endParaRPr lang="ja-JP" altLang="ja-JP" dirty="0">
              <a:latin typeface="+mj-ea"/>
            </a:endParaRPr>
          </a:p>
          <a:p>
            <a:endParaRPr kumimoji="1" lang="en-US" altLang="ja-JP" dirty="0"/>
          </a:p>
          <a:p>
            <a:r>
              <a:rPr kumimoji="1" lang="ja-JP" altLang="en-US" dirty="0"/>
              <a:t>～～～～～～</a:t>
            </a:r>
            <a:endParaRPr kumimoji="1" lang="en-US" altLang="ja-JP" dirty="0"/>
          </a:p>
          <a:p>
            <a:r>
              <a:rPr kumimoji="1" lang="ja-JP" altLang="en-US" dirty="0"/>
              <a:t>システム化</a:t>
            </a:r>
            <a:endParaRPr kumimoji="1" lang="en-US" altLang="ja-JP" dirty="0"/>
          </a:p>
          <a:p>
            <a:pPr lvl="1"/>
            <a:r>
              <a:rPr lang="ja-JP" altLang="en-US" dirty="0"/>
              <a:t>定型的</a:t>
            </a:r>
            <a:r>
              <a:rPr kumimoji="1" lang="ja-JP" altLang="en-US" dirty="0"/>
              <a:t>な業務</a:t>
            </a:r>
            <a:endParaRPr kumimoji="1" lang="en-US" altLang="ja-JP" dirty="0"/>
          </a:p>
          <a:p>
            <a:pPr lvl="1"/>
            <a:r>
              <a:rPr lang="ja-JP" altLang="en-US" dirty="0"/>
              <a:t>大量のデータ収集・分析・蓄積</a:t>
            </a:r>
            <a:endParaRPr lang="en-US" altLang="ja-JP" dirty="0"/>
          </a:p>
          <a:p>
            <a:pPr lvl="1"/>
            <a:r>
              <a:rPr lang="ja-JP" altLang="en-US" dirty="0"/>
              <a:t>最適な解を提供する業務は</a:t>
            </a:r>
            <a:endParaRPr kumimoji="1" lang="en-US" altLang="ja-JP" dirty="0"/>
          </a:p>
          <a:p>
            <a:r>
              <a:rPr lang="ja-JP" altLang="en-US" dirty="0"/>
              <a:t>人</a:t>
            </a:r>
            <a:endParaRPr lang="en-US" altLang="ja-JP" dirty="0"/>
          </a:p>
          <a:p>
            <a:pPr lvl="1"/>
            <a:r>
              <a:rPr kumimoji="1" lang="ja-JP" altLang="en-US" dirty="0"/>
              <a:t>システムを使って業務運用</a:t>
            </a:r>
            <a:endParaRPr kumimoji="1" lang="en-US" altLang="ja-JP" dirty="0"/>
          </a:p>
          <a:p>
            <a:pPr lvl="1"/>
            <a:r>
              <a:rPr lang="ja-JP" altLang="en-US" dirty="0"/>
              <a:t>利用者と一緒に課題解決</a:t>
            </a:r>
            <a:endParaRPr lang="en-US" altLang="ja-JP" dirty="0"/>
          </a:p>
          <a:p>
            <a:pPr lvl="2"/>
            <a:r>
              <a:rPr lang="ja-JP" altLang="en-US" dirty="0"/>
              <a:t>システムで予測できない事象への判断（アルゴリズムが明確でない勘によるもの）</a:t>
            </a:r>
            <a:endParaRPr lang="en-US" altLang="ja-JP" dirty="0"/>
          </a:p>
          <a:p>
            <a:pPr lvl="2"/>
            <a:r>
              <a:rPr lang="ja-JP" altLang="en-US" dirty="0"/>
              <a:t>自分のスキルでなく、足りない部分は、積極的に他サービス、他者と協働で</a:t>
            </a:r>
            <a:endParaRPr lang="en-US" altLang="ja-JP" dirty="0"/>
          </a:p>
          <a:p>
            <a:pPr lvl="1"/>
            <a:r>
              <a:rPr lang="ja-JP" altLang="en-US" dirty="0"/>
              <a:t>創造力を駆使した創作活動</a:t>
            </a:r>
            <a:endParaRPr lang="en-US" altLang="ja-JP" dirty="0"/>
          </a:p>
          <a:p>
            <a:pPr lvl="2"/>
            <a:r>
              <a:rPr lang="ja-JP" altLang="en-US" dirty="0"/>
              <a:t>他者と協働し、新しい価値を創造</a:t>
            </a:r>
            <a:endParaRPr lang="en-US" altLang="ja-JP" dirty="0"/>
          </a:p>
          <a:p>
            <a:pPr lvl="1"/>
            <a:r>
              <a:rPr lang="ja-JP" altLang="en-US" dirty="0"/>
              <a:t>ナレッジデータベース化</a:t>
            </a:r>
            <a:endParaRPr lang="en-US" altLang="ja-JP" dirty="0"/>
          </a:p>
          <a:p>
            <a:pPr lvl="2"/>
            <a:r>
              <a:rPr lang="ja-JP" altLang="en-US" dirty="0"/>
              <a:t>知識、ノウハウ等の暗黙知を形式知化</a:t>
            </a:r>
            <a:endParaRPr lang="en-US" altLang="ja-JP" dirty="0"/>
          </a:p>
          <a:p>
            <a:pPr lvl="1"/>
            <a:r>
              <a:rPr lang="ja-JP" altLang="en-US" dirty="0"/>
              <a:t>システム構築・運用</a:t>
            </a:r>
            <a:endParaRPr lang="en-US" altLang="ja-JP" dirty="0"/>
          </a:p>
          <a:p>
            <a:pPr lvl="2"/>
            <a:r>
              <a:rPr kumimoji="1" lang="ja-JP" altLang="en-US" dirty="0"/>
              <a:t>業務・サービスを実現するシステム開</a:t>
            </a:r>
          </a:p>
        </p:txBody>
      </p:sp>
      <p:sp>
        <p:nvSpPr>
          <p:cNvPr id="4" name="ヘッダー プレースホルダー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日付プレースホルダー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75E-981D-420C-AB9A-802B51B8B339}" type="datetime1">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2020/2/28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6A9BB7-DD5C-41DE-9B80-A8A5AECCA2DE}"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09809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・事業を実施するために、業務がある。業務の固まりが「タスクプロフィール」</a:t>
            </a:r>
            <a:endParaRPr kumimoji="1" lang="en-US" altLang="ja-JP" dirty="0"/>
          </a:p>
          <a:p>
            <a:pPr defTabSz="903427">
              <a:defRPr/>
            </a:pPr>
            <a:r>
              <a:rPr kumimoji="1" lang="ja-JP" altLang="en-US" dirty="0"/>
              <a:t>・１つ１つのタスクプロフィールは、様々なタスクで構成される</a:t>
            </a:r>
            <a:endParaRPr kumimoji="1" lang="en-US" altLang="ja-JP" dirty="0"/>
          </a:p>
          <a:p>
            <a:pPr defTabSz="903427">
              <a:defRPr/>
            </a:pPr>
            <a:r>
              <a:rPr kumimoji="1" lang="ja-JP" altLang="en-US" dirty="0"/>
              <a:t>・タスクの種類を列挙したものが、タスクディクショナリ（</a:t>
            </a:r>
            <a:r>
              <a:rPr kumimoji="1" lang="en-US" altLang="ja-JP" dirty="0"/>
              <a:t>415</a:t>
            </a:r>
            <a:r>
              <a:rPr kumimoji="1" lang="ja-JP" altLang="en-US" dirty="0"/>
              <a:t>項目）</a:t>
            </a:r>
            <a:endParaRPr kumimoji="1" lang="en-US" altLang="ja-JP" dirty="0"/>
          </a:p>
          <a:p>
            <a:pPr defTabSz="903427">
              <a:defRPr/>
            </a:pPr>
            <a:r>
              <a:rPr kumimoji="1" lang="ja-JP" altLang="en-US" dirty="0"/>
              <a:t>・１つ１つのタスクを実施するためには、様々なスキルが必要</a:t>
            </a:r>
            <a:endParaRPr kumimoji="1" lang="en-US" altLang="ja-JP" dirty="0"/>
          </a:p>
          <a:p>
            <a:pPr defTabSz="903427">
              <a:defRPr/>
            </a:pPr>
            <a:r>
              <a:rPr kumimoji="1" lang="ja-JP" altLang="en-US" dirty="0"/>
              <a:t>・スキルの種類を列挙したものが、スキルディクショナリ（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・１つ１つのスキルは、経験と様々な知識により身に付く</a:t>
            </a:r>
            <a:endParaRPr kumimoji="1" lang="en-US" altLang="ja-JP" dirty="0"/>
          </a:p>
          <a:p>
            <a:pPr defTabSz="903427">
              <a:defRPr/>
            </a:pPr>
            <a:r>
              <a:rPr kumimoji="1" lang="ja-JP" altLang="en-US" dirty="0"/>
              <a:t>・知識の種類を列挙したものが、知識ディクショナリ（</a:t>
            </a:r>
            <a:r>
              <a:rPr kumimoji="1" lang="en-US" altLang="ja-JP" dirty="0"/>
              <a:t>XX</a:t>
            </a:r>
            <a:r>
              <a:rPr kumimoji="1" lang="ja-JP" altLang="en-US" dirty="0"/>
              <a:t>項目）</a:t>
            </a:r>
            <a:endParaRPr kumimoji="1" lang="en-US" altLang="ja-JP" dirty="0"/>
          </a:p>
          <a:p>
            <a:pPr defTabSz="903427">
              <a:defRPr/>
            </a:pPr>
            <a:r>
              <a:rPr kumimoji="1" lang="ja-JP" altLang="en-US" dirty="0"/>
              <a:t>●</a:t>
            </a:r>
            <a:endParaRPr kumimoji="1" lang="en-US" altLang="ja-JP" dirty="0"/>
          </a:p>
          <a:p>
            <a:pPr defTabSz="903427">
              <a:defRPr/>
            </a:pPr>
            <a:r>
              <a:rPr kumimoji="1" lang="ja-JP" altLang="en-US" dirty="0"/>
              <a:t>・全てのスキルと知識を身に付いていれば、どんなタスクもこなせるが、そんな人はいない</a:t>
            </a:r>
            <a:endParaRPr kumimoji="1" lang="en-US" altLang="ja-JP" dirty="0"/>
          </a:p>
          <a:p>
            <a:pPr algn="l"/>
            <a:r>
              <a:rPr lang="ja-JP" altLang="en-US" dirty="0">
                <a:latin typeface="Meiryo UI" panose="020B0604030504040204" pitchFamily="50" charset="-128"/>
                <a:ea typeface="Meiryo UI" panose="020B0604030504040204" pitchFamily="50" charset="-128"/>
              </a:rPr>
              <a:t>・現在の職務に必要なスキル・知識を選択的に習得し、最終的に網羅性に確保する実践的なアプローチが、</a:t>
            </a:r>
            <a:r>
              <a:rPr lang="en-US" altLang="ja-JP" dirty="0" err="1">
                <a:latin typeface="Meiryo UI" panose="020B0604030504040204" pitchFamily="50" charset="-128"/>
                <a:ea typeface="Meiryo UI" panose="020B0604030504040204" pitchFamily="50" charset="-128"/>
              </a:rPr>
              <a:t>i</a:t>
            </a:r>
            <a:r>
              <a:rPr lang="ja-JP" altLang="en-US" dirty="0">
                <a:latin typeface="Meiryo UI" panose="020B0604030504040204" pitchFamily="50" charset="-128"/>
                <a:ea typeface="Meiryo UI" panose="020B0604030504040204" pitchFamily="50" charset="-128"/>
              </a:rPr>
              <a:t>コンピテンシ・ディクショナリの考え方</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・業務を遂行するためには、的確に判断し、指示できるレベルのスキル・知識が必要であり</a:t>
            </a:r>
          </a:p>
          <a:p>
            <a:pPr algn="l"/>
            <a:r>
              <a:rPr lang="ja-JP" altLang="en-US" dirty="0">
                <a:latin typeface="Meiryo UI" panose="020B0604030504040204" pitchFamily="50" charset="-128"/>
                <a:ea typeface="Meiryo UI" panose="020B0604030504040204" pitchFamily="50" charset="-128"/>
              </a:rPr>
              <a:t>・業務に必要なスキル・知識を、事前に選択的に習得して、業務を遂行する。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・しかし、業務を遂行する前に持っていないスキル・知識は、タスクの遂行を通じて習得する（いわゆる</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・知識のレベルを評価するものが、情報技術者試験制度である。</a:t>
            </a:r>
            <a:endParaRPr lang="en-US" altLang="ja-JP" dirty="0">
              <a:latin typeface="Meiryo UI" panose="020B0604030504040204" pitchFamily="50" charset="-128"/>
              <a:ea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rPr>
              <a:t>・知識の網羅性は評価認定できるが、その知識を活用した実践的なスキルは評価できない</a:t>
            </a:r>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en-US" altLang="ja-JP" dirty="0">
              <a:latin typeface="Meiryo UI" panose="020B0604030504040204" pitchFamily="50" charset="-128"/>
              <a:ea typeface="Meiryo UI" panose="020B0604030504040204" pitchFamily="50" charset="-128"/>
            </a:endParaRPr>
          </a:p>
          <a:p>
            <a:pPr algn="l"/>
            <a:endParaRPr lang="ja-JP" altLang="en-US" dirty="0">
              <a:latin typeface="Meiryo UI" panose="020B0604030504040204" pitchFamily="50" charset="-128"/>
              <a:ea typeface="Meiryo UI" panose="020B0604030504040204" pitchFamily="50" charset="-128"/>
            </a:endParaRPr>
          </a:p>
          <a:p>
            <a:pPr defTabSz="903427">
              <a:defRPr/>
            </a:pPr>
            <a:endParaRPr kumimoji="1" lang="en-US" altLang="ja-JP" dirty="0"/>
          </a:p>
          <a:p>
            <a:pPr defTabSz="903427">
              <a:defRPr/>
            </a:pP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701815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コンピテンシ・ディクショナリを活用した業務の遂行とスキル・知識の選択的習得をブレークダウンしたもの</a:t>
            </a:r>
            <a:endParaRPr lang="en-US" altLang="ja-JP" dirty="0"/>
          </a:p>
          <a:p>
            <a:r>
              <a:rPr lang="ja-JP" altLang="en-US" dirty="0"/>
              <a:t>●</a:t>
            </a:r>
            <a:endParaRPr lang="en-US" altLang="ja-JP" dirty="0"/>
          </a:p>
          <a:p>
            <a:r>
              <a:rPr lang="ja-JP" altLang="en-US" dirty="0"/>
              <a:t>・図書館におけるデジタルアーカイブ事業を念頭にタスクプロフィールを仮定</a:t>
            </a:r>
            <a:endParaRPr lang="en-US" altLang="ja-JP" dirty="0"/>
          </a:p>
          <a:p>
            <a:r>
              <a:rPr lang="ja-JP" altLang="en-US" dirty="0"/>
              <a:t>・今後説明するデジタルアーカイブ構築プロジェクトを、政府標準ガイドラインに沿った業務</a:t>
            </a:r>
            <a:r>
              <a:rPr lang="en-US" altLang="ja-JP" dirty="0"/>
              <a:t>j</a:t>
            </a:r>
            <a:r>
              <a:rPr lang="ja-JP" altLang="en-US" dirty="0"/>
              <a:t>の工程（タスクプロフィール）で想定し、その中の個々のタスクに必要なスキルを選択</a:t>
            </a:r>
            <a:endParaRPr lang="en-US" altLang="ja-JP" dirty="0"/>
          </a:p>
          <a:p>
            <a:r>
              <a:rPr lang="ja-JP" altLang="en-US" dirty="0"/>
              <a:t>・そのスキルを身につけるためのベースとなる知識を選択</a:t>
            </a:r>
            <a:endParaRPr lang="en-US" altLang="ja-JP" dirty="0"/>
          </a:p>
          <a:p>
            <a:r>
              <a:rPr lang="ja-JP" altLang="en-US" dirty="0"/>
              <a:t>●</a:t>
            </a:r>
            <a:endParaRPr lang="en-US" altLang="ja-JP" dirty="0"/>
          </a:p>
          <a:p>
            <a:pPr defTabSz="903427">
              <a:defRPr/>
            </a:pPr>
            <a:r>
              <a:rPr lang="ja-JP" altLang="en-US" dirty="0"/>
              <a:t>・</a:t>
            </a:r>
            <a:r>
              <a:rPr lang="ja-JP" altLang="en-US" dirty="0">
                <a:latin typeface="Meiryo UI" panose="020B0604030504040204" pitchFamily="50" charset="-128"/>
                <a:ea typeface="Meiryo UI" panose="020B0604030504040204" pitchFamily="50" charset="-128"/>
              </a:rPr>
              <a:t>サービス構築・運用のためのスキル・知識は、右上の「スキル・知識提供機関」でのセミナー等により習得</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・「スキルを活用」して、左の政府標準ガイドラインに沿ったタスクを遂行</a:t>
            </a:r>
            <a:endParaRPr lang="en-US" altLang="ja-JP" dirty="0">
              <a:latin typeface="Meiryo UI" panose="020B0604030504040204" pitchFamily="50" charset="-128"/>
              <a:ea typeface="Meiryo UI" panose="020B0604030504040204" pitchFamily="50" charset="-128"/>
            </a:endParaRPr>
          </a:p>
          <a:p>
            <a:pPr defTabSz="903427">
              <a:defRPr/>
            </a:pPr>
            <a:r>
              <a:rPr lang="ja-JP" altLang="en-US" dirty="0">
                <a:latin typeface="Meiryo UI" panose="020B0604030504040204" pitchFamily="50" charset="-128"/>
                <a:ea typeface="Meiryo UI" panose="020B0604030504040204" pitchFamily="50" charset="-128"/>
              </a:rPr>
              <a:t>・タスクを遂行することにより、「</a:t>
            </a:r>
            <a:r>
              <a:rPr lang="en-US" altLang="ja-JP" dirty="0">
                <a:latin typeface="Meiryo UI" panose="020B0604030504040204" pitchFamily="50" charset="-128"/>
                <a:ea typeface="Meiryo UI" panose="020B0604030504040204" pitchFamily="50" charset="-128"/>
              </a:rPr>
              <a:t>OJT</a:t>
            </a:r>
            <a:r>
              <a:rPr lang="ja-JP" altLang="en-US" dirty="0">
                <a:latin typeface="Meiryo UI" panose="020B0604030504040204" pitchFamily="50" charset="-128"/>
                <a:ea typeface="Meiryo UI" panose="020B0604030504040204" pitchFamily="50" charset="-128"/>
              </a:rPr>
              <a:t>によりスキルを習得」</a:t>
            </a:r>
            <a:endParaRPr lang="en-US" altLang="ja-JP" dirty="0">
              <a:latin typeface="Meiryo UI" panose="020B0604030504040204" pitchFamily="50" charset="-128"/>
              <a:ea typeface="Meiryo UI" panose="020B0604030504040204" pitchFamily="50" charset="-128"/>
            </a:endParaRPr>
          </a:p>
          <a:p>
            <a:pPr defTabSz="903427">
              <a:defRPr/>
            </a:pPr>
            <a:endParaRPr lang="ja-JP" altLang="en-US" dirty="0">
              <a:latin typeface="Meiryo UI" panose="020B0604030504040204" pitchFamily="50" charset="-128"/>
              <a:ea typeface="Meiryo UI" panose="020B0604030504040204" pitchFamily="50" charset="-128"/>
            </a:endParaRPr>
          </a:p>
          <a:p>
            <a:endParaRPr lang="en-US" altLang="ja-JP" dirty="0"/>
          </a:p>
          <a:p>
            <a:r>
              <a:rPr lang="ja-JP" altLang="en-US" dirty="0"/>
              <a:t>●</a:t>
            </a:r>
            <a:endParaRPr lang="en-US" altLang="ja-JP" dirty="0"/>
          </a:p>
          <a:p>
            <a:r>
              <a:rPr lang="ja-JP" altLang="en-US" dirty="0"/>
              <a:t>・右の黒い部分は、情報処理技術者試験の分類、左から右に向かってレベルが高くなる</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9331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タスクディクショナリ」は、企業や組織が経営戦略・事業計画に沿って自タスクを定めるために利活用する。どのようなビジネス形態の企業であっても利活用できるよう、広範囲な企業活動を想定した構成となっている。</a:t>
            </a:r>
          </a:p>
          <a:p>
            <a:r>
              <a:rPr lang="ja-JP" altLang="en-US" dirty="0"/>
              <a:t>・また、タスクディクショナリには、「タスクディクショナリ構成図」、および「タスクプロフィール」</a:t>
            </a:r>
          </a:p>
          <a:p>
            <a:r>
              <a:rPr lang="ja-JP" altLang="en-US" dirty="0"/>
              <a:t>が含まれており、自タスクを策定する際の参考情報として利用することを想定している。</a:t>
            </a:r>
            <a:endParaRPr lang="en-US" altLang="ja-JP" dirty="0"/>
          </a:p>
          <a:p>
            <a:r>
              <a:rPr lang="ja-JP" altLang="en-US" dirty="0"/>
              <a:t>・タスクディクショナリ構成図には、ビジネスのライフサイクル（戦略、企画、開発、利活用、評価・改善）と、「計画・実行」、「管理・統制」、「推進・支援」「その他業務」の</a:t>
            </a:r>
            <a:r>
              <a:rPr lang="en-US" altLang="ja-JP" dirty="0"/>
              <a:t>4 </a:t>
            </a:r>
            <a:r>
              <a:rPr lang="ja-JP" altLang="en-US" dirty="0" err="1"/>
              <a:t>つの</a:t>
            </a:r>
            <a:r>
              <a:rPr lang="ja-JP" altLang="en-US" dirty="0"/>
              <a:t>タスク群からなるタスクの構成が表されている。タスク大分類単位でタスクディクショナリの全体像を俯瞰することで、自タスクの策定に利用することを想定している。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898171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endParaRPr lang="en-US" altLang="ja-JP" dirty="0"/>
          </a:p>
          <a:p>
            <a:r>
              <a:rPr lang="ja-JP" altLang="en-US" dirty="0"/>
              <a:t>「スキルディクショナリ」は、スキルに着目して育成活動を進めることができるように、スキルディクショナリ単独で利活用できる構造になっている。情報処理技術者試験をはじめとする各種資格・認定試験、および学校関係や教育事業者のカリキュラムと結びつけた利用を想定している。</a:t>
            </a:r>
          </a:p>
          <a:p>
            <a:r>
              <a:rPr lang="ja-JP" altLang="en-US" dirty="0"/>
              <a:t>スキルディクショナリは、スキル標準、情報処理技術者試験の知識項目例や主要知識体系を参照元とし、</a:t>
            </a:r>
            <a:r>
              <a:rPr lang="en-US" altLang="ja-JP" dirty="0"/>
              <a:t>IT </a:t>
            </a:r>
            <a:r>
              <a:rPr lang="ja-JP" altLang="en-US" dirty="0"/>
              <a:t>関連業務の遂行に必要なスキル・知識項目を集約し一覧化している。</a:t>
            </a:r>
            <a:endParaRPr lang="en-US" altLang="ja-JP" dirty="0"/>
          </a:p>
          <a:p>
            <a:r>
              <a:rPr lang="ja-JP" altLang="en-US" dirty="0"/>
              <a:t>●</a:t>
            </a:r>
            <a:endParaRPr lang="en-US" altLang="ja-JP" dirty="0"/>
          </a:p>
          <a:p>
            <a:r>
              <a:rPr lang="ja-JP" altLang="en-US" dirty="0"/>
              <a:t>スキルディクショナリは、スキルの特性に基づき「メソドロジ」、「テクノロジ」、「関連知識」、「</a:t>
            </a:r>
            <a:r>
              <a:rPr lang="en-US" altLang="ja-JP" dirty="0"/>
              <a:t>IT</a:t>
            </a:r>
            <a:r>
              <a:rPr lang="ja-JP" altLang="en-US" dirty="0"/>
              <a:t>ヒューマンスキル」の</a:t>
            </a:r>
            <a:r>
              <a:rPr lang="en-US" altLang="ja-JP" dirty="0"/>
              <a:t>4 </a:t>
            </a:r>
            <a:r>
              <a:rPr lang="ja-JP" altLang="en-US" dirty="0" err="1"/>
              <a:t>つの</a:t>
            </a:r>
            <a:r>
              <a:rPr lang="ja-JP" altLang="en-US" dirty="0"/>
              <a:t>カテゴリに分類されている。</a:t>
            </a:r>
            <a:endParaRPr lang="en-US" altLang="ja-JP" dirty="0"/>
          </a:p>
          <a:p>
            <a:r>
              <a:rPr lang="ja-JP" altLang="en-US" dirty="0"/>
              <a:t>●</a:t>
            </a:r>
            <a:endParaRPr lang="en-US" altLang="ja-JP" dirty="0"/>
          </a:p>
          <a:p>
            <a:r>
              <a:rPr lang="en-US" altLang="ja-JP" b="1" dirty="0"/>
              <a:t>(1) </a:t>
            </a:r>
            <a:r>
              <a:rPr lang="ja-JP" altLang="en-US" dirty="0"/>
              <a:t>メソドロジ</a:t>
            </a:r>
          </a:p>
          <a:p>
            <a:r>
              <a:rPr lang="ja-JP" altLang="en-US" dirty="0"/>
              <a:t>メソドロジカテゴリは、</a:t>
            </a:r>
            <a:r>
              <a:rPr lang="en-US" altLang="ja-JP" dirty="0"/>
              <a:t>IT </a:t>
            </a:r>
            <a:r>
              <a:rPr lang="ja-JP" altLang="en-US" dirty="0"/>
              <a:t>ビジネス活動の様々な局面で発揮される手法、方法などで、発揮される対象領域が広く、汎用性、応用性が高いスキルを集めたものである。</a:t>
            </a:r>
            <a:endParaRPr lang="en-US" altLang="ja-JP" dirty="0"/>
          </a:p>
          <a:p>
            <a:r>
              <a:rPr lang="en-US" altLang="ja-JP" b="1" dirty="0"/>
              <a:t>(2) </a:t>
            </a:r>
            <a:r>
              <a:rPr lang="ja-JP" altLang="en-US" dirty="0"/>
              <a:t>テクノロジ</a:t>
            </a:r>
          </a:p>
          <a:p>
            <a:r>
              <a:rPr lang="ja-JP" altLang="en-US" dirty="0"/>
              <a:t>テクノロジカテゴリは、</a:t>
            </a:r>
            <a:r>
              <a:rPr lang="en-US" altLang="ja-JP" dirty="0"/>
              <a:t>IT </a:t>
            </a:r>
            <a:r>
              <a:rPr lang="ja-JP" altLang="en-US" dirty="0"/>
              <a:t>ビジネス活動の様々な局面で発揮される</a:t>
            </a:r>
            <a:r>
              <a:rPr lang="en-US" altLang="ja-JP" dirty="0"/>
              <a:t>IT </a:t>
            </a:r>
            <a:r>
              <a:rPr lang="ja-JP" altLang="en-US" dirty="0"/>
              <a:t>関連技法などで、対象領域が特定されるものが多いスキルを集めたものである。</a:t>
            </a:r>
            <a:endParaRPr lang="en-US" altLang="ja-JP" dirty="0"/>
          </a:p>
          <a:p>
            <a:r>
              <a:rPr lang="en-US" altLang="ja-JP" b="1" dirty="0"/>
              <a:t>(3) </a:t>
            </a:r>
            <a:r>
              <a:rPr lang="ja-JP" altLang="en-US" dirty="0"/>
              <a:t>関連知識</a:t>
            </a:r>
          </a:p>
          <a:p>
            <a:r>
              <a:rPr lang="ja-JP" altLang="en-US" dirty="0"/>
              <a:t>関連知識のカテゴリは、</a:t>
            </a:r>
            <a:r>
              <a:rPr lang="en-US" altLang="ja-JP" dirty="0"/>
              <a:t>IT </a:t>
            </a:r>
            <a:r>
              <a:rPr lang="ja-JP" altLang="en-US" dirty="0"/>
              <a:t>ビジネス活動の様々な局面で活用される、メソドロジ、テクノロジ以外の関連業務知識を集めたものである。</a:t>
            </a:r>
            <a:endParaRPr lang="en-US" altLang="ja-JP" dirty="0"/>
          </a:p>
          <a:p>
            <a:r>
              <a:rPr lang="en-US" altLang="ja-JP" b="1" dirty="0"/>
              <a:t>(4) IT </a:t>
            </a:r>
            <a:r>
              <a:rPr lang="ja-JP" altLang="en-US" dirty="0"/>
              <a:t>ヒューマンスキル</a:t>
            </a:r>
          </a:p>
          <a:p>
            <a:r>
              <a:rPr lang="en-US" altLang="ja-JP" dirty="0"/>
              <a:t>IT </a:t>
            </a:r>
            <a:r>
              <a:rPr lang="ja-JP" altLang="en-US" dirty="0"/>
              <a:t>ヒューマンスキルは、</a:t>
            </a:r>
            <a:r>
              <a:rPr lang="en-US" altLang="ja-JP" dirty="0"/>
              <a:t>IT </a:t>
            </a:r>
            <a:r>
              <a:rPr lang="ja-JP" altLang="en-US" dirty="0"/>
              <a:t>ビジネス活動の様々な局面で頻繁に発揮される基本スキルカテゴリである。</a:t>
            </a:r>
            <a:r>
              <a:rPr lang="en-US" altLang="ja-JP" dirty="0"/>
              <a:t>3 </a:t>
            </a:r>
            <a:r>
              <a:rPr lang="ja-JP" altLang="en-US" dirty="0"/>
              <a:t>分類、</a:t>
            </a:r>
            <a:r>
              <a:rPr lang="en-US" altLang="ja-JP" dirty="0"/>
              <a:t>12 </a:t>
            </a:r>
            <a:r>
              <a:rPr lang="ja-JP" altLang="en-US" dirty="0"/>
              <a:t>スキル項目で構成され、「メソドロジ、テクノロジ、関連知識」と同様にタスクの遂行において発揮されるスキルカテゴリとして定義されている。</a:t>
            </a:r>
            <a:endParaRPr lang="en-US" altLang="ja-JP" dirty="0"/>
          </a:p>
          <a:p>
            <a:endParaRPr lang="en-US" altLang="ja-JP" dirty="0"/>
          </a:p>
          <a:p>
            <a:r>
              <a:rPr lang="ja-JP" altLang="en-US" dirty="0"/>
              <a:t>●図</a:t>
            </a:r>
            <a:endParaRPr lang="en-US" altLang="ja-JP" dirty="0"/>
          </a:p>
          <a:p>
            <a:pPr defTabSz="903427">
              <a:defRPr/>
            </a:pPr>
            <a:r>
              <a:rPr lang="en-US" altLang="ja-JP" dirty="0"/>
              <a:t>4 </a:t>
            </a:r>
            <a:r>
              <a:rPr lang="ja-JP" altLang="en-US" dirty="0" err="1"/>
              <a:t>つの</a:t>
            </a:r>
            <a:r>
              <a:rPr lang="ja-JP" altLang="en-US" dirty="0"/>
              <a:t>スキルカテゴリ及びスキル分類を、</a:t>
            </a:r>
            <a:r>
              <a:rPr lang="en-US" altLang="ja-JP" dirty="0"/>
              <a:t>IT </a:t>
            </a:r>
            <a:r>
              <a:rPr lang="ja-JP" altLang="en-US" dirty="0"/>
              <a:t>固有性の高低と利用対象領域の広狭の</a:t>
            </a:r>
            <a:r>
              <a:rPr lang="en-US" altLang="ja-JP" dirty="0"/>
              <a:t>2 </a:t>
            </a:r>
            <a:r>
              <a:rPr lang="ja-JP" altLang="en-US" dirty="0"/>
              <a:t>軸で表したものである。</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59373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情報処理技術者試験のレベル１で、</a:t>
            </a:r>
            <a:r>
              <a:rPr kumimoji="1" lang="ja-JP" altLang="en-US" dirty="0"/>
              <a:t>社会人の常識とされる</a:t>
            </a:r>
            <a:endParaRPr kumimoji="1" lang="en-US" altLang="ja-JP" dirty="0"/>
          </a:p>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内容は用語の意味を知っていればいい程度</a:t>
            </a:r>
            <a:endParaRPr lang="en-US" altLang="ja-JP"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6786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9220C2-2BB3-47BF-9CF1-993083EA093D}"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ja-JP" altLang="ja-JP" dirty="0"/>
              <a:t>例えば</a:t>
            </a:r>
            <a:r>
              <a:rPr lang="en-US" altLang="ja-JP" dirty="0"/>
              <a:t>NDL</a:t>
            </a:r>
            <a:r>
              <a:rPr lang="ja-JP" altLang="ja-JP" dirty="0"/>
              <a:t>では？</a:t>
            </a:r>
          </a:p>
          <a:p>
            <a:r>
              <a:rPr lang="ja-JP" altLang="ja-JP" dirty="0"/>
              <a:t>第</a:t>
            </a:r>
            <a:r>
              <a:rPr lang="en-US" altLang="ja-JP" dirty="0"/>
              <a:t>4</a:t>
            </a:r>
            <a:r>
              <a:rPr lang="ja-JP" altLang="ja-JP" dirty="0"/>
              <a:t>　情報セキュリティに関する館の基本的な態度</a:t>
            </a:r>
          </a:p>
          <a:p>
            <a:r>
              <a:rPr lang="en-US" altLang="ja-JP" dirty="0"/>
              <a:t>1</a:t>
            </a:r>
            <a:r>
              <a:rPr lang="ja-JP" altLang="ja-JP" dirty="0"/>
              <a:t>　館は、情報セキュリティを重視し、その保障に努める。</a:t>
            </a:r>
          </a:p>
          <a:p>
            <a:r>
              <a:rPr lang="en-US" altLang="ja-JP" dirty="0"/>
              <a:t>2</a:t>
            </a:r>
            <a:r>
              <a:rPr lang="ja-JP" altLang="ja-JP" dirty="0"/>
              <a:t>　館は、館のサービスの改善を図るために必要な情報セキュリティのための措置を講ずる。</a:t>
            </a:r>
          </a:p>
          <a:p>
            <a:r>
              <a:rPr lang="en-US" altLang="ja-JP" dirty="0"/>
              <a:t>3</a:t>
            </a:r>
            <a:r>
              <a:rPr lang="ja-JP" altLang="ja-JP" dirty="0"/>
              <a:t>　館は、利用者情報、利用情報及び館が公開する権利を有しない情報の機密性を確保する。</a:t>
            </a:r>
          </a:p>
          <a:p>
            <a:r>
              <a:rPr lang="en-US" altLang="ja-JP" dirty="0"/>
              <a:t>4</a:t>
            </a:r>
            <a:r>
              <a:rPr lang="ja-JP" altLang="ja-JP" dirty="0"/>
              <a:t>　館は、職員が館内外の情報資産に係る情報セキュリティを損なうことのないよう措置する。</a:t>
            </a:r>
          </a:p>
          <a:p>
            <a:r>
              <a:rPr lang="en-US" altLang="ja-JP" dirty="0"/>
              <a:t>5</a:t>
            </a:r>
            <a:r>
              <a:rPr lang="ja-JP" altLang="ja-JP" dirty="0"/>
              <a:t>　館は、職員以外の者による館内外の情報資産に係る情報セキュリティの侵害に加担する結果となることのないよう措置する。</a:t>
            </a:r>
          </a:p>
          <a:p>
            <a:r>
              <a:rPr lang="ja-JP" altLang="ja-JP" dirty="0"/>
              <a:t>第</a:t>
            </a:r>
            <a:r>
              <a:rPr lang="en-US" altLang="ja-JP" dirty="0"/>
              <a:t>8</a:t>
            </a:r>
            <a:r>
              <a:rPr lang="ja-JP" altLang="ja-JP" dirty="0"/>
              <a:t>　情報セキュリティ対策の実施</a:t>
            </a:r>
          </a:p>
          <a:p>
            <a:r>
              <a:rPr lang="ja-JP" altLang="ja-JP" dirty="0"/>
              <a:t>　次の情報セキュリティ対策を講じるものとする。</a:t>
            </a:r>
          </a:p>
          <a:p>
            <a:r>
              <a:rPr lang="ja-JP" altLang="ja-JP" dirty="0"/>
              <a:t>　</a:t>
            </a:r>
            <a:r>
              <a:rPr lang="en-US" altLang="ja-JP" dirty="0"/>
              <a:t>(1)</a:t>
            </a:r>
            <a:r>
              <a:rPr lang="ja-JP" altLang="ja-JP" dirty="0"/>
              <a:t>　人的セキュリティ対策　情報セキュリティに関する権限及び責任を定め、情報セキュリティポリシーの内容を周知徹底するなど、職員の教育及び啓発を行う。</a:t>
            </a:r>
          </a:p>
          <a:p>
            <a:r>
              <a:rPr lang="ja-JP" altLang="ja-JP" dirty="0"/>
              <a:t>　</a:t>
            </a:r>
            <a:r>
              <a:rPr lang="en-US" altLang="ja-JP" dirty="0"/>
              <a:t>(2)</a:t>
            </a:r>
            <a:r>
              <a:rPr lang="ja-JP" altLang="ja-JP" dirty="0"/>
              <a:t>　物理的セキュリティ対策　情報システム関係機器が設置された施設への不正な立入りを防止するなど、情報資産を危害、妨害等から物理的に保護する。</a:t>
            </a:r>
          </a:p>
          <a:p>
            <a:r>
              <a:rPr lang="ja-JP" altLang="ja-JP" dirty="0"/>
              <a:t>　</a:t>
            </a:r>
            <a:r>
              <a:rPr lang="en-US" altLang="ja-JP" dirty="0"/>
              <a:t>(3)</a:t>
            </a:r>
            <a:r>
              <a:rPr lang="ja-JP" altLang="ja-JP" dirty="0"/>
              <a:t>　技術的セキュリティ対策　情報資産を外部からの不正なアクセスから保護する等のため、情報資産へのアクセス制御、ネットワーク管理、コンピュータウィルス対策等の技術的な対策を行う。</a:t>
            </a:r>
          </a:p>
          <a:p>
            <a:r>
              <a:rPr lang="ja-JP" altLang="ja-JP" dirty="0"/>
              <a:t>　</a:t>
            </a:r>
            <a:r>
              <a:rPr lang="en-US" altLang="ja-JP" dirty="0"/>
              <a:t>(4) </a:t>
            </a:r>
            <a:r>
              <a:rPr lang="ja-JP" altLang="ja-JP" dirty="0"/>
              <a:t>　運用に関するセキュリティ対策　情報システムの監視、情報セキュリティポリシーの実施状況の確認等運用面における対策及び情報セキュリティ緊急事態に対応する危機管理対策を行う。</a:t>
            </a:r>
          </a:p>
          <a:p>
            <a:r>
              <a:rPr lang="ja-JP" altLang="ja-JP" dirty="0"/>
              <a:t>情報セキュリティ対策の体系における方針・基準等の定義</a:t>
            </a:r>
          </a:p>
          <a:p>
            <a:r>
              <a:rPr lang="en-US" altLang="ja-JP" dirty="0"/>
              <a:t> </a:t>
            </a:r>
            <a:endParaRPr lang="ja-JP" altLang="ja-JP" dirty="0"/>
          </a:p>
          <a:p>
            <a:r>
              <a:rPr lang="ja-JP" altLang="ja-JP" dirty="0"/>
              <a:t>○ 【情報セキュリティポリシー】</a:t>
            </a:r>
          </a:p>
          <a:p>
            <a:r>
              <a:rPr lang="ja-JP" altLang="ja-JP" dirty="0"/>
              <a:t>情報セキュリティ及び情報セキュリティに対する脅威への対策に関する基本的な考え方及び基準を、総合的、体系的かつ具体的にとりまとめた文書をいい、「情報セキュリティ基本方針」及び「情報セキュリティ対策基準」により構成される。</a:t>
            </a:r>
          </a:p>
          <a:p>
            <a:r>
              <a:rPr lang="en-US" altLang="ja-JP" dirty="0"/>
              <a:t> </a:t>
            </a:r>
            <a:endParaRPr lang="ja-JP" altLang="ja-JP" dirty="0"/>
          </a:p>
          <a:p>
            <a:r>
              <a:rPr lang="ja-JP" altLang="ja-JP" dirty="0"/>
              <a:t>○ 【情報セキュリティ基本方針】</a:t>
            </a:r>
          </a:p>
          <a:p>
            <a:r>
              <a:rPr lang="ja-JP" altLang="ja-JP" dirty="0"/>
              <a:t>情報セキュリティに関する統一的かつ基本的な方針であり、国立国会図書館（以下「館」という。）における情報セキュリティ対策の根本的な考え方及び取組姿勢を示すもの。</a:t>
            </a:r>
          </a:p>
          <a:p>
            <a:r>
              <a:rPr lang="en-US" altLang="ja-JP" dirty="0"/>
              <a:t> </a:t>
            </a:r>
            <a:endParaRPr lang="ja-JP" altLang="ja-JP" dirty="0"/>
          </a:p>
          <a:p>
            <a:r>
              <a:rPr lang="ja-JP" altLang="ja-JP" dirty="0"/>
              <a:t>○ 【情報セキュリティ対策基準】</a:t>
            </a:r>
          </a:p>
          <a:p>
            <a:r>
              <a:rPr lang="ja-JP" altLang="ja-JP" dirty="0"/>
              <a:t>情報セキュリティ基本方針に基づき、情報セキュリティを確保するための体制、遵守すべき事項、判断の基準等を示すもの。</a:t>
            </a:r>
          </a:p>
          <a:p>
            <a:r>
              <a:rPr lang="en-US" altLang="ja-JP" dirty="0"/>
              <a:t> </a:t>
            </a:r>
            <a:endParaRPr lang="ja-JP" altLang="ja-JP" dirty="0"/>
          </a:p>
          <a:p>
            <a:r>
              <a:rPr lang="ja-JP" altLang="ja-JP" dirty="0"/>
              <a:t>○ 情報セキュリティ実施手順</a:t>
            </a:r>
          </a:p>
          <a:p>
            <a:r>
              <a:rPr lang="ja-JP" altLang="ja-JP" dirty="0"/>
              <a:t>情報セキュリティ対策基準に基づき、具体的な業務において実施すべき手順を示すもの。</a:t>
            </a:r>
          </a:p>
          <a:p>
            <a:r>
              <a:rPr lang="en-US" altLang="ja-JP" dirty="0"/>
              <a:t> </a:t>
            </a:r>
            <a:endParaRPr lang="ja-JP" altLang="ja-JP" dirty="0"/>
          </a:p>
          <a:p>
            <a:r>
              <a:rPr lang="ja-JP" altLang="ja-JP" dirty="0"/>
              <a:t>情報セキュリティ実施手順は下記の手順より構成される。</a:t>
            </a:r>
          </a:p>
          <a:p>
            <a:r>
              <a:rPr lang="en-US" altLang="ja-JP" dirty="0"/>
              <a:t> </a:t>
            </a:r>
            <a:endParaRPr lang="ja-JP" altLang="ja-JP" dirty="0"/>
          </a:p>
          <a:p>
            <a:r>
              <a:rPr lang="ja-JP" altLang="ja-JP" dirty="0"/>
              <a:t>・【情報セキュリティ対策指針　詳細管理策（サブコントロールレベル）】</a:t>
            </a:r>
          </a:p>
          <a:p>
            <a:r>
              <a:rPr lang="ja-JP" altLang="ja-JP" dirty="0"/>
              <a:t>「情報セキュリティ対策基準」の小項目毎に対応し、更に詳細な管理策（サブコントロールレベル）を策定したもの。</a:t>
            </a:r>
          </a:p>
          <a:p>
            <a:r>
              <a:rPr lang="en-US" altLang="ja-JP" dirty="0"/>
              <a:t> </a:t>
            </a:r>
            <a:endParaRPr lang="ja-JP" altLang="ja-JP" dirty="0"/>
          </a:p>
          <a:p>
            <a:r>
              <a:rPr lang="ja-JP" altLang="ja-JP" dirty="0"/>
              <a:t>・【情報資産リスクマネジメント実施手順】</a:t>
            </a:r>
          </a:p>
          <a:p>
            <a:r>
              <a:rPr lang="ja-JP" altLang="ja-JP" dirty="0"/>
              <a:t>情報資産のリスクアセスメント、リスク対応に関する分析手法、リスク対応策を定めたもの。</a:t>
            </a:r>
          </a:p>
          <a:p>
            <a:r>
              <a:rPr lang="ja-JP" altLang="ja-JP" dirty="0"/>
              <a:t>本手順は「実施手順説明編」と、情報資産を下記の６種類の類別に分類し、それぞれの類別パターンごとに、機密性・完全性・可用性の視点からリスクアセスメントを行い、必要なリスク対応（情報セキュリティ対策基準に対応）を行った「リスク対策編（類別毎）」から構成される。</a:t>
            </a:r>
          </a:p>
          <a:p>
            <a:r>
              <a:rPr lang="ja-JP" altLang="ja-JP" dirty="0"/>
              <a:t>類別</a:t>
            </a:r>
          </a:p>
          <a:p>
            <a:r>
              <a:rPr lang="ja-JP" altLang="ja-JP" dirty="0"/>
              <a:t>　・基本主題（</a:t>
            </a:r>
            <a:r>
              <a:rPr lang="en-US" altLang="ja-JP" dirty="0"/>
              <a:t>16</a:t>
            </a:r>
            <a:r>
              <a:rPr lang="ja-JP" altLang="ja-JP" dirty="0"/>
              <a:t>パターン）</a:t>
            </a:r>
          </a:p>
          <a:p>
            <a:r>
              <a:rPr lang="ja-JP" altLang="ja-JP" dirty="0"/>
              <a:t>　・個人情報（</a:t>
            </a:r>
            <a:r>
              <a:rPr lang="en-US" altLang="ja-JP" dirty="0"/>
              <a:t>3</a:t>
            </a:r>
            <a:r>
              <a:rPr lang="ja-JP" altLang="ja-JP" dirty="0"/>
              <a:t>パターン）</a:t>
            </a:r>
          </a:p>
          <a:p>
            <a:r>
              <a:rPr lang="ja-JP" altLang="ja-JP" dirty="0"/>
              <a:t>　・アクセス制御の必要性（</a:t>
            </a:r>
            <a:r>
              <a:rPr lang="en-US" altLang="ja-JP" dirty="0"/>
              <a:t>3</a:t>
            </a:r>
            <a:r>
              <a:rPr lang="ja-JP" altLang="ja-JP" dirty="0"/>
              <a:t>パターン）</a:t>
            </a:r>
          </a:p>
          <a:p>
            <a:r>
              <a:rPr lang="ja-JP" altLang="ja-JP" dirty="0"/>
              <a:t>　・場所的要素（</a:t>
            </a:r>
            <a:r>
              <a:rPr lang="en-US" altLang="ja-JP" dirty="0"/>
              <a:t>7</a:t>
            </a:r>
            <a:r>
              <a:rPr lang="ja-JP" altLang="ja-JP" dirty="0"/>
              <a:t>パターン）</a:t>
            </a:r>
          </a:p>
          <a:p>
            <a:r>
              <a:rPr lang="ja-JP" altLang="ja-JP" dirty="0"/>
              <a:t>　・時間的要素（</a:t>
            </a:r>
            <a:r>
              <a:rPr lang="en-US" altLang="ja-JP" dirty="0"/>
              <a:t>4</a:t>
            </a:r>
            <a:r>
              <a:rPr lang="ja-JP" altLang="ja-JP" dirty="0"/>
              <a:t>パターン）</a:t>
            </a:r>
          </a:p>
          <a:p>
            <a:r>
              <a:rPr lang="ja-JP" altLang="ja-JP" dirty="0"/>
              <a:t>　・正確さの必要性（</a:t>
            </a:r>
            <a:r>
              <a:rPr lang="en-US" altLang="ja-JP" dirty="0"/>
              <a:t>4</a:t>
            </a:r>
            <a:r>
              <a:rPr lang="ja-JP" altLang="ja-JP" dirty="0"/>
              <a:t>パターン）</a:t>
            </a:r>
          </a:p>
          <a:p>
            <a:r>
              <a:rPr lang="en-US" altLang="ja-JP" dirty="0"/>
              <a:t> </a:t>
            </a:r>
            <a:endParaRPr lang="ja-JP" altLang="ja-JP" dirty="0"/>
          </a:p>
          <a:p>
            <a:r>
              <a:rPr lang="ja-JP" altLang="ja-JP" dirty="0"/>
              <a:t>・【情報セキュリティ実施手順（一般職員向け）】</a:t>
            </a:r>
          </a:p>
          <a:p>
            <a:r>
              <a:rPr lang="ja-JP" altLang="ja-JP" dirty="0"/>
              <a:t>館の職員等が日常業務において館内の個人情報保護及び情報セキュリティに関する手続その他必要な事項について定めたもの。</a:t>
            </a:r>
          </a:p>
          <a:p>
            <a:r>
              <a:rPr lang="en-US" altLang="ja-JP" dirty="0"/>
              <a:t> </a:t>
            </a:r>
            <a:endParaRPr lang="ja-JP" altLang="ja-JP" dirty="0"/>
          </a:p>
          <a:p>
            <a:r>
              <a:rPr lang="ja-JP" altLang="ja-JP" dirty="0"/>
              <a:t>・【情報セキュリティ実施手順（システム管理者向け）】</a:t>
            </a:r>
          </a:p>
          <a:p>
            <a:r>
              <a:rPr lang="ja-JP" altLang="ja-JP" dirty="0"/>
              <a:t>館の情報システムの運用・管理を担当する関係者（システム管理者）が実施する館内の個人情報保護及び情報セキュリティに関する手続その他必要な事項について定めたもの。</a:t>
            </a:r>
          </a:p>
          <a:p>
            <a:r>
              <a:rPr lang="en-US" altLang="ja-JP" dirty="0"/>
              <a:t> </a:t>
            </a:r>
            <a:endParaRPr lang="ja-JP" altLang="ja-JP" dirty="0"/>
          </a:p>
          <a:p>
            <a:r>
              <a:rPr lang="ja-JP" altLang="ja-JP" dirty="0"/>
              <a:t>・【各部局の情報セキュリティ実施手順】</a:t>
            </a:r>
          </a:p>
          <a:p>
            <a:r>
              <a:rPr lang="ja-JP" altLang="ja-JP" dirty="0"/>
              <a:t>各部局が管理運用する情報システムを利用して行う業務処理について、「情報セキュリティポリシー」及び「情報セキュリティ対策基準　詳細管理策（サブコントロールレベル）」に基づき、管理者自身も含む全ての職員が個々の具体的な情報セキュリティ対策を円滑に実施できるよう実施手順を定めるものとする。</a:t>
            </a:r>
          </a:p>
          <a:p>
            <a:r>
              <a:rPr lang="ja-JP" altLang="ja-JP" dirty="0"/>
              <a:t>実施手順は、「情報セキュリティ対策基準」に記述された内容を具体化した「詳細管理策」よりその業務の実施に不可欠な管理策を個別の実施事項として定めた手順書であり、利用者のみならず管理者も含めた全ての職員がそれぞれの業務内容や取り扱う情報等に応じて、情報セキュリティを確保するために何をなすべきかを示したものである。</a:t>
            </a:r>
          </a:p>
          <a:p>
            <a:r>
              <a:rPr lang="ja-JP" altLang="ja-JP" dirty="0"/>
              <a:t>したがって、各々の業務で利用する情報システムが置かれている環境に応じて、それぞれ独自に策定されるべきものである。</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4841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46BE13-CC67-460E-A290-EF9F0863281C}"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03427">
              <a:defRPr/>
            </a:pPr>
            <a:r>
              <a:rPr lang="ja-JP" altLang="ja-JP" dirty="0"/>
              <a:t>リスクとは、情報資産に対する「脅威」に対しての対策の不十分さが脆弱性（脅威×脆弱性）</a:t>
            </a:r>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607819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11573" indent="-273682" eaLnBrk="0" hangingPunct="0">
              <a:defRPr kumimoji="1">
                <a:solidFill>
                  <a:schemeClr val="tx1"/>
                </a:solidFill>
                <a:latin typeface="Arial" panose="020B0604020202020204" pitchFamily="34" charset="0"/>
                <a:ea typeface="ＭＳ Ｐゴシック" panose="020B0600070205080204" pitchFamily="50" charset="-128"/>
              </a:defRPr>
            </a:lvl2pPr>
            <a:lvl3pPr marL="1094728" indent="-218946" eaLnBrk="0" hangingPunct="0">
              <a:defRPr kumimoji="1">
                <a:solidFill>
                  <a:schemeClr val="tx1"/>
                </a:solidFill>
                <a:latin typeface="Arial" panose="020B0604020202020204" pitchFamily="34" charset="0"/>
                <a:ea typeface="ＭＳ Ｐゴシック" panose="020B0600070205080204" pitchFamily="50" charset="-128"/>
              </a:defRPr>
            </a:lvl3pPr>
            <a:lvl4pPr marL="1532619" indent="-218946" eaLnBrk="0" hangingPunct="0">
              <a:defRPr kumimoji="1">
                <a:solidFill>
                  <a:schemeClr val="tx1"/>
                </a:solidFill>
                <a:latin typeface="Arial" panose="020B0604020202020204" pitchFamily="34" charset="0"/>
                <a:ea typeface="ＭＳ Ｐゴシック" panose="020B0600070205080204" pitchFamily="50" charset="-128"/>
              </a:defRPr>
            </a:lvl4pPr>
            <a:lvl5pPr marL="1970511" indent="-218946" eaLnBrk="0" hangingPunct="0">
              <a:defRPr kumimoji="1">
                <a:solidFill>
                  <a:schemeClr val="tx1"/>
                </a:solidFill>
                <a:latin typeface="Arial" panose="020B0604020202020204" pitchFamily="34" charset="0"/>
                <a:ea typeface="ＭＳ Ｐゴシック" panose="020B0600070205080204" pitchFamily="50" charset="-128"/>
              </a:defRPr>
            </a:lvl5pPr>
            <a:lvl6pPr marL="2408401"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846293"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284184"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722075" indent="-218946"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1E6A7F-0890-4F38-B924-15191679D791}" type="slidenum">
              <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en-US" altLang="ja-JP" sz="13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r>
              <a:rPr lang="ja-JP" altLang="ja-JP" dirty="0"/>
              <a:t>参考） </a:t>
            </a:r>
            <a:r>
              <a:rPr lang="en-US" altLang="ja-JP" dirty="0"/>
              <a:t>IPA</a:t>
            </a:r>
            <a:r>
              <a:rPr lang="ja-JP" altLang="ja-JP" dirty="0"/>
              <a:t>セキュリティセンター「情報セキュリティマネジメントについて」</a:t>
            </a:r>
          </a:p>
          <a:p>
            <a:r>
              <a:rPr lang="en-US" altLang="ja-JP" u="sng" dirty="0">
                <a:hlinkClick r:id="rId3"/>
              </a:rPr>
              <a:t>http://www.ipa.go.jp/security/manager/protect/management.html</a:t>
            </a:r>
            <a:r>
              <a:rPr lang="ja-JP" altLang="ja-JP" dirty="0"/>
              <a:t>　</a:t>
            </a:r>
          </a:p>
          <a:p>
            <a:r>
              <a:rPr lang="ja-JP" altLang="ja-JP" dirty="0"/>
              <a:t>参考）読者層別：情報セキュリティ対策実践情報： </a:t>
            </a:r>
          </a:p>
          <a:p>
            <a:r>
              <a:rPr lang="en-US" altLang="ja-JP" u="sng" dirty="0">
                <a:hlinkClick r:id="rId4"/>
              </a:rPr>
              <a:t>http://www.ipa.go.jp/security/awareness/awareness.html</a:t>
            </a:r>
            <a:r>
              <a:rPr lang="en-US" altLang="ja-JP" dirty="0"/>
              <a:t> </a:t>
            </a:r>
            <a:endParaRPr lang="ja-JP" altLang="ja-JP" dirty="0"/>
          </a:p>
          <a:p>
            <a:r>
              <a:rPr lang="en-US" altLang="ja-JP" dirty="0"/>
              <a:t> </a:t>
            </a:r>
            <a:endParaRPr lang="ja-JP" altLang="ja-JP" dirty="0"/>
          </a:p>
          <a:p>
            <a:pPr eaLnBrk="1" hangingPunct="1"/>
            <a:endParaRPr lang="ja-JP" altLang="ja-JP" dirty="0">
              <a:latin typeface="Arial" panose="020B0604020202020204" pitchFamily="34" charset="0"/>
            </a:endParaRPr>
          </a:p>
        </p:txBody>
      </p:sp>
    </p:spTree>
    <p:extLst>
      <p:ext uri="{BB962C8B-B14F-4D97-AF65-F5344CB8AC3E}">
        <p14:creationId xmlns:p14="http://schemas.microsoft.com/office/powerpoint/2010/main" val="370038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t>●情報セキュリティマネジメント試験</a:t>
            </a:r>
            <a:r>
              <a:rPr lang="en-US" altLang="ja-JP" b="0" dirty="0"/>
              <a:t>(SG)</a:t>
            </a:r>
            <a:r>
              <a:rPr lang="ja-JP" altLang="en-US" b="0" dirty="0"/>
              <a:t>　</a:t>
            </a:r>
            <a:br>
              <a:rPr lang="ja-JP" altLang="en-US" b="0" dirty="0"/>
            </a:br>
            <a:r>
              <a:rPr lang="en-US" altLang="ja-JP" b="0" dirty="0"/>
              <a:t>[ Information Security Management Examination ]</a:t>
            </a:r>
          </a:p>
          <a:p>
            <a:r>
              <a:rPr lang="ja-JP" altLang="en-US" b="0" dirty="0"/>
              <a:t>・情報セキュリティマネジメントの計画・運用・評価・改善を通して組織の情報セキュリティ確保に貢献し、脅威から継続的に組織を守るための基本的なスキルを認定する試験。</a:t>
            </a:r>
            <a:endParaRPr lang="en-US" altLang="ja-JP" b="0" dirty="0"/>
          </a:p>
          <a:p>
            <a:endParaRPr lang="en-US" altLang="ja-JP" b="0" dirty="0"/>
          </a:p>
          <a:p>
            <a:r>
              <a:rPr lang="ja-JP" altLang="en-US" b="0" dirty="0"/>
              <a:t>・情報システムの利用部門にあって、情報セキュリティリーダとして、部門の業務遂行に必要な情報セキュリティ対策や組織が定めた情報セキュリティ諸規程（情報セキュリティポリシを含む組織内諸規程）の目的・内容を適切に理解し、情報及び情報システムを安全に活用するために、情報セキュリティが確保された状況を実現し、維持・改善する者</a:t>
            </a:r>
            <a:endParaRPr lang="en-US" altLang="ja-JP" b="0" dirty="0"/>
          </a:p>
          <a:p>
            <a:r>
              <a:rPr lang="ja-JP" altLang="en-US" b="0" dirty="0"/>
              <a:t>●情報セキュリティスペシャリスト試験</a:t>
            </a:r>
            <a:r>
              <a:rPr lang="en-US" altLang="ja-JP" b="0" dirty="0"/>
              <a:t>(SC)</a:t>
            </a:r>
            <a:r>
              <a:rPr lang="ja-JP" altLang="en-US" b="0" dirty="0"/>
              <a:t>　～ </a:t>
            </a:r>
            <a:r>
              <a:rPr lang="en-US" altLang="ja-JP" b="0" dirty="0"/>
              <a:t>IT</a:t>
            </a:r>
            <a:r>
              <a:rPr lang="ja-JP" altLang="en-US" b="0" dirty="0"/>
              <a:t>の安全・安心を支えるセキュリティの番人 ～</a:t>
            </a:r>
            <a:br>
              <a:rPr lang="ja-JP" altLang="en-US" b="0" dirty="0"/>
            </a:br>
            <a:r>
              <a:rPr lang="en-US" altLang="ja-JP" b="0" dirty="0"/>
              <a:t>[ Information Security Specialist Examination ]</a:t>
            </a:r>
          </a:p>
          <a:p>
            <a:r>
              <a:rPr lang="ja-JP" altLang="en-US" b="0" dirty="0"/>
              <a:t>・情報システムや組織に対する脅威や脆弱性を評価し、技術面・管理面での有効な対策を遂行できるセキュリティエンジニアや情報システム管理者を目指す方に最適です。情報セキュリティの重要性はますます高まっており、いま最も旬なエンジニア。</a:t>
            </a:r>
            <a:endParaRPr lang="en-US" altLang="ja-JP" b="0" dirty="0"/>
          </a:p>
          <a:p>
            <a:r>
              <a:rPr lang="ja-JP" altLang="en-US" b="0" dirty="0"/>
              <a:t>・高度</a:t>
            </a:r>
            <a:r>
              <a:rPr lang="en-US" altLang="ja-JP" b="0" dirty="0"/>
              <a:t>IT</a:t>
            </a:r>
            <a:r>
              <a:rPr lang="ja-JP" altLang="en-US" b="0" dirty="0"/>
              <a:t>人材として確立した専門分野をもち、情報システムの企画・要件定義・開発・運用・保守において、情報セキュリティポリシに準拠してセキュリティ機能の実現を支援し、又は情報システム基盤を整備し、情報セキュリティ技術の専門家として情報セキュリティ管理を支援する者 </a:t>
            </a:r>
            <a:endParaRPr lang="en-US" altLang="ja-JP" b="0" dirty="0"/>
          </a:p>
          <a:p>
            <a:endParaRPr lang="en-US" altLang="ja-JP" b="0" dirty="0"/>
          </a:p>
          <a:p>
            <a:endParaRPr kumimoji="1" lang="ja-JP" altLang="en-US" b="0"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808486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この後の細かい話しの前提として、電子図書館に関連する構想とサービスの変遷をイメージしておいていただくための図</a:t>
            </a:r>
            <a:endParaRPr lang="en-US" altLang="ja-JP" dirty="0">
              <a:latin typeface="メイリオ" panose="020B0604030504040204" pitchFamily="50" charset="-128"/>
              <a:ea typeface="メイリオ" panose="020B0604030504040204" pitchFamily="50" charset="-128"/>
            </a:endParaRPr>
          </a:p>
          <a:p>
            <a:r>
              <a:rPr kumimoji="1" lang="ja-JP" altLang="en-US" dirty="0"/>
              <a:t>横軸が時系列</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a:t>
            </a:fld>
            <a:endParaRPr kumimoji="1" lang="ja-JP" altLang="en-US"/>
          </a:p>
        </p:txBody>
      </p:sp>
    </p:spTree>
    <p:extLst>
      <p:ext uri="{BB962C8B-B14F-4D97-AF65-F5344CB8AC3E}">
        <p14:creationId xmlns:p14="http://schemas.microsoft.com/office/powerpoint/2010/main" val="2329267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1"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9812"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B6646E3D-845D-42BF-9C07-D2C1CABAFD75}"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124</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9813" name="Rectangle 2"/>
          <p:cNvSpPr>
            <a:spLocks noGrp="1" noRot="1" noChangeAspect="1" noChangeArrowheads="1" noTextEdit="1"/>
          </p:cNvSpPr>
          <p:nvPr>
            <p:ph type="sldImg"/>
          </p:nvPr>
        </p:nvSpPr>
        <p:spPr>
          <a:xfrm>
            <a:off x="266700" y="280988"/>
            <a:ext cx="5994400" cy="3373437"/>
          </a:xfrm>
          <a:ln/>
        </p:spPr>
      </p:sp>
      <p:sp>
        <p:nvSpPr>
          <p:cNvPr id="119814" name="Rectangle 3"/>
          <p:cNvSpPr>
            <a:spLocks noGrp="1" noChangeArrowheads="1"/>
          </p:cNvSpPr>
          <p:nvPr>
            <p:ph type="body" idx="1"/>
          </p:nvPr>
        </p:nvSpPr>
        <p:spPr>
          <a:xfrm>
            <a:off x="145329" y="3654936"/>
            <a:ext cx="6245515" cy="5859399"/>
          </a:xfrm>
          <a:noFill/>
          <a:ln/>
        </p:spPr>
        <p:txBody>
          <a:bodyPr/>
          <a:lstStyle/>
          <a:p>
            <a:pPr marL="235467" indent="-235467">
              <a:lnSpc>
                <a:spcPct val="80000"/>
              </a:lnSpc>
            </a:pPr>
            <a:r>
              <a:rPr lang="ja-JP" altLang="en-US" u="sng" dirty="0">
                <a:ea typeface="ＭＳ Ｐ明朝" charset="-128"/>
              </a:rPr>
              <a:t>例えば、</a:t>
            </a:r>
            <a:r>
              <a:rPr lang="ja-JP" altLang="en-US" u="sng" dirty="0">
                <a:solidFill>
                  <a:srgbClr val="FF0000"/>
                </a:solidFill>
                <a:ea typeface="ＭＳ Ｐ明朝" charset="-128"/>
              </a:rPr>
              <a:t>検索に関するユーザニーズ</a:t>
            </a:r>
            <a:r>
              <a:rPr lang="ja-JP" altLang="en-US" u="sng" dirty="0">
                <a:ea typeface="ＭＳ Ｐ明朝" charset="-128"/>
              </a:rPr>
              <a:t>では、左にあるようなニーズがあります。</a:t>
            </a:r>
            <a:endParaRPr lang="en-US" altLang="ja-JP" u="sng" dirty="0">
              <a:ea typeface="ＭＳ Ｐ明朝" charset="-128"/>
            </a:endParaRPr>
          </a:p>
          <a:p>
            <a:pPr marL="235467" indent="-235467">
              <a:lnSpc>
                <a:spcPct val="80000"/>
              </a:lnSpc>
            </a:pPr>
            <a:r>
              <a:rPr lang="ja-JP" altLang="en-US" u="sng" dirty="0">
                <a:ea typeface="ＭＳ Ｐ明朝" charset="-128"/>
              </a:rPr>
              <a:t>それを実現するために、右のような機能が必要になります。</a:t>
            </a:r>
            <a:endParaRPr lang="en-US" altLang="ja-JP" u="sng" dirty="0">
              <a:ea typeface="ＭＳ Ｐ明朝" charset="-128"/>
            </a:endParaRPr>
          </a:p>
          <a:p>
            <a:pPr marL="235467" indent="-235467">
              <a:lnSpc>
                <a:spcPct val="80000"/>
              </a:lnSpc>
            </a:pPr>
            <a:endParaRPr lang="en-US" altLang="ja-JP" u="sng" dirty="0">
              <a:ea typeface="ＭＳ Ｐ明朝" charset="-128"/>
            </a:endParaRPr>
          </a:p>
          <a:p>
            <a:pPr marL="235467" indent="-235467">
              <a:lnSpc>
                <a:spcPct val="80000"/>
              </a:lnSpc>
            </a:pPr>
            <a:r>
              <a:rPr lang="ja-JP" altLang="en-US" u="sng" dirty="0">
                <a:ea typeface="ＭＳ Ｐ明朝" charset="-128"/>
              </a:rPr>
              <a:t>これらをできるようにするためには、</a:t>
            </a:r>
            <a:endParaRPr lang="en-US" altLang="ja-JP" u="sng" dirty="0">
              <a:ea typeface="ＭＳ Ｐ明朝" charset="-128"/>
            </a:endParaRPr>
          </a:p>
          <a:p>
            <a:pPr marL="235467" indent="-235467" defTabSz="875647">
              <a:lnSpc>
                <a:spcPct val="80000"/>
              </a:lnSpc>
              <a:defRPr/>
            </a:pPr>
            <a:r>
              <a:rPr lang="ja-JP" altLang="en-US" u="sng" dirty="0"/>
              <a:t>・</a:t>
            </a:r>
            <a:r>
              <a:rPr lang="ja-JP" altLang="en-US" u="sng" dirty="0">
                <a:solidFill>
                  <a:srgbClr val="FF0000"/>
                </a:solidFill>
              </a:rPr>
              <a:t>情報が組織化されている必要がある</a:t>
            </a:r>
          </a:p>
          <a:p>
            <a:pPr marL="235467" indent="-235467" defTabSz="875647">
              <a:lnSpc>
                <a:spcPct val="80000"/>
              </a:lnSpc>
              <a:defRPr/>
            </a:pPr>
            <a:r>
              <a:rPr lang="ja-JP" altLang="en-US" u="sng" dirty="0"/>
              <a:t>・多様な利用者ニーズに応えるためには、</a:t>
            </a:r>
            <a:r>
              <a:rPr lang="ja-JP" altLang="en-US" u="sng" dirty="0">
                <a:solidFill>
                  <a:srgbClr val="FF0000"/>
                </a:solidFill>
              </a:rPr>
              <a:t>様々な分野、形態毎に、網羅的にアクセス可能になっている必要がある</a:t>
            </a:r>
            <a:endParaRPr lang="en-US" altLang="ja-JP" u="sng" dirty="0">
              <a:solidFill>
                <a:srgbClr val="FF0000"/>
              </a:solidFill>
              <a:ea typeface="ＭＳ Ｐ明朝" charset="-128"/>
            </a:endParaRPr>
          </a:p>
          <a:p>
            <a:pPr marL="235467" indent="-235467">
              <a:lnSpc>
                <a:spcPct val="80000"/>
              </a:lnSpc>
            </a:pPr>
            <a:r>
              <a:rPr lang="ja-JP" altLang="en-US" sz="1000" u="sng" dirty="0">
                <a:ea typeface="ＭＳ Ｐ明朝" charset="-128"/>
              </a:rPr>
              <a:t>～～～～～～～～～～</a:t>
            </a:r>
            <a:endParaRPr lang="en-US" altLang="ja-JP" sz="1000" u="sng" dirty="0">
              <a:ea typeface="ＭＳ Ｐ明朝" charset="-128"/>
            </a:endParaRPr>
          </a:p>
          <a:p>
            <a:pPr marL="235467" indent="-235467">
              <a:lnSpc>
                <a:spcPct val="80000"/>
              </a:lnSpc>
            </a:pPr>
            <a:endParaRPr lang="en-US" altLang="ja-JP" sz="1000" u="sng" dirty="0">
              <a:ea typeface="ＭＳ Ｐ明朝" charset="-128"/>
            </a:endParaRPr>
          </a:p>
          <a:p>
            <a:pPr marL="235467" indent="-235467">
              <a:lnSpc>
                <a:spcPct val="80000"/>
              </a:lnSpc>
            </a:pPr>
            <a:r>
              <a:rPr lang="ja-JP" altLang="en-US" sz="1000" u="sng" dirty="0">
                <a:ea typeface="ＭＳ Ｐ明朝" charset="-128"/>
              </a:rPr>
              <a:t>課題とユーザニーズを解決するために</a:t>
            </a:r>
            <a:endParaRPr lang="en-US" altLang="ja-JP" sz="1000" u="sng" dirty="0">
              <a:ea typeface="ＭＳ Ｐ明朝" charset="-128"/>
            </a:endParaRPr>
          </a:p>
          <a:p>
            <a:pPr marL="235467" indent="-235467">
              <a:lnSpc>
                <a:spcPct val="80000"/>
              </a:lnSpc>
            </a:pPr>
            <a:r>
              <a:rPr lang="ja-JP" altLang="en-US" sz="1000" u="sng" dirty="0">
                <a:ea typeface="ＭＳ Ｐ明朝" charset="-128"/>
              </a:rPr>
              <a:t>このような状況において、情報の検索・閲覧環境として必要なサービスを想定します。</a:t>
            </a:r>
            <a:endParaRPr lang="ja-JP" altLang="en-US" sz="1000" b="1" dirty="0">
              <a:ea typeface="ＭＳ Ｐ明朝" charset="-128"/>
            </a:endParaRPr>
          </a:p>
          <a:p>
            <a:pPr marL="235164" indent="-235467">
              <a:lnSpc>
                <a:spcPct val="80000"/>
              </a:lnSpc>
            </a:pPr>
            <a:r>
              <a:rPr lang="ja-JP" altLang="en-US" sz="1000" b="1" dirty="0">
                <a:ea typeface="ＭＳ Ｐ明朝" charset="-128"/>
              </a:rPr>
              <a:t>情報の関連を活用した検索（情報の選択範囲の拡大・絞込み）</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全文検索だけでは、的確に絞り込めません。また、検索語など、適切な検索条件を、入力することは困難です。</a:t>
            </a:r>
          </a:p>
          <a:p>
            <a:pPr marL="671159" lvl="1" indent="-235467">
              <a:lnSpc>
                <a:spcPct val="80000"/>
              </a:lnSpc>
            </a:pPr>
            <a:r>
              <a:rPr lang="ja-JP" altLang="en-US" sz="1000" u="sng" dirty="0">
                <a:ea typeface="ＭＳ Ｐ明朝" charset="-128"/>
              </a:rPr>
              <a:t>連想検索、あいまい検索、さらに多角的な絞込み検索のために、ファセット検索、クラスタリング検索が効果的です。</a:t>
            </a:r>
          </a:p>
          <a:p>
            <a:pPr marL="671159" lvl="1" indent="-235467">
              <a:lnSpc>
                <a:spcPct val="80000"/>
              </a:lnSpc>
            </a:pPr>
            <a:r>
              <a:rPr lang="ja-JP" altLang="en-US" sz="1000" u="sng" dirty="0">
                <a:ea typeface="ＭＳ Ｐ明朝" charset="-128"/>
              </a:rPr>
              <a:t>異業種、異文化圏の情報の検索として</a:t>
            </a:r>
          </a:p>
          <a:p>
            <a:pPr marL="1110194" lvl="2" indent="-235467">
              <a:lnSpc>
                <a:spcPct val="80000"/>
              </a:lnSpc>
            </a:pPr>
            <a:r>
              <a:rPr lang="ja-JP" altLang="en-US" sz="1000" u="sng" dirty="0">
                <a:ea typeface="ＭＳ Ｐ明朝" charset="-128"/>
              </a:rPr>
              <a:t>オントロジー等の技術を活用した検索語の翻訳、検索結果の自動翻訳などの技術も期待しています。</a:t>
            </a:r>
          </a:p>
          <a:p>
            <a:pPr marL="671159" lvl="1" indent="-235467">
              <a:lnSpc>
                <a:spcPct val="80000"/>
              </a:lnSpc>
            </a:pPr>
            <a:r>
              <a:rPr lang="ja-JP" altLang="en-US" sz="1000" u="sng" dirty="0">
                <a:ea typeface="ＭＳ Ｐ明朝" charset="-128"/>
              </a:rPr>
              <a:t>組織を越えた統合検索と、関連する情報への芋づる的なナビゲーションができれば、</a:t>
            </a:r>
          </a:p>
          <a:p>
            <a:pPr marL="1110194" lvl="2" indent="-235467">
              <a:lnSpc>
                <a:spcPct val="80000"/>
              </a:lnSpc>
            </a:pPr>
            <a:r>
              <a:rPr lang="ja-JP" altLang="en-US" sz="1000" u="sng" dirty="0">
                <a:ea typeface="ＭＳ Ｐ明朝" charset="-128"/>
              </a:rPr>
              <a:t>組織を越えた大きな集合知の中から、多角的に絞込み、関連しそうな情報を提示することが可能になります。</a:t>
            </a:r>
            <a:endParaRPr lang="ja-JP" altLang="en-US" sz="1000" b="1" dirty="0">
              <a:ea typeface="ＭＳ Ｐ明朝" charset="-128"/>
            </a:endParaRPr>
          </a:p>
          <a:p>
            <a:pPr marL="235164" indent="-235467">
              <a:lnSpc>
                <a:spcPct val="80000"/>
              </a:lnSpc>
            </a:pPr>
            <a:r>
              <a:rPr lang="ja-JP" altLang="en-US" sz="1000" b="1" dirty="0">
                <a:ea typeface="ＭＳ Ｐ明朝" charset="-128"/>
              </a:rPr>
              <a:t>利用者属性、利用情報を活用した検索および閲覧（利用者属性・利用環境に応じた情報閲覧）</a:t>
            </a:r>
          </a:p>
          <a:p>
            <a:pPr marL="671159" lvl="1" indent="-235467">
              <a:lnSpc>
                <a:spcPct val="80000"/>
              </a:lnSpc>
            </a:pPr>
            <a:r>
              <a:rPr lang="en-US" altLang="ja-JP" sz="1000" b="1" dirty="0">
                <a:ea typeface="ＭＳ Ｐ明朝" charset="-128"/>
              </a:rPr>
              <a:t>【</a:t>
            </a:r>
            <a:r>
              <a:rPr lang="ja-JP" altLang="en-US" sz="1000" b="1" dirty="0">
                <a:ea typeface="ＭＳ Ｐ明朝" charset="-128"/>
              </a:rPr>
              <a:t>スライド</a:t>
            </a:r>
            <a:r>
              <a:rPr lang="en-US" altLang="ja-JP" sz="1000" b="1" dirty="0">
                <a:ea typeface="ＭＳ Ｐ明朝" charset="-128"/>
              </a:rPr>
              <a:t>】</a:t>
            </a:r>
            <a:r>
              <a:rPr lang="ja-JP" altLang="en-US" sz="1000" u="sng" dirty="0">
                <a:ea typeface="ＭＳ Ｐ明朝" charset="-128"/>
              </a:rPr>
              <a:t>いわゆるパーソナライズ機能として、ユーザの属性、行動履歴を参考に</a:t>
            </a:r>
          </a:p>
          <a:p>
            <a:pPr marL="1110194" lvl="2" indent="-235467">
              <a:lnSpc>
                <a:spcPct val="80000"/>
              </a:lnSpc>
            </a:pPr>
            <a:r>
              <a:rPr lang="ja-JP" altLang="en-US" sz="1000" u="sng" dirty="0">
                <a:ea typeface="ＭＳ Ｐ明朝" charset="-128"/>
              </a:rPr>
              <a:t>利用場所、利用機器に応じて、最適なコンテンツを自動選択する仕組みを作ることができます。</a:t>
            </a:r>
            <a:endParaRPr lang="ja-JP" altLang="en-US" sz="1000" dirty="0">
              <a:ea typeface="ＭＳ Ｐ明朝" charset="-128"/>
            </a:endParaRPr>
          </a:p>
          <a:p>
            <a:pPr marL="1108366" lvl="2" indent="-235467">
              <a:lnSpc>
                <a:spcPct val="80000"/>
              </a:lnSpc>
            </a:pPr>
            <a:r>
              <a:rPr lang="ja-JP" altLang="en-US" sz="1000" dirty="0">
                <a:ea typeface="ＭＳ Ｐ明朝" charset="-128"/>
              </a:rPr>
              <a:t>同一原本から、様々な媒体、形式に派生したコンテンツを、利用場所・利用機器により閲覧可能なコンテンツを選別し、</a:t>
            </a:r>
          </a:p>
          <a:p>
            <a:pPr marL="1108366" lvl="2" indent="-235467">
              <a:lnSpc>
                <a:spcPct val="80000"/>
              </a:lnSpc>
            </a:pPr>
            <a:r>
              <a:rPr lang="ja-JP" altLang="en-US" sz="1000" dirty="0">
                <a:ea typeface="ＭＳ Ｐ明朝" charset="-128"/>
              </a:rPr>
              <a:t>利用場所：図書館内、移動中、自宅等　　利用機器：</a:t>
            </a:r>
            <a:r>
              <a:rPr lang="en-US" altLang="ja-JP" sz="1000" dirty="0">
                <a:ea typeface="ＭＳ Ｐ明朝" charset="-128"/>
              </a:rPr>
              <a:t>PC</a:t>
            </a:r>
            <a:r>
              <a:rPr lang="ja-JP" altLang="en-US" sz="1000" dirty="0" err="1">
                <a:ea typeface="ＭＳ Ｐ明朝" charset="-128"/>
              </a:rPr>
              <a:t>、</a:t>
            </a:r>
            <a:r>
              <a:rPr lang="ja-JP" altLang="en-US" sz="1000" dirty="0">
                <a:ea typeface="ＭＳ Ｐ明朝" charset="-128"/>
              </a:rPr>
              <a:t>携帯電話、</a:t>
            </a:r>
            <a:r>
              <a:rPr lang="en-US" altLang="ja-JP" sz="1000" dirty="0">
                <a:ea typeface="ＭＳ Ｐ明朝" charset="-128"/>
              </a:rPr>
              <a:t>PDA</a:t>
            </a:r>
            <a:r>
              <a:rPr lang="ja-JP" altLang="en-US" sz="1000" dirty="0">
                <a:ea typeface="ＭＳ Ｐ明朝" charset="-128"/>
              </a:rPr>
              <a:t>等</a:t>
            </a:r>
          </a:p>
          <a:p>
            <a:pPr marL="1108366" lvl="2" indent="-235467">
              <a:lnSpc>
                <a:spcPct val="80000"/>
              </a:lnSpc>
            </a:pPr>
            <a:r>
              <a:rPr lang="ja-JP" altLang="en-US" sz="1000" dirty="0">
                <a:ea typeface="ＭＳ Ｐ明朝" charset="-128"/>
              </a:rPr>
              <a:t>最適なコンテンツ形態のものを利用できるようになります。</a:t>
            </a:r>
            <a:endParaRPr lang="ja-JP" altLang="en-US" sz="1000" u="sng" dirty="0">
              <a:ea typeface="ＭＳ Ｐ明朝" charset="-128"/>
            </a:endParaRPr>
          </a:p>
          <a:p>
            <a:pPr marL="1108366" lvl="2" indent="-235467">
              <a:lnSpc>
                <a:spcPct val="80000"/>
              </a:lnSpc>
            </a:pPr>
            <a:r>
              <a:rPr lang="ja-JP" altLang="en-US" sz="1000" u="sng" dirty="0">
                <a:ea typeface="ＭＳ Ｐ明朝" charset="-128"/>
              </a:rPr>
              <a:t>今や、インターネットは</a:t>
            </a:r>
            <a:r>
              <a:rPr lang="en-US" altLang="ja-JP" sz="1000" u="sng" dirty="0">
                <a:ea typeface="ＭＳ Ｐ明朝" charset="-128"/>
              </a:rPr>
              <a:t>PC</a:t>
            </a:r>
            <a:r>
              <a:rPr lang="ja-JP" altLang="en-US" sz="1000" u="sng" dirty="0" err="1">
                <a:ea typeface="ＭＳ Ｐ明朝" charset="-128"/>
              </a:rPr>
              <a:t>だけで</a:t>
            </a:r>
            <a:r>
              <a:rPr lang="ja-JP" altLang="en-US" sz="1000" u="sng" dirty="0">
                <a:ea typeface="ＭＳ Ｐ明朝" charset="-128"/>
              </a:rPr>
              <a:t>見るものではありません。携帯電話や携帯端末での利用が増加しています。</a:t>
            </a:r>
          </a:p>
          <a:p>
            <a:pPr marL="1108366" lvl="2" indent="-235467">
              <a:lnSpc>
                <a:spcPct val="80000"/>
              </a:lnSpc>
            </a:pPr>
            <a:r>
              <a:rPr lang="ja-JP" altLang="en-US" sz="1000" u="sng" dirty="0">
                <a:ea typeface="ＭＳ Ｐ明朝" charset="-128"/>
              </a:rPr>
              <a:t>携帯電話で近代デジタルライブラリーのようなイメージ画像を見ることは困難ですが、青空文庫なら容易に読めます。また、朗読の音声データがあれば満員電車の中でも聴けます。</a:t>
            </a:r>
            <a:endParaRPr lang="ja-JP" altLang="en-US" sz="1000" dirty="0">
              <a:ea typeface="ＭＳ Ｐ明朝" charset="-128"/>
            </a:endParaRPr>
          </a:p>
          <a:p>
            <a:pPr marL="671159" lvl="1" indent="-235467">
              <a:lnSpc>
                <a:spcPct val="80000"/>
              </a:lnSpc>
            </a:pPr>
            <a:r>
              <a:rPr lang="ja-JP" altLang="en-US" sz="1000" dirty="0">
                <a:ea typeface="ＭＳ Ｐ明朝" charset="-128"/>
              </a:rPr>
              <a:t>協調フィルタリングの考え方に基づいて</a:t>
            </a:r>
          </a:p>
          <a:p>
            <a:pPr marL="1110194" lvl="2" indent="-235467">
              <a:lnSpc>
                <a:spcPct val="80000"/>
              </a:lnSpc>
            </a:pPr>
            <a:r>
              <a:rPr lang="ja-JP" altLang="en-US" sz="1000" dirty="0">
                <a:ea typeface="ＭＳ Ｐ明朝" charset="-128"/>
              </a:rPr>
              <a:t>他人の利用情報により推奨する検索が有効です。</a:t>
            </a:r>
            <a:endParaRPr lang="ja-JP" altLang="en-US" sz="1000" b="1" dirty="0">
              <a:ea typeface="ＭＳ Ｐ明朝" charset="-128"/>
            </a:endParaRPr>
          </a:p>
          <a:p>
            <a:pPr marL="235164" indent="-235467">
              <a:lnSpc>
                <a:spcPct val="80000"/>
              </a:lnSpc>
            </a:pPr>
            <a:r>
              <a:rPr lang="ja-JP" altLang="en-US" sz="1000" b="1" dirty="0">
                <a:ea typeface="ＭＳ Ｐ明朝" charset="-128"/>
              </a:rPr>
              <a:t>まとめ</a:t>
            </a:r>
            <a:endParaRPr lang="ja-JP" altLang="en-US" sz="1000" u="sng" dirty="0">
              <a:ea typeface="ＭＳ Ｐ明朝" charset="-128"/>
            </a:endParaRPr>
          </a:p>
          <a:p>
            <a:pPr marL="671159" lvl="1" indent="-235467">
              <a:lnSpc>
                <a:spcPct val="80000"/>
              </a:lnSpc>
            </a:pPr>
            <a:r>
              <a:rPr lang="ja-JP" altLang="en-US" sz="1000" u="sng" dirty="0">
                <a:ea typeface="ＭＳ Ｐ明朝" charset="-128"/>
              </a:rPr>
              <a:t>情報の利用の仕方も、技術の進展とともに変化しています。</a:t>
            </a:r>
          </a:p>
          <a:p>
            <a:pPr marL="671159" lvl="1" indent="-235467">
              <a:lnSpc>
                <a:spcPct val="80000"/>
              </a:lnSpc>
            </a:pPr>
            <a:r>
              <a:rPr lang="ja-JP" altLang="en-US" sz="1000" u="sng" dirty="0">
                <a:ea typeface="ＭＳ Ｐ明朝" charset="-128"/>
              </a:rPr>
              <a:t>ニーズとしての利用の仕方の調査研究も必要で、新たなニーズが見えてくれば、それに対応して、技術シーズも生まれてきます。</a:t>
            </a:r>
          </a:p>
        </p:txBody>
      </p:sp>
      <p:sp>
        <p:nvSpPr>
          <p:cNvPr id="119815"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3219884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39"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6740"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F22F7007-B324-42FF-BF11-92092D46A286}"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125</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6741" name="Rectangle 2"/>
          <p:cNvSpPr>
            <a:spLocks noGrp="1" noRot="1" noChangeAspect="1" noChangeArrowheads="1" noTextEdit="1"/>
          </p:cNvSpPr>
          <p:nvPr>
            <p:ph type="sldImg"/>
          </p:nvPr>
        </p:nvSpPr>
        <p:spPr>
          <a:xfrm>
            <a:off x="1344613" y="339725"/>
            <a:ext cx="3565525" cy="2006600"/>
          </a:xfrm>
          <a:ln/>
        </p:spPr>
      </p:sp>
      <p:sp>
        <p:nvSpPr>
          <p:cNvPr id="116742" name="Rectangle 3"/>
          <p:cNvSpPr>
            <a:spLocks noGrp="1" noChangeArrowheads="1"/>
          </p:cNvSpPr>
          <p:nvPr>
            <p:ph type="body" idx="1"/>
          </p:nvPr>
        </p:nvSpPr>
        <p:spPr>
          <a:xfrm>
            <a:off x="144609" y="2346036"/>
            <a:ext cx="6246234" cy="7029033"/>
          </a:xfrm>
          <a:noFill/>
          <a:ln/>
        </p:spPr>
        <p:txBody>
          <a:bodyPr>
            <a:normAutofit lnSpcReduction="10000"/>
          </a:bodyPr>
          <a:lstStyle/>
          <a:p>
            <a:pPr marL="217237" indent="-217237" defTabSz="875647">
              <a:lnSpc>
                <a:spcPct val="80000"/>
              </a:lnSpc>
              <a:defRPr/>
            </a:pPr>
            <a:r>
              <a:rPr lang="ja-JP" altLang="en-US" u="sng" dirty="0">
                <a:latin typeface="ＭＳ Ｐ明朝" pitchFamily="18" charset="-128"/>
              </a:rPr>
              <a:t>前のスライドの「</a:t>
            </a:r>
            <a:r>
              <a:rPr lang="ja-JP" altLang="en-US" u="sng" dirty="0">
                <a:solidFill>
                  <a:srgbClr val="FF0000"/>
                </a:solidFill>
                <a:latin typeface="ＭＳ Ｐ明朝" pitchFamily="18" charset="-128"/>
              </a:rPr>
              <a:t>情報が組織化されている必要がある</a:t>
            </a:r>
            <a:r>
              <a:rPr lang="ja-JP" altLang="en-US" u="sng" dirty="0">
                <a:latin typeface="ＭＳ Ｐ明朝" pitchFamily="18" charset="-128"/>
              </a:rPr>
              <a:t>」という要件を満たすために、</a:t>
            </a:r>
            <a:endParaRPr lang="en-US" altLang="ja-JP" u="sng" dirty="0">
              <a:latin typeface="ＭＳ Ｐ明朝" pitchFamily="18" charset="-128"/>
            </a:endParaRPr>
          </a:p>
          <a:p>
            <a:pPr marL="217237" indent="-217237" defTabSz="875647">
              <a:lnSpc>
                <a:spcPct val="80000"/>
              </a:lnSpc>
              <a:defRPr/>
            </a:pPr>
            <a:r>
              <a:rPr lang="ja-JP" altLang="en-US" u="sng" dirty="0">
                <a:latin typeface="ＭＳ Ｐ明朝" pitchFamily="18" charset="-128"/>
              </a:rPr>
              <a:t>・</a:t>
            </a:r>
            <a:r>
              <a:rPr lang="ja-JP" altLang="en-US" u="sng" dirty="0">
                <a:solidFill>
                  <a:srgbClr val="FF0000"/>
                </a:solidFill>
                <a:latin typeface="ＭＳ Ｐ明朝" pitchFamily="18" charset="-128"/>
              </a:rPr>
              <a:t>情報の属性付与</a:t>
            </a: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情報と情報の関連付け</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をしていかなければなりませんが、それらは、膨大なデジタルコンテンツでは、</a:t>
            </a:r>
            <a:r>
              <a:rPr lang="ja-JP" altLang="en-US" u="sng" dirty="0">
                <a:solidFill>
                  <a:srgbClr val="FF0000"/>
                </a:solidFill>
                <a:latin typeface="ＭＳ Ｐ明朝" pitchFamily="18" charset="-128"/>
              </a:rPr>
              <a:t>人海戦術では行えません</a:t>
            </a:r>
            <a:r>
              <a:rPr lang="ja-JP" altLang="en-US" u="sng" dirty="0">
                <a:latin typeface="ＭＳ Ｐ明朝" pitchFamily="18" charset="-128"/>
              </a:rPr>
              <a:t>。右にあるような機能が必要になります。</a:t>
            </a:r>
            <a:endParaRPr lang="en-US" altLang="ja-JP" u="sng" dirty="0">
              <a:latin typeface="ＭＳ Ｐ明朝" pitchFamily="18" charset="-128"/>
            </a:endParaRPr>
          </a:p>
          <a:p>
            <a:pPr>
              <a:defRPr/>
            </a:pPr>
            <a:r>
              <a:rPr lang="ja-JP" altLang="en-US" u="sng" dirty="0">
                <a:latin typeface="ＭＳ Ｐ明朝" pitchFamily="18" charset="-128"/>
              </a:rPr>
              <a:t>機械的にできるようにするためには、</a:t>
            </a:r>
            <a:r>
              <a:rPr lang="ja-JP" altLang="en-US" u="sng" dirty="0">
                <a:solidFill>
                  <a:srgbClr val="FF0000"/>
                </a:solidFill>
                <a:latin typeface="ＭＳ Ｐ明朝" pitchFamily="18" charset="-128"/>
              </a:rPr>
              <a:t>情報の属性からだけで組織化することも困難</a:t>
            </a:r>
            <a:r>
              <a:rPr lang="ja-JP" altLang="en-US" u="sng" dirty="0">
                <a:latin typeface="ＭＳ Ｐ明朝" pitchFamily="18" charset="-128"/>
              </a:rPr>
              <a:t>です。</a:t>
            </a:r>
            <a:endParaRPr lang="en-US" altLang="ja-JP" u="sng" dirty="0">
              <a:latin typeface="ＭＳ Ｐ明朝" pitchFamily="18" charset="-128"/>
            </a:endParaRPr>
          </a:p>
          <a:p>
            <a:pPr marL="218911" indent="-218911" defTabSz="875647">
              <a:buFont typeface="+mj-lt"/>
              <a:buAutoNum type="arabicPeriod"/>
              <a:defRPr/>
            </a:pPr>
            <a:r>
              <a:rPr lang="ja-JP" altLang="ja-JP" u="sng" dirty="0">
                <a:solidFill>
                  <a:srgbClr val="FF0000"/>
                </a:solidFill>
                <a:latin typeface="ＭＳ Ｐ明朝" pitchFamily="18" charset="-128"/>
              </a:rPr>
              <a:t>情報を利用した人同士を関連付ける</a:t>
            </a:r>
            <a:r>
              <a:rPr lang="ja-JP" altLang="ja-JP" u="sng" dirty="0">
                <a:latin typeface="ＭＳ Ｐ明朝" pitchFamily="18" charset="-128"/>
              </a:rPr>
              <a:t>ことによって、新たな情報と情報の関連付けもできるようになります。</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ソーシャルタギングもその一つです。そのような形での機械的組織化も、情報の選択の絞込みや、関連情報検索として有効と考えます。</a:t>
            </a:r>
            <a:endParaRPr lang="en-US" altLang="ja-JP" u="sng" dirty="0">
              <a:latin typeface="ＭＳ Ｐ明朝" pitchFamily="18" charset="-128"/>
            </a:endParaRPr>
          </a:p>
          <a:p>
            <a:pPr>
              <a:defRPr/>
            </a:pPr>
            <a:r>
              <a:rPr lang="ja-JP" altLang="en-US" dirty="0">
                <a:latin typeface="ＭＳ Ｐ明朝" pitchFamily="18" charset="-128"/>
              </a:rPr>
              <a:t>（</a:t>
            </a:r>
            <a:r>
              <a:rPr lang="ja-JP" altLang="en-US" dirty="0">
                <a:solidFill>
                  <a:srgbClr val="0033CC"/>
                </a:solidFill>
                <a:latin typeface="ＭＳ Ｐ明朝" pitchFamily="18" charset="-128"/>
              </a:rPr>
              <a:t>例えば、はてなブックマークのようなソーシャルブックマークで、同じようなページをブックマークとしている人を「お気に入り」として登録することにより、その人がブックマークしている情報も、自分が必要とするページとして参考になります。ソーシャルタギングで、ページとページの関連性も見えてきます。</a:t>
            </a:r>
            <a:r>
              <a:rPr lang="ja-JP" altLang="en-US" dirty="0">
                <a:latin typeface="ＭＳ Ｐ明朝" pitchFamily="18" charset="-128"/>
              </a:rPr>
              <a:t>）</a:t>
            </a:r>
          </a:p>
          <a:p>
            <a:pPr>
              <a:defRPr/>
            </a:pPr>
            <a:r>
              <a:rPr lang="ja-JP" altLang="en-US" dirty="0">
                <a:solidFill>
                  <a:srgbClr val="0000FF"/>
                </a:solidFill>
                <a:latin typeface="ＭＳ Ｐ明朝" pitchFamily="18" charset="-128"/>
              </a:rPr>
              <a:t>～～～～～～～～～～～～～</a:t>
            </a:r>
            <a:endParaRPr lang="en-US" altLang="ja-JP" b="1" u="sng" dirty="0">
              <a:latin typeface="ＭＳ Ｐ明朝" pitchFamily="18" charset="-128"/>
            </a:endParaRPr>
          </a:p>
          <a:p>
            <a:pPr marL="217237" indent="-217237">
              <a:lnSpc>
                <a:spcPct val="80000"/>
              </a:lnSpc>
            </a:pPr>
            <a:r>
              <a:rPr lang="ja-JP" altLang="en-US" sz="1100" b="1" u="sng" dirty="0">
                <a:latin typeface="ＭＳ Ｐ明朝" pitchFamily="18" charset="-128"/>
              </a:rPr>
              <a:t>情報の組織化、</a:t>
            </a:r>
            <a:endParaRPr lang="ja-JP" altLang="en-US" sz="1100" b="1" dirty="0">
              <a:latin typeface="ＭＳ Ｐ明朝" pitchFamily="18" charset="-128"/>
            </a:endParaRPr>
          </a:p>
          <a:p>
            <a:pPr marL="217237" indent="-217237">
              <a:lnSpc>
                <a:spcPct val="80000"/>
              </a:lnSpc>
            </a:pPr>
            <a:r>
              <a:rPr lang="en-US" altLang="ja-JP" sz="1100" b="1" dirty="0">
                <a:latin typeface="ＭＳ Ｐ明朝" pitchFamily="18" charset="-128"/>
              </a:rPr>
              <a:t>【</a:t>
            </a:r>
            <a:r>
              <a:rPr lang="ja-JP" altLang="en-US" sz="1100" b="1" dirty="0">
                <a:latin typeface="ＭＳ Ｐ明朝" pitchFamily="18" charset="-128"/>
              </a:rPr>
              <a:t>スライド</a:t>
            </a:r>
            <a:r>
              <a:rPr lang="en-US" altLang="ja-JP" sz="1100" b="1" dirty="0">
                <a:latin typeface="ＭＳ Ｐ明朝" pitchFamily="18" charset="-128"/>
              </a:rPr>
              <a:t>】</a:t>
            </a:r>
            <a:r>
              <a:rPr lang="ja-JP" altLang="en-US" sz="1100" u="sng" dirty="0">
                <a:latin typeface="ＭＳ Ｐ明朝" pitchFamily="18" charset="-128"/>
              </a:rPr>
              <a:t>情報の組織化として、</a:t>
            </a:r>
          </a:p>
          <a:p>
            <a:pPr marL="217237" indent="-217237">
              <a:lnSpc>
                <a:spcPct val="80000"/>
              </a:lnSpc>
            </a:pPr>
            <a:r>
              <a:rPr lang="ja-JP" altLang="en-US" sz="1100" u="sng" dirty="0">
                <a:latin typeface="ＭＳ Ｐ明朝" pitchFamily="18" charset="-128"/>
              </a:rPr>
              <a:t>情報が膨大になるほど、情報の選択が必要になります。最近は、コンテンツの内容をキーワードで全文検索することで十分、という声もありますが、それでは本当に必要な情報が見逃される可能性も多くあります。そのために情報に対する情報として、ある程度のメタデータが付与されることが有効です。メタデータは一義的には、コンテンツの作成者が付与するのが望ましいと考えます。</a:t>
            </a:r>
          </a:p>
          <a:p>
            <a:pPr marL="217237" indent="-217237">
              <a:lnSpc>
                <a:spcPct val="80000"/>
              </a:lnSpc>
            </a:pPr>
            <a:r>
              <a:rPr lang="en-US" altLang="ja-JP" sz="1100" u="sng" dirty="0">
                <a:latin typeface="ＭＳ Ｐ明朝" pitchFamily="18" charset="-128"/>
              </a:rPr>
              <a:t>CGM(Consumer Generated Media)</a:t>
            </a:r>
            <a:r>
              <a:rPr lang="ja-JP" altLang="en-US" sz="1100" u="sng" dirty="0">
                <a:latin typeface="ＭＳ Ｐ明朝" pitchFamily="18" charset="-128"/>
              </a:rPr>
              <a:t>という概念がありますが、</a:t>
            </a:r>
          </a:p>
          <a:p>
            <a:pPr marL="654758" lvl="1" indent="-217237">
              <a:lnSpc>
                <a:spcPct val="80000"/>
              </a:lnSpc>
            </a:pPr>
            <a:r>
              <a:rPr lang="ja-JP" altLang="en-US" sz="1100" u="sng" dirty="0">
                <a:latin typeface="ＭＳ Ｐ明朝" pitchFamily="18" charset="-128"/>
              </a:rPr>
              <a:t>現在、</a:t>
            </a:r>
            <a:r>
              <a:rPr lang="en-US" altLang="ja-JP" sz="1100" u="sng" dirty="0">
                <a:latin typeface="ＭＳ Ｐ明朝" pitchFamily="18" charset="-128"/>
              </a:rPr>
              <a:t>blog</a:t>
            </a:r>
            <a:r>
              <a:rPr lang="ja-JP" altLang="en-US" sz="1100" u="sng" dirty="0" err="1">
                <a:latin typeface="ＭＳ Ｐ明朝" pitchFamily="18" charset="-128"/>
              </a:rPr>
              <a:t>、</a:t>
            </a:r>
            <a:r>
              <a:rPr lang="en-US" altLang="ja-JP" sz="1100" u="sng" dirty="0">
                <a:latin typeface="ＭＳ Ｐ明朝" pitchFamily="18" charset="-128"/>
              </a:rPr>
              <a:t>wiki</a:t>
            </a:r>
            <a:r>
              <a:rPr lang="ja-JP" altLang="en-US" sz="1100" u="sng" dirty="0" err="1">
                <a:latin typeface="ＭＳ Ｐ明朝" pitchFamily="18" charset="-128"/>
              </a:rPr>
              <a:t>、</a:t>
            </a:r>
            <a:r>
              <a:rPr lang="en-US" altLang="ja-JP" sz="1100" u="sng" dirty="0">
                <a:latin typeface="ＭＳ Ｐ明朝" pitchFamily="18" charset="-128"/>
              </a:rPr>
              <a:t>SNS</a:t>
            </a:r>
            <a:r>
              <a:rPr lang="ja-JP" altLang="en-US" sz="1100" u="sng" dirty="0" err="1">
                <a:latin typeface="ＭＳ Ｐ明朝" pitchFamily="18" charset="-128"/>
              </a:rPr>
              <a:t>のような</a:t>
            </a:r>
            <a:r>
              <a:rPr lang="en-US" altLang="ja-JP" sz="1100" u="sng" dirty="0">
                <a:latin typeface="ＭＳ Ｐ明朝" pitchFamily="18" charset="-128"/>
              </a:rPr>
              <a:t>CMS</a:t>
            </a:r>
            <a:r>
              <a:rPr lang="ja-JP" altLang="en-US" sz="1100" u="sng" dirty="0">
                <a:latin typeface="ＭＳ Ｐ明朝" pitchFamily="18" charset="-128"/>
              </a:rPr>
              <a:t>（</a:t>
            </a:r>
            <a:r>
              <a:rPr lang="en-US" altLang="ja-JP" sz="1100" u="sng" dirty="0">
                <a:latin typeface="ＭＳ Ｐ明朝" pitchFamily="18" charset="-128"/>
              </a:rPr>
              <a:t>Contents Management System</a:t>
            </a:r>
            <a:r>
              <a:rPr lang="ja-JP" altLang="en-US" sz="1100" u="sng" dirty="0">
                <a:latin typeface="ＭＳ Ｐ明朝" pitchFamily="18" charset="-128"/>
              </a:rPr>
              <a:t>）を利用した環境で生成されたコンテンツは、ユーザが意識しなくても、システムにより、自動的に、ある程度のメタデータが付与されます。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また、</a:t>
            </a:r>
            <a:r>
              <a:rPr lang="en-US" altLang="ja-JP" sz="1100" dirty="0">
                <a:latin typeface="ＭＳ Ｐ明朝" pitchFamily="18" charset="-128"/>
              </a:rPr>
              <a:t>html</a:t>
            </a:r>
            <a:r>
              <a:rPr lang="ja-JP" altLang="en-US" sz="1100" dirty="0">
                <a:latin typeface="ＭＳ Ｐ明朝" pitchFamily="18" charset="-128"/>
              </a:rPr>
              <a:t>で書かれた文書に、システムにより、マイクロフォーマットのような形で、システムが判断できる意味ある情報をもたらすことも可能になってきています。</a:t>
            </a:r>
          </a:p>
          <a:p>
            <a:pPr marL="654758" lvl="1" indent="-217237">
              <a:lnSpc>
                <a:spcPct val="80000"/>
              </a:lnSpc>
            </a:pPr>
            <a:r>
              <a:rPr lang="ja-JP" altLang="en-US" sz="1100" dirty="0">
                <a:latin typeface="ＭＳ Ｐ明朝" pitchFamily="18" charset="-128"/>
              </a:rPr>
              <a:t>また、フォークソノミーの１つとしてのソーシャルタギングとして、はてなブックマーク等のようにユーザが有用と思うページをソーシャルブックマークして、ユーザ自身の分類のためにタグを付与します。</a:t>
            </a:r>
          </a:p>
          <a:p>
            <a:pPr marL="1092273" lvl="2" indent="-217237">
              <a:lnSpc>
                <a:spcPct val="80000"/>
              </a:lnSpc>
            </a:pPr>
            <a:r>
              <a:rPr lang="ja-JP" altLang="en-US" sz="1100" dirty="0">
                <a:latin typeface="ＭＳ Ｐ明朝" pitchFamily="18" charset="-128"/>
              </a:rPr>
              <a:t>統制語彙のようにあらかじめ定められた言葉でものごとを分類するのではなく、各人が任意のタグ（自然語）を追加するものです。ユーザが自ら情報群を作ることです。</a:t>
            </a:r>
            <a:endParaRPr lang="ja-JP" altLang="en-US" sz="1100" u="sng" dirty="0">
              <a:latin typeface="ＭＳ Ｐ明朝" pitchFamily="18" charset="-128"/>
            </a:endParaRPr>
          </a:p>
          <a:p>
            <a:pPr marL="217237" indent="-217237">
              <a:lnSpc>
                <a:spcPct val="80000"/>
              </a:lnSpc>
            </a:pPr>
            <a:r>
              <a:rPr lang="ja-JP" altLang="en-US" sz="1100" u="sng" dirty="0">
                <a:latin typeface="ＭＳ Ｐ明朝" pitchFamily="18" charset="-128"/>
              </a:rPr>
              <a:t>より精度の高い検索を可能にするためには、情報に対して、タイトル、著者、作成日はもとより、多角的な検索のための各種分類を付与することが必要です。 </a:t>
            </a:r>
            <a:endParaRPr lang="ja-JP" altLang="en-US" sz="1100" dirty="0">
              <a:latin typeface="ＭＳ Ｐ明朝" pitchFamily="18" charset="-128"/>
            </a:endParaRPr>
          </a:p>
          <a:p>
            <a:pPr marL="217237" indent="-217237">
              <a:lnSpc>
                <a:spcPct val="80000"/>
              </a:lnSpc>
            </a:pPr>
            <a:r>
              <a:rPr lang="ja-JP" altLang="en-US" sz="1100" dirty="0">
                <a:latin typeface="ＭＳ Ｐ明朝" pitchFamily="18" charset="-128"/>
              </a:rPr>
              <a:t>自動組織化（自動メタデータ付与）</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それには、人手を介さないで、コンテンツの文書構造、文脈、画像や音声の特徴を、システム的に自動で認識し、メタデータを生成する、自動メタデータ付与の仕組みが必要です。</a:t>
            </a:r>
            <a:r>
              <a:rPr lang="ja-JP" altLang="en-US" sz="1100" dirty="0">
                <a:latin typeface="ＭＳ Ｐ明朝" pitchFamily="18" charset="-128"/>
              </a:rPr>
              <a:t>現在利用されている例としては、はてなブックマークでは、ブックマークすると、自動的にカテゴリ分類とキーワードが候補として提示されています。</a:t>
            </a:r>
            <a:endParaRPr lang="ja-JP" altLang="en-US" sz="1100" u="sng" dirty="0">
              <a:latin typeface="ＭＳ Ｐ明朝" pitchFamily="18" charset="-128"/>
            </a:endParaRPr>
          </a:p>
          <a:p>
            <a:pPr marL="654758" lvl="1" indent="-217237">
              <a:lnSpc>
                <a:spcPct val="80000"/>
              </a:lnSpc>
            </a:pPr>
            <a:r>
              <a:rPr lang="ja-JP" altLang="en-US" sz="1100" u="sng" dirty="0">
                <a:latin typeface="ＭＳ Ｐ明朝" pitchFamily="18" charset="-128"/>
              </a:rPr>
              <a:t>現在、また、今後も、様々な機関で研究開発や製品開発が進んでいくと思われます。</a:t>
            </a:r>
          </a:p>
          <a:p>
            <a:pPr marL="217237" indent="-217237">
              <a:lnSpc>
                <a:spcPct val="80000"/>
              </a:lnSpc>
            </a:pPr>
            <a:r>
              <a:rPr lang="ja-JP" altLang="en-US" sz="1100" u="sng" dirty="0">
                <a:latin typeface="ＭＳ Ｐ明朝" pitchFamily="18" charset="-128"/>
              </a:rPr>
              <a:t>情報と情報の関連付け、として</a:t>
            </a:r>
          </a:p>
          <a:p>
            <a:pPr marL="654758" lvl="1" indent="-217237">
              <a:lnSpc>
                <a:spcPct val="80000"/>
              </a:lnSpc>
            </a:pPr>
            <a:r>
              <a:rPr lang="ja-JP" altLang="en-US" sz="1100" u="sng" dirty="0">
                <a:latin typeface="ＭＳ Ｐ明朝" pitchFamily="18" charset="-128"/>
              </a:rPr>
              <a:t>情報にある程度、メタデータが付与されれば、著作の内容、属性での類似性などで、グルーピング（いわゆるクラスタリング）して情報群を形成できます。</a:t>
            </a:r>
          </a:p>
          <a:p>
            <a:pPr marL="654758" lvl="1" indent="-217237">
              <a:lnSpc>
                <a:spcPct val="80000"/>
              </a:lnSpc>
            </a:pPr>
            <a:r>
              <a:rPr lang="ja-JP" altLang="en-US" sz="1100" u="sng" dirty="0">
                <a:latin typeface="ＭＳ Ｐ明朝" pitchFamily="18" charset="-128"/>
              </a:rPr>
              <a:t>あとで図示する、</a:t>
            </a:r>
            <a:r>
              <a:rPr lang="en-US" altLang="ja-JP" sz="1100" u="sng" dirty="0">
                <a:latin typeface="ＭＳ Ｐ明朝" pitchFamily="18" charset="-128"/>
              </a:rPr>
              <a:t>FRBR</a:t>
            </a:r>
            <a:r>
              <a:rPr lang="ja-JP" altLang="en-US" sz="1100" u="sng" dirty="0" err="1">
                <a:latin typeface="ＭＳ Ｐ明朝" pitchFamily="18" charset="-128"/>
              </a:rPr>
              <a:t>、</a:t>
            </a:r>
            <a:r>
              <a:rPr lang="ja-JP" altLang="en-US" sz="1100" u="sng" dirty="0">
                <a:latin typeface="ＭＳ Ｐ明朝" pitchFamily="18" charset="-128"/>
              </a:rPr>
              <a:t>書誌ファミリーの概念での組織化も一つの方法です。</a:t>
            </a:r>
            <a:endParaRPr lang="ja-JP" altLang="en-US" sz="1100" dirty="0">
              <a:latin typeface="ＭＳ Ｐ明朝" pitchFamily="18" charset="-128"/>
            </a:endParaRPr>
          </a:p>
          <a:p>
            <a:pPr marL="1092273" lvl="2" indent="-217237">
              <a:lnSpc>
                <a:spcPct val="80000"/>
              </a:lnSpc>
            </a:pPr>
            <a:r>
              <a:rPr lang="en-US" altLang="ja-JP" sz="1100" dirty="0">
                <a:latin typeface="ＭＳ Ｐ明朝" pitchFamily="18" charset="-128"/>
              </a:rPr>
              <a:t>FRBR</a:t>
            </a:r>
            <a:r>
              <a:rPr lang="ja-JP" altLang="en-US" sz="1100" dirty="0">
                <a:latin typeface="ＭＳ Ｐ明朝" pitchFamily="18" charset="-128"/>
              </a:rPr>
              <a:t>や書誌ファミリーの概念で、同一著作、原作から様々な媒体や形式に派生した著作物を書誌事項で体系的に把握することも有効です。</a:t>
            </a:r>
          </a:p>
          <a:p>
            <a:pPr marL="654758" lvl="1" indent="-217237">
              <a:lnSpc>
                <a:spcPct val="80000"/>
              </a:lnSpc>
            </a:pPr>
            <a:r>
              <a:rPr lang="en-US" altLang="ja-JP" sz="1100" dirty="0">
                <a:latin typeface="ＭＳ Ｐ明朝" pitchFamily="18" charset="-128"/>
              </a:rPr>
              <a:t>CGM</a:t>
            </a:r>
            <a:r>
              <a:rPr lang="ja-JP" altLang="en-US" sz="1100" dirty="0">
                <a:latin typeface="ＭＳ Ｐ明朝" pitchFamily="18" charset="-128"/>
              </a:rPr>
              <a:t>の活用例として、</a:t>
            </a:r>
            <a:r>
              <a:rPr lang="ja-JP" altLang="en-US" sz="1100" u="sng" dirty="0">
                <a:latin typeface="ＭＳ Ｐ明朝" pitchFamily="18" charset="-128"/>
              </a:rPr>
              <a:t>ソーシャルタギングなどにおいて、統制語が使われていけば、より確実な分類になって、ユーザの情報だけででも、精度の高いグルーピングが可能になっていきます。</a:t>
            </a:r>
            <a:endParaRPr lang="ja-JP" altLang="en-US" sz="1100" dirty="0">
              <a:latin typeface="ＭＳ Ｐ明朝" pitchFamily="18" charset="-128"/>
            </a:endParaRPr>
          </a:p>
          <a:p>
            <a:pPr marL="654758" lvl="1" indent="-217237">
              <a:lnSpc>
                <a:spcPct val="80000"/>
              </a:lnSpc>
            </a:pPr>
            <a:r>
              <a:rPr lang="ja-JP" altLang="en-US" sz="1100" dirty="0">
                <a:latin typeface="ＭＳ Ｐ明朝" pitchFamily="18" charset="-128"/>
              </a:rPr>
              <a:t>セマンティックウェブ技術の活用←分かりやすく解説</a:t>
            </a:r>
          </a:p>
          <a:p>
            <a:pPr marL="1092273" lvl="2" indent="-217237">
              <a:lnSpc>
                <a:spcPct val="80000"/>
              </a:lnSpc>
            </a:pPr>
            <a:r>
              <a:rPr lang="ja-JP" altLang="en-US" sz="1100" u="sng" dirty="0">
                <a:latin typeface="ＭＳ Ｐ明朝" pitchFamily="18" charset="-128"/>
              </a:rPr>
              <a:t>個々の情報に対して、ある程度、統制されたメタデータが付与されれば、情報の関連性も把握しやすくなり、また、オントロジーなどの仕組みにより、異なる文化で生成された情報のグルーピングが進みます。</a:t>
            </a:r>
            <a:endParaRPr lang="ja-JP" altLang="en-US" sz="1100" b="1" u="sng" dirty="0">
              <a:latin typeface="ＭＳ Ｐ明朝" pitchFamily="18" charset="-128"/>
            </a:endParaRPr>
          </a:p>
        </p:txBody>
      </p:sp>
      <p:sp>
        <p:nvSpPr>
          <p:cNvPr id="116743"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233118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国立国会図書館における業務・システムの構築と運用</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7" name="Rectangle 6"/>
          <p:cNvSpPr>
            <a:spLocks noGrp="1" noChangeArrowheads="1"/>
          </p:cNvSpPr>
          <p:nvPr>
            <p:ph type="ftr" sz="quarter" idx="4"/>
          </p:nvPr>
        </p:nvSpPr>
        <p:spPr>
          <a:noFill/>
        </p:spPr>
        <p:txBody>
          <a:bodyPr/>
          <a:lstStyle/>
          <a:p>
            <a:pPr marL="0" marR="0" lvl="0" indent="0" algn="l"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National Diet Library (NDL)</a:t>
            </a:r>
          </a:p>
        </p:txBody>
      </p:sp>
      <p:sp>
        <p:nvSpPr>
          <p:cNvPr id="113668" name="Rectangle 7"/>
          <p:cNvSpPr>
            <a:spLocks noGrp="1" noChangeArrowheads="1"/>
          </p:cNvSpPr>
          <p:nvPr>
            <p:ph type="sldNum" sz="quarter" idx="5"/>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fld id="{9A21F091-2266-4C07-9A46-1FFB7BC351BD}" type="slidenum">
              <a:rPr kumimoji="1" lang="en-US" altLang="ja-JP" sz="13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05413" rtl="0" eaLnBrk="1" fontAlgn="auto" latinLnBrk="0" hangingPunct="1">
                <a:lnSpc>
                  <a:spcPct val="100000"/>
                </a:lnSpc>
                <a:spcBef>
                  <a:spcPts val="0"/>
                </a:spcBef>
                <a:spcAft>
                  <a:spcPts val="0"/>
                </a:spcAft>
                <a:buClrTx/>
                <a:buSzTx/>
                <a:buFontTx/>
                <a:buNone/>
                <a:tabLst/>
                <a:defRPr/>
              </a:pPr>
              <a:t>126</a:t>
            </a:fld>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
        <p:nvSpPr>
          <p:cNvPr id="113669" name="Rectangle 2"/>
          <p:cNvSpPr>
            <a:spLocks noGrp="1" noRot="1" noChangeAspect="1" noChangeArrowheads="1" noTextEdit="1"/>
          </p:cNvSpPr>
          <p:nvPr>
            <p:ph type="sldImg"/>
          </p:nvPr>
        </p:nvSpPr>
        <p:spPr>
          <a:xfrm>
            <a:off x="844550" y="350838"/>
            <a:ext cx="4772025" cy="2684462"/>
          </a:xfrm>
          <a:ln/>
        </p:spPr>
      </p:sp>
      <p:sp>
        <p:nvSpPr>
          <p:cNvPr id="113670" name="Rectangle 3"/>
          <p:cNvSpPr>
            <a:spLocks noGrp="1" noChangeArrowheads="1"/>
          </p:cNvSpPr>
          <p:nvPr>
            <p:ph type="body" idx="1"/>
          </p:nvPr>
        </p:nvSpPr>
        <p:spPr>
          <a:xfrm>
            <a:off x="280202" y="3035487"/>
            <a:ext cx="5966034" cy="6233766"/>
          </a:xfrm>
          <a:noFill/>
          <a:ln/>
        </p:spPr>
        <p:txBody>
          <a:bodyPr>
            <a:noAutofit/>
          </a:bodyPr>
          <a:lstStyle/>
          <a:p>
            <a:pPr defTabSz="875647">
              <a:defRPr/>
            </a:pPr>
            <a:r>
              <a:rPr lang="ja-JP" altLang="en-US" u="sng" dirty="0">
                <a:latin typeface="ＭＳ Ｐ明朝" pitchFamily="18" charset="-128"/>
              </a:rPr>
              <a:t>検索ニーズのスライドにあった、「</a:t>
            </a:r>
            <a:r>
              <a:rPr lang="ja-JP" altLang="en-US" u="sng" dirty="0">
                <a:solidFill>
                  <a:srgbClr val="FF0000"/>
                </a:solidFill>
                <a:latin typeface="ＭＳ Ｐ明朝" pitchFamily="18" charset="-128"/>
              </a:rPr>
              <a:t>多様な利用者ニーズに応えるためには、様々な分野、形態毎に、網羅的にアクセス可能になっている必要がある</a:t>
            </a:r>
            <a:r>
              <a:rPr lang="ja-JP" altLang="en-US" u="sng" dirty="0">
                <a:latin typeface="ＭＳ Ｐ明朝" pitchFamily="18" charset="-128"/>
              </a:rPr>
              <a:t>」という、要件に応えるためには、</a:t>
            </a:r>
            <a:endParaRPr lang="en-US" altLang="ja-JP" u="sng" dirty="0">
              <a:latin typeface="ＭＳ Ｐ明朝" pitchFamily="18" charset="-128"/>
            </a:endParaRPr>
          </a:p>
          <a:p>
            <a:pPr>
              <a:defRPr/>
            </a:pPr>
            <a:r>
              <a:rPr lang="ja-JP" altLang="en-US" u="sng" dirty="0">
                <a:latin typeface="ＭＳ Ｐ明朝" pitchFamily="18" charset="-128"/>
              </a:rPr>
              <a:t>・</a:t>
            </a:r>
            <a:r>
              <a:rPr lang="ja-JP" altLang="en-US" u="sng" dirty="0">
                <a:solidFill>
                  <a:srgbClr val="FF0000"/>
                </a:solidFill>
                <a:latin typeface="ＭＳ Ｐ明朝" pitchFamily="18" charset="-128"/>
              </a:rPr>
              <a:t>情報を「見える化」（可視化）</a:t>
            </a:r>
            <a:endParaRPr lang="en-US" altLang="ja-JP" u="sng" dirty="0">
              <a:solidFill>
                <a:srgbClr val="FF0000"/>
              </a:solidFill>
              <a:latin typeface="ＭＳ Ｐ明朝" pitchFamily="18" charset="-128"/>
            </a:endParaRPr>
          </a:p>
          <a:p>
            <a:pPr>
              <a:defRPr/>
            </a:pPr>
            <a:r>
              <a:rPr lang="ja-JP" altLang="en-US" u="sng" dirty="0">
                <a:latin typeface="ＭＳ Ｐ明朝" pitchFamily="18" charset="-128"/>
              </a:rPr>
              <a:t>することが必要です。</a:t>
            </a:r>
            <a:endParaRPr lang="en-US" altLang="ja-JP" u="sng" dirty="0">
              <a:latin typeface="ＭＳ Ｐ明朝" pitchFamily="18" charset="-128"/>
            </a:endParaRPr>
          </a:p>
          <a:p>
            <a:pPr>
              <a:defRPr/>
            </a:pPr>
            <a:r>
              <a:rPr lang="ja-JP" altLang="en-US" u="sng" dirty="0">
                <a:solidFill>
                  <a:srgbClr val="FF0000"/>
                </a:solidFill>
                <a:latin typeface="ＭＳ Ｐ明朝" pitchFamily="18" charset="-128"/>
              </a:rPr>
              <a:t>情報を可視化</a:t>
            </a:r>
            <a:r>
              <a:rPr lang="ja-JP" altLang="en-US" u="sng" dirty="0">
                <a:latin typeface="ＭＳ Ｐ明朝" pitchFamily="18" charset="-128"/>
              </a:rPr>
              <a:t>し、</a:t>
            </a:r>
            <a:r>
              <a:rPr lang="ja-JP" altLang="en-US" u="sng" dirty="0">
                <a:solidFill>
                  <a:srgbClr val="FF0000"/>
                </a:solidFill>
                <a:latin typeface="ＭＳ Ｐ明朝" pitchFamily="18" charset="-128"/>
              </a:rPr>
              <a:t>「情報を全体で集合知化」して保存</a:t>
            </a:r>
            <a:r>
              <a:rPr lang="ja-JP" altLang="en-US" u="sng" dirty="0">
                <a:latin typeface="ＭＳ Ｐ明朝" pitchFamily="18" charset="-128"/>
              </a:rPr>
              <a:t>することにより、</a:t>
            </a:r>
            <a:endParaRPr lang="en-US" altLang="ja-JP" u="sng" dirty="0">
              <a:latin typeface="ＭＳ Ｐ明朝" pitchFamily="18" charset="-128"/>
            </a:endParaRPr>
          </a:p>
          <a:p>
            <a:pPr>
              <a:defRPr/>
            </a:pPr>
            <a:r>
              <a:rPr lang="ja-JP" altLang="en-US" u="sng" dirty="0">
                <a:latin typeface="ＭＳ Ｐ明朝" pitchFamily="18" charset="-128"/>
              </a:rPr>
              <a:t>「多様なユーザニーズ」に応えるためのデータベースを用意することができるようになります。</a:t>
            </a:r>
            <a:endParaRPr lang="en-US" altLang="ja-JP" sz="1000" u="sng" dirty="0">
              <a:solidFill>
                <a:srgbClr val="0000FF"/>
              </a:solidFill>
              <a:latin typeface="ＭＳ Ｐ明朝" pitchFamily="18" charset="-128"/>
            </a:endParaRPr>
          </a:p>
          <a:p>
            <a:pPr marL="218911" indent="-218911">
              <a:buFont typeface="+mj-lt"/>
              <a:buAutoNum type="arabicPeriod"/>
              <a:defRPr/>
            </a:pPr>
            <a:r>
              <a:rPr lang="ja-JP" altLang="ja-JP" u="sng" dirty="0">
                <a:latin typeface="ＭＳ Ｐ明朝" pitchFamily="18" charset="-128"/>
              </a:rPr>
              <a:t>利用者が必要とする情報は、</a:t>
            </a:r>
            <a:r>
              <a:rPr lang="ja-JP" altLang="ja-JP" u="sng" dirty="0">
                <a:solidFill>
                  <a:srgbClr val="FF0000"/>
                </a:solidFill>
                <a:latin typeface="ＭＳ Ｐ明朝" pitchFamily="18" charset="-128"/>
              </a:rPr>
              <a:t>いわゆる深層ウェブ</a:t>
            </a:r>
            <a:r>
              <a:rPr lang="ja-JP" altLang="ja-JP" u="sng" dirty="0">
                <a:latin typeface="ＭＳ Ｐ明朝" pitchFamily="18" charset="-128"/>
              </a:rPr>
              <a:t>と言われるデータベースの中に多く存在します。</a:t>
            </a:r>
            <a:r>
              <a:rPr lang="ja-JP" altLang="en-US" u="sng" dirty="0">
                <a:latin typeface="ＭＳ Ｐ明朝" pitchFamily="18" charset="-128"/>
              </a:rPr>
              <a:t>また、</a:t>
            </a:r>
            <a:r>
              <a:rPr lang="ja-JP" altLang="ja-JP" u="sng" dirty="0">
                <a:latin typeface="ＭＳ Ｐ明朝" pitchFamily="18" charset="-128"/>
              </a:rPr>
              <a:t>せっかくデータベース化されていても、その</a:t>
            </a:r>
            <a:r>
              <a:rPr lang="ja-JP" altLang="ja-JP" u="sng" dirty="0">
                <a:solidFill>
                  <a:srgbClr val="FF0000"/>
                </a:solidFill>
                <a:latin typeface="ＭＳ Ｐ明朝" pitchFamily="18" charset="-128"/>
              </a:rPr>
              <a:t>データベースの所在がわからなければ</a:t>
            </a:r>
            <a:r>
              <a:rPr lang="ja-JP" altLang="ja-JP" u="sng" dirty="0">
                <a:latin typeface="ＭＳ Ｐ明朝" pitchFamily="18" charset="-128"/>
              </a:rPr>
              <a:t>、利用できません。</a:t>
            </a:r>
            <a:endParaRPr lang="en-US" altLang="ja-JP" u="sng" dirty="0">
              <a:latin typeface="ＭＳ Ｐ明朝" pitchFamily="18" charset="-128"/>
            </a:endParaRPr>
          </a:p>
          <a:p>
            <a:pPr marL="218911" indent="-218911" defTabSz="875647">
              <a:buFont typeface="+mj-lt"/>
              <a:buAutoNum type="arabicPeriod"/>
              <a:defRPr/>
            </a:pPr>
            <a:r>
              <a:rPr lang="ja-JP" altLang="ja-JP" u="sng" dirty="0">
                <a:latin typeface="ＭＳ Ｐ明朝" pitchFamily="18" charset="-128"/>
              </a:rPr>
              <a:t>利用者に的確にナビゲートするためには、まず、</a:t>
            </a:r>
            <a:r>
              <a:rPr lang="ja-JP" altLang="ja-JP" u="sng" dirty="0">
                <a:solidFill>
                  <a:srgbClr val="FF0000"/>
                </a:solidFill>
                <a:latin typeface="ＭＳ Ｐ明朝" pitchFamily="18" charset="-128"/>
              </a:rPr>
              <a:t>個々のデータベースの所在と、その中にある情報を可視化（見える化）すること</a:t>
            </a:r>
            <a:r>
              <a:rPr lang="ja-JP" altLang="ja-JP" u="sng" dirty="0">
                <a:latin typeface="ＭＳ Ｐ明朝" pitchFamily="18" charset="-128"/>
              </a:rPr>
              <a:t>が重要です。他のシステムから機械的に探し出せるようにすることです。</a:t>
            </a:r>
            <a:endParaRPr lang="en-US" altLang="ja-JP" u="sng" dirty="0">
              <a:latin typeface="ＭＳ Ｐ明朝" pitchFamily="18" charset="-128"/>
            </a:endParaRPr>
          </a:p>
          <a:p>
            <a:pPr>
              <a:defRPr/>
            </a:pPr>
            <a:endParaRPr lang="ja-JP" altLang="en-US" sz="600" dirty="0">
              <a:solidFill>
                <a:srgbClr val="0000FF"/>
              </a:solidFill>
              <a:latin typeface="ＭＳ Ｐ明朝" pitchFamily="18" charset="-128"/>
            </a:endParaRPr>
          </a:p>
          <a:p>
            <a:pPr>
              <a:defRPr/>
            </a:pPr>
            <a:r>
              <a:rPr lang="ja-JP" altLang="en-US" sz="700" dirty="0">
                <a:solidFill>
                  <a:srgbClr val="0000FF"/>
                </a:solidFill>
                <a:latin typeface="ＭＳ Ｐ明朝" pitchFamily="18" charset="-128"/>
              </a:rPr>
              <a:t>～～～～～～～～～～～～～～～</a:t>
            </a:r>
            <a:endParaRPr lang="en-US" altLang="ja-JP" sz="700" u="sng" dirty="0">
              <a:latin typeface="ＭＳ Ｐ明朝" pitchFamily="18" charset="-128"/>
            </a:endParaRPr>
          </a:p>
          <a:p>
            <a:pPr marL="217237" indent="-217237"/>
            <a:r>
              <a:rPr lang="ja-JP" altLang="en-US" sz="600" u="sng" dirty="0">
                <a:latin typeface="ＭＳ Ｐ明朝" pitchFamily="18" charset="-128"/>
              </a:rPr>
              <a:t>まずは、データベース内の情報の「見える化」です。</a:t>
            </a:r>
          </a:p>
          <a:p>
            <a:pPr marL="654758" lvl="1" indent="-217237"/>
            <a:r>
              <a:rPr lang="ja-JP" altLang="en-US" sz="600" u="sng" dirty="0">
                <a:latin typeface="ＭＳ Ｐ明朝" pitchFamily="18" charset="-128"/>
              </a:rPr>
              <a:t>一般のユーザの情報探索行動として、検索の入り口は、まずは検索エンジンです。</a:t>
            </a:r>
            <a:r>
              <a:rPr lang="ja-JP" altLang="en-US" sz="600" dirty="0">
                <a:latin typeface="ＭＳ Ｐ明朝" pitchFamily="18" charset="-128"/>
              </a:rPr>
              <a:t>データベースを公開していても、検索エンジンでは、データベースの中までは検索できません。</a:t>
            </a:r>
          </a:p>
          <a:p>
            <a:pPr marL="217237" indent="-217237"/>
            <a:r>
              <a:rPr lang="ja-JP" altLang="en-US" sz="600" dirty="0">
                <a:latin typeface="ＭＳ Ｐ明朝" pitchFamily="18" charset="-128"/>
              </a:rPr>
              <a:t>また、検索エンジンで見つかった無数のデータベースを、個別に確認していくことは困難です。</a:t>
            </a:r>
            <a:endParaRPr lang="ja-JP" altLang="en-US" sz="600" u="sng" dirty="0">
              <a:latin typeface="ＭＳ Ｐ明朝" pitchFamily="18" charset="-128"/>
            </a:endParaRPr>
          </a:p>
          <a:p>
            <a:pPr marL="217237" indent="-217237"/>
            <a:r>
              <a:rPr lang="ja-JP" altLang="en-US" sz="600" u="sng" dirty="0">
                <a:latin typeface="ＭＳ Ｐ明朝" pitchFamily="18" charset="-128"/>
              </a:rPr>
              <a:t>個々に公開されているデータベースを、「見える化」すれば、検索エンジンや他のシステムからデータベースの中まで検索できるようになります。</a:t>
            </a:r>
            <a:endParaRPr lang="ja-JP" altLang="en-US" sz="600" dirty="0">
              <a:latin typeface="ＭＳ Ｐ明朝" pitchFamily="18" charset="-128"/>
            </a:endParaRPr>
          </a:p>
          <a:p>
            <a:pPr marL="217237" indent="-217237"/>
            <a:r>
              <a:rPr lang="ja-JP" altLang="en-US" sz="600" dirty="0">
                <a:latin typeface="ＭＳ Ｐ明朝" pitchFamily="18" charset="-128"/>
              </a:rPr>
              <a:t>データベースの中まで検索できるようになると、情報量は、また飛躍的に増加します。</a:t>
            </a:r>
          </a:p>
          <a:p>
            <a:pPr marL="217237" indent="-217237"/>
            <a:r>
              <a:rPr lang="ja-JP" altLang="en-US" sz="600" dirty="0">
                <a:latin typeface="ＭＳ Ｐ明朝" pitchFamily="18" charset="-128"/>
              </a:rPr>
              <a:t>ユーザの個々の検索ニーズに答えるためには、ニーズに応じて特化した多様な入り口（ポータル）が必要です。</a:t>
            </a:r>
            <a:endParaRPr lang="en-US" altLang="ja-JP" sz="600" dirty="0">
              <a:latin typeface="ＭＳ Ｐ明朝" pitchFamily="18" charset="-128"/>
            </a:endParaRPr>
          </a:p>
          <a:p>
            <a:pPr marL="217237" indent="-217237"/>
            <a:endParaRPr lang="en-US" altLang="ja-JP" sz="600" dirty="0">
              <a:latin typeface="ＭＳ Ｐ明朝" pitchFamily="18" charset="-128"/>
            </a:endParaRPr>
          </a:p>
          <a:p>
            <a:pPr marL="217237" indent="-217237">
              <a:lnSpc>
                <a:spcPct val="90000"/>
              </a:lnSpc>
            </a:pPr>
            <a:r>
              <a:rPr lang="ja-JP" altLang="en-US" sz="600" u="sng" dirty="0">
                <a:latin typeface="ＭＳ Ｐ明朝" pitchFamily="18" charset="-128"/>
              </a:rPr>
              <a:t>次に情報の集約に関して</a:t>
            </a:r>
            <a:r>
              <a:rPr lang="ja-JP" altLang="en-US" sz="600" u="sng" dirty="0" err="1">
                <a:latin typeface="ＭＳ Ｐ明朝" pitchFamily="18" charset="-128"/>
              </a:rPr>
              <a:t>です。</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組織を超えて知識を集約すること、として</a:t>
            </a:r>
          </a:p>
          <a:p>
            <a:pPr marL="654758" lvl="1" indent="-217237">
              <a:lnSpc>
                <a:spcPct val="90000"/>
              </a:lnSpc>
            </a:pPr>
            <a:r>
              <a:rPr lang="ja-JP" altLang="en-US" sz="600" u="sng" dirty="0">
                <a:latin typeface="ＭＳ Ｐ明朝" pitchFamily="18" charset="-128"/>
              </a:rPr>
              <a:t>現在、図書館、公文書館、博物館などのそれぞれの機関は、多くの書物を所蔵していますが、明確な基準に沿って、分担保存されていません。</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例えば、</a:t>
            </a:r>
            <a:r>
              <a:rPr lang="en-US" altLang="ja-JP" sz="600" dirty="0">
                <a:latin typeface="ＭＳ Ｐ明朝" pitchFamily="18" charset="-128"/>
              </a:rPr>
              <a:t>Google</a:t>
            </a:r>
            <a:r>
              <a:rPr lang="ja-JP" altLang="en-US" sz="600" dirty="0">
                <a:latin typeface="ＭＳ Ｐ明朝" pitchFamily="18" charset="-128"/>
              </a:rPr>
              <a:t>や</a:t>
            </a:r>
            <a:r>
              <a:rPr lang="en-US" altLang="ja-JP" sz="600" dirty="0">
                <a:latin typeface="ＭＳ Ｐ明朝" pitchFamily="18" charset="-128"/>
              </a:rPr>
              <a:t>PORTA</a:t>
            </a:r>
            <a:r>
              <a:rPr lang="ja-JP" altLang="en-US" sz="600" dirty="0">
                <a:latin typeface="ＭＳ Ｐ明朝" pitchFamily="18" charset="-128"/>
              </a:rPr>
              <a:t>で「源氏物語」を検索して見ると、様々な機関、個人が情報を発信しています。１つの機関だけを検索しても、全体から見ると一部に過ぎません。</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個々の機関が網羅的なコレクションを構築しようとしても、原本を交換し合うのは不可能です。しかし、デジタルコンテンツなら、組織を超えて、必要なコレクションを持ち合うことが可能です。</a:t>
            </a:r>
          </a:p>
          <a:p>
            <a:pPr marL="217237" indent="-217237">
              <a:lnSpc>
                <a:spcPct val="90000"/>
              </a:lnSpc>
            </a:pPr>
            <a:r>
              <a:rPr lang="ja-JP" altLang="en-US" sz="600" u="sng" dirty="0">
                <a:latin typeface="ＭＳ Ｐ明朝" pitchFamily="18" charset="-128"/>
              </a:rPr>
              <a:t>専門家の知識を集約すること、として</a:t>
            </a:r>
          </a:p>
          <a:p>
            <a:pPr marL="654758" lvl="1" indent="-217237">
              <a:lnSpc>
                <a:spcPct val="90000"/>
              </a:lnSpc>
            </a:pPr>
            <a:r>
              <a:rPr lang="ja-JP" altLang="en-US" sz="600" u="sng" dirty="0">
                <a:latin typeface="ＭＳ Ｐ明朝" pitchFamily="18" charset="-128"/>
              </a:rPr>
              <a:t>図書館、文書館等の専門組織の強みは、司書、学芸員などの職員が持つ知識です。その知識は、多岐に亘っていますが、それぞれが持つ知識は、単独では網羅的ではありません。これらの知識を集合して使えるようにすることが大切です。</a:t>
            </a:r>
            <a:endParaRPr lang="ja-JP" altLang="en-US" sz="600" dirty="0">
              <a:latin typeface="ＭＳ Ｐ明朝" pitchFamily="18" charset="-128"/>
            </a:endParaRPr>
          </a:p>
          <a:p>
            <a:pPr marL="654758" lvl="1" indent="-217237">
              <a:lnSpc>
                <a:spcPct val="90000"/>
              </a:lnSpc>
            </a:pPr>
            <a:r>
              <a:rPr lang="ja-JP" altLang="en-US" sz="600" dirty="0">
                <a:latin typeface="ＭＳ Ｐ明朝" pitchFamily="18" charset="-128"/>
              </a:rPr>
              <a:t>その方法として、古くから、ナレッジデータベースの構築が叫ばれています。</a:t>
            </a:r>
          </a:p>
          <a:p>
            <a:pPr marL="1092273" lvl="2" indent="-217237">
              <a:lnSpc>
                <a:spcPct val="90000"/>
              </a:lnSpc>
            </a:pPr>
            <a:r>
              <a:rPr lang="ja-JP" altLang="en-US" sz="600" dirty="0">
                <a:latin typeface="ＭＳ Ｐ明朝" pitchFamily="18" charset="-128"/>
              </a:rPr>
              <a:t>当館では公共図書館を中心とした司書による「レファレンス協同データベース」を運用し、また「ナレッジデータベース」の構築と提供も目指しているが、これらに参加する専門家が多くなればなるほど、利用価値の高いものになります。</a:t>
            </a:r>
          </a:p>
          <a:p>
            <a:pPr marL="1092273" lvl="2" indent="-217237">
              <a:lnSpc>
                <a:spcPct val="90000"/>
              </a:lnSpc>
            </a:pPr>
            <a:r>
              <a:rPr lang="ja-JP" altLang="en-US" sz="600" dirty="0">
                <a:latin typeface="ＭＳ Ｐ明朝" pitchFamily="18" charset="-128"/>
              </a:rPr>
              <a:t>専門家による</a:t>
            </a:r>
            <a:r>
              <a:rPr lang="en-US" altLang="ja-JP" sz="600" dirty="0">
                <a:latin typeface="ＭＳ Ｐ明朝" pitchFamily="18" charset="-128"/>
              </a:rPr>
              <a:t>Wikipedia</a:t>
            </a:r>
            <a:r>
              <a:rPr lang="ja-JP" altLang="en-US" sz="600" dirty="0" err="1">
                <a:latin typeface="ＭＳ Ｐ明朝" pitchFamily="18" charset="-128"/>
              </a:rPr>
              <a:t>のような</a:t>
            </a:r>
            <a:r>
              <a:rPr lang="ja-JP" altLang="en-US" sz="600" dirty="0">
                <a:latin typeface="ＭＳ Ｐ明朝" pitchFamily="18" charset="-128"/>
              </a:rPr>
              <a:t>ものを作ってもいいのではないでしょうか？</a:t>
            </a:r>
            <a:endParaRPr lang="ja-JP" altLang="en-US" sz="600" u="sng" dirty="0">
              <a:latin typeface="ＭＳ Ｐ明朝" pitchFamily="18" charset="-128"/>
            </a:endParaRPr>
          </a:p>
          <a:p>
            <a:pPr marL="217237" indent="-217237">
              <a:lnSpc>
                <a:spcPct val="90000"/>
              </a:lnSpc>
            </a:pPr>
            <a:r>
              <a:rPr lang="ja-JP" altLang="en-US" sz="600" u="sng" dirty="0">
                <a:latin typeface="ＭＳ Ｐ明朝" pitchFamily="18" charset="-128"/>
              </a:rPr>
              <a:t>個人の知識を活用すること、として</a:t>
            </a:r>
            <a:endParaRPr lang="ja-JP" altLang="en-US" sz="600" dirty="0">
              <a:latin typeface="ＭＳ Ｐ明朝" pitchFamily="18" charset="-128"/>
            </a:endParaRPr>
          </a:p>
          <a:p>
            <a:pPr marL="654758" lvl="1" indent="-217237">
              <a:lnSpc>
                <a:spcPct val="90000"/>
              </a:lnSpc>
            </a:pPr>
            <a:r>
              <a:rPr lang="en-US" altLang="ja-JP" sz="600" dirty="0">
                <a:latin typeface="ＭＳ Ｐ明朝" pitchFamily="18" charset="-128"/>
              </a:rPr>
              <a:t>CGM(Consumer Generated Media)</a:t>
            </a:r>
            <a:r>
              <a:rPr lang="ja-JP" altLang="en-US" sz="600" dirty="0">
                <a:latin typeface="ＭＳ Ｐ明朝" pitchFamily="18" charset="-128"/>
              </a:rPr>
              <a:t>の活用</a:t>
            </a:r>
            <a:endParaRPr lang="ja-JP" altLang="en-US" sz="600" u="sng" dirty="0">
              <a:latin typeface="ＭＳ Ｐ明朝" pitchFamily="18" charset="-128"/>
            </a:endParaRPr>
          </a:p>
          <a:p>
            <a:pPr marL="1092273" lvl="2" indent="-217237">
              <a:lnSpc>
                <a:spcPct val="90000"/>
              </a:lnSpc>
            </a:pPr>
            <a:r>
              <a:rPr lang="ja-JP" altLang="en-US" sz="600" u="sng" dirty="0">
                <a:latin typeface="ＭＳ Ｐ明朝" pitchFamily="18" charset="-128"/>
              </a:rPr>
              <a:t>ここ</a:t>
            </a:r>
            <a:r>
              <a:rPr lang="en-US" altLang="ja-JP" sz="600" u="sng" dirty="0">
                <a:latin typeface="ＭＳ Ｐ明朝" pitchFamily="18" charset="-128"/>
              </a:rPr>
              <a:t>2</a:t>
            </a:r>
            <a:r>
              <a:rPr lang="ja-JP" altLang="en-US" sz="600" u="sng" dirty="0">
                <a:latin typeface="ＭＳ Ｐ明朝" pitchFamily="18" charset="-128"/>
              </a:rPr>
              <a:t>～</a:t>
            </a:r>
            <a:r>
              <a:rPr lang="en-US" altLang="ja-JP" sz="600" u="sng" dirty="0">
                <a:latin typeface="ＭＳ Ｐ明朝" pitchFamily="18" charset="-128"/>
              </a:rPr>
              <a:t>3</a:t>
            </a:r>
            <a:r>
              <a:rPr lang="ja-JP" altLang="en-US" sz="600" u="sng" dirty="0">
                <a:latin typeface="ＭＳ Ｐ明朝" pitchFamily="18" charset="-128"/>
              </a:rPr>
              <a:t>年で、組織や専門家だけでなく、一般ユーザが直接生成する情報は、膨大になってきました。それらは、個々には断片であっても、集合すると有用な情報になっています。</a:t>
            </a:r>
            <a:endParaRPr lang="ja-JP" altLang="en-US" sz="600" dirty="0">
              <a:latin typeface="ＭＳ Ｐ明朝" pitchFamily="18" charset="-128"/>
            </a:endParaRPr>
          </a:p>
          <a:p>
            <a:pPr marL="1092273" lvl="2" indent="-217237">
              <a:lnSpc>
                <a:spcPct val="90000"/>
              </a:lnSpc>
            </a:pPr>
            <a:r>
              <a:rPr lang="ja-JP" altLang="en-US" sz="600" dirty="0">
                <a:latin typeface="ＭＳ Ｐ明朝" pitchFamily="18" charset="-128"/>
              </a:rPr>
              <a:t>はてな、</a:t>
            </a:r>
            <a:r>
              <a:rPr lang="en-US" altLang="ja-JP" sz="600" dirty="0">
                <a:latin typeface="ＭＳ Ｐ明朝" pitchFamily="18" charset="-128"/>
              </a:rPr>
              <a:t>Yahoo</a:t>
            </a:r>
            <a:r>
              <a:rPr lang="ja-JP" altLang="en-US" sz="600" dirty="0">
                <a:latin typeface="ＭＳ Ｐ明朝" pitchFamily="18" charset="-128"/>
              </a:rPr>
              <a:t>知恵袋、教えて</a:t>
            </a:r>
            <a:r>
              <a:rPr lang="en-US" altLang="ja-JP" sz="600" dirty="0">
                <a:latin typeface="ＭＳ Ｐ明朝" pitchFamily="18" charset="-128"/>
              </a:rPr>
              <a:t>goo</a:t>
            </a:r>
            <a:r>
              <a:rPr lang="ja-JP" altLang="en-US" sz="600" dirty="0">
                <a:latin typeface="ＭＳ Ｐ明朝" pitchFamily="18" charset="-128"/>
              </a:rPr>
              <a:t>などでは、専門家のレファレンス情報を凌ぐ情報提供も多々あります。</a:t>
            </a:r>
            <a:r>
              <a:rPr lang="en-US" altLang="ja-JP" sz="600" dirty="0">
                <a:latin typeface="ＭＳ Ｐ明朝" pitchFamily="18" charset="-128"/>
              </a:rPr>
              <a:t>Wikipedia</a:t>
            </a:r>
            <a:r>
              <a:rPr lang="ja-JP" altLang="en-US" sz="600" dirty="0">
                <a:latin typeface="ＭＳ Ｐ明朝" pitchFamily="18" charset="-128"/>
              </a:rPr>
              <a:t>を辞書や解題として利用して、問題解決できる場合も多いと思います。</a:t>
            </a:r>
          </a:p>
          <a:p>
            <a:pPr marL="1092273" lvl="2" indent="-217237">
              <a:lnSpc>
                <a:spcPct val="90000"/>
              </a:lnSpc>
            </a:pPr>
            <a:r>
              <a:rPr lang="ja-JP" altLang="en-US" sz="600" dirty="0">
                <a:latin typeface="ＭＳ Ｐ明朝" pitchFamily="18" charset="-128"/>
              </a:rPr>
              <a:t>また、ユーザの利用行動の情報、コメントも、集約するとそれ自身も他のユーザにとって、有用な情報源となります。</a:t>
            </a:r>
            <a:endParaRPr lang="en-US" altLang="ja-JP" sz="600" dirty="0">
              <a:latin typeface="ＭＳ Ｐ明朝" pitchFamily="18" charset="-128"/>
            </a:endParaRPr>
          </a:p>
          <a:p>
            <a:pPr marL="1092273" lvl="2" indent="-217237">
              <a:lnSpc>
                <a:spcPct val="90000"/>
              </a:lnSpc>
            </a:pPr>
            <a:endParaRPr lang="en-US" altLang="ja-JP" sz="600" dirty="0">
              <a:latin typeface="ＭＳ Ｐ明朝" pitchFamily="18" charset="-128"/>
            </a:endParaRPr>
          </a:p>
          <a:p>
            <a:pPr marL="217237" indent="-217237"/>
            <a:r>
              <a:rPr lang="ja-JP" altLang="en-US" sz="600" u="sng" dirty="0">
                <a:latin typeface="ＭＳ Ｐ明朝" pitchFamily="18" charset="-128"/>
              </a:rPr>
              <a:t>永久保存のために実施すべきことの１つとして</a:t>
            </a:r>
            <a:endParaRPr lang="ja-JP" altLang="en-US" sz="600" i="1" dirty="0">
              <a:latin typeface="ＭＳ Ｐ明朝" pitchFamily="18" charset="-128"/>
            </a:endParaRPr>
          </a:p>
          <a:p>
            <a:pPr marL="217237" indent="-217237"/>
            <a:r>
              <a:rPr lang="ja-JP" altLang="en-US" sz="600" i="1" dirty="0">
                <a:latin typeface="ＭＳ Ｐ明朝" pitchFamily="18" charset="-128"/>
              </a:rPr>
              <a:t>組織、専門家、個人が生成しインターネットで公開した情報は、どれも現在のユーザにとって、重要なものです。</a:t>
            </a:r>
          </a:p>
          <a:p>
            <a:pPr marL="217237" indent="-217237"/>
            <a:r>
              <a:rPr lang="ja-JP" altLang="en-US" sz="600" i="1" dirty="0">
                <a:latin typeface="ＭＳ Ｐ明朝" pitchFamily="18" charset="-128"/>
              </a:rPr>
              <a:t>それらは、いつの時代も歴史的文献として古い資料を閲覧利用するのと同じで、将来のユーザにとっても重要なものです。そのために、将来に亘って利用できる形で保存しておくことが必要です。</a:t>
            </a:r>
          </a:p>
          <a:p>
            <a:pPr marL="654758" lvl="1" indent="-217237"/>
            <a:r>
              <a:rPr lang="ja-JP" altLang="en-US" sz="600" i="1" dirty="0">
                <a:latin typeface="ＭＳ Ｐ明朝" pitchFamily="18" charset="-128"/>
              </a:rPr>
              <a:t>インターネット上の情報は消え行くものです。各サイトから消えるまえにアーカイブ機関が保存できるようにする必要があります。</a:t>
            </a:r>
          </a:p>
          <a:p>
            <a:pPr marL="1092273" lvl="2" indent="-217237"/>
            <a:r>
              <a:rPr lang="ja-JP" altLang="en-US" sz="600" i="1" dirty="0">
                <a:latin typeface="ＭＳ Ｐ明朝" pitchFamily="18" charset="-128"/>
              </a:rPr>
              <a:t>各サイトで利用できるうちはアーカイブからコンテンツを公開できなくても、消える前に保存する必要があります。</a:t>
            </a:r>
            <a:endParaRPr lang="ja-JP" altLang="en-US" sz="600" dirty="0">
              <a:latin typeface="ＭＳ Ｐ明朝" pitchFamily="18" charset="-128"/>
            </a:endParaRPr>
          </a:p>
          <a:p>
            <a:pPr marL="654758" lvl="1" indent="-217237"/>
            <a:r>
              <a:rPr lang="ja-JP" altLang="en-US" sz="600" u="sng" dirty="0">
                <a:latin typeface="ＭＳ Ｐ明朝" pitchFamily="18" charset="-128"/>
              </a:rPr>
              <a:t>現在の媒体、ファイルフォーマットは、そのままでは、将来、読めなくなります。紙で残すのが一番いいという意見も聞かれますが、動画、音声を含んでいたり、動的に生成されるコンテンツは紙では保存できません。→国際標準、業界標準を策定した団体、その仕様に基づいて製造したベンダの協力のもと、マイグレーション、エミュレーションができるようにすることが必要です。</a:t>
            </a:r>
            <a:endParaRPr lang="ja-JP" altLang="en-US" sz="600" i="1" u="sng" dirty="0">
              <a:latin typeface="ＭＳ Ｐ明朝" pitchFamily="18" charset="-128"/>
            </a:endParaRPr>
          </a:p>
          <a:p>
            <a:pPr marL="217237" indent="-217237"/>
            <a:r>
              <a:rPr lang="ja-JP" altLang="en-US" sz="600" i="1" dirty="0">
                <a:latin typeface="ＭＳ Ｐ明朝" pitchFamily="18" charset="-128"/>
              </a:rPr>
              <a:t>インターネット上の情報は、すべてを１つの組織で保存することは不可能です。</a:t>
            </a:r>
          </a:p>
          <a:p>
            <a:pPr marL="654758" lvl="1" indent="-217237"/>
            <a:r>
              <a:rPr lang="ja-JP" altLang="en-US" sz="600" i="1" dirty="0">
                <a:latin typeface="ＭＳ Ｐ明朝" pitchFamily="18" charset="-128"/>
              </a:rPr>
              <a:t>複数のアーカイブ組織で分担して保存できるようにする必要があります。</a:t>
            </a:r>
          </a:p>
          <a:p>
            <a:pPr marL="654758" lvl="1" indent="-217237"/>
            <a:r>
              <a:rPr lang="ja-JP" altLang="en-US" sz="600" i="1" dirty="0">
                <a:latin typeface="ＭＳ Ｐ明朝" pitchFamily="18" charset="-128"/>
              </a:rPr>
              <a:t>各アーカイブ組織が、自らの組織のタスクに応じて、必要なコンテンツを交換し合って保存できるようにしていく必要があります。</a:t>
            </a:r>
          </a:p>
          <a:p>
            <a:pPr marL="1092273" lvl="2" indent="-217237"/>
            <a:r>
              <a:rPr lang="ja-JP" altLang="en-US" sz="600" i="1" dirty="0">
                <a:latin typeface="ＭＳ Ｐ明朝" pitchFamily="18" charset="-128"/>
              </a:rPr>
              <a:t>永久保存の観点からのディザスタリカバリ対策の面からも有効なことです。</a:t>
            </a:r>
            <a:endParaRPr lang="ja-JP" altLang="en-US" sz="600" dirty="0">
              <a:latin typeface="ＭＳ Ｐ明朝" pitchFamily="18" charset="-128"/>
            </a:endParaRPr>
          </a:p>
          <a:p>
            <a:pPr marL="217237" indent="-217237"/>
            <a:endParaRPr lang="en-US" altLang="ja-JP" sz="600" dirty="0">
              <a:latin typeface="ＭＳ Ｐ明朝" pitchFamily="18" charset="-128"/>
            </a:endParaRPr>
          </a:p>
          <a:p>
            <a:pPr marL="217237" indent="-217237"/>
            <a:endParaRPr lang="ja-JP" altLang="en-US" sz="600" dirty="0">
              <a:latin typeface="ＭＳ Ｐ明朝" pitchFamily="18" charset="-128"/>
            </a:endParaRPr>
          </a:p>
        </p:txBody>
      </p:sp>
      <p:sp>
        <p:nvSpPr>
          <p:cNvPr id="113671" name="日付プレースホルダ 6"/>
          <p:cNvSpPr>
            <a:spLocks noGrp="1"/>
          </p:cNvSpPr>
          <p:nvPr>
            <p:ph type="dt" sz="quarter" idx="1"/>
          </p:nvPr>
        </p:nvSpPr>
        <p:spPr>
          <a:noFill/>
        </p:spPr>
        <p:txBody>
          <a:bodyPr/>
          <a:lstStyle/>
          <a:p>
            <a:pPr marL="0" marR="0" lvl="0" indent="0" algn="r" defTabSz="905413" rtl="0" eaLnBrk="1" fontAlgn="auto" latinLnBrk="0" hangingPunct="1">
              <a:lnSpc>
                <a:spcPct val="100000"/>
              </a:lnSpc>
              <a:spcBef>
                <a:spcPts val="0"/>
              </a:spcBef>
              <a:spcAft>
                <a:spcPts val="0"/>
              </a:spcAft>
              <a:buClrTx/>
              <a:buSzTx/>
              <a:buFontTx/>
              <a:buNone/>
              <a:tabLst/>
              <a:defRPr/>
            </a:pPr>
            <a:r>
              <a:rPr kumimoji="1" lang="en-US" altLang="ja-JP" sz="13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rPr>
              <a:t>2011/5/19</a:t>
            </a:r>
            <a:endParaRPr kumimoji="1" lang="en-US" altLang="ja-JP" sz="130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970658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lang="ja-JP" altLang="en-US" dirty="0"/>
              <a:t>「政府情報システムの整備及び管理に関する標準ガイドライン」・「実務手引書」に準拠して、図書館情報システム構築のタスクプロフィールを想定したもの。</a:t>
            </a:r>
            <a:endParaRPr lang="en-US" altLang="ja-JP" dirty="0"/>
          </a:p>
          <a:p>
            <a:pPr marL="0" lvl="2" defTabSz="903427">
              <a:defRPr/>
            </a:pP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8938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図書館情報システムは、データベースを構築し提供をする一般的な情報提供システムと大きく変わらない。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62560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3427">
              <a:defRPr/>
            </a:pPr>
            <a:r>
              <a:rPr kumimoji="1" lang="ja-JP" altLang="en-US" dirty="0"/>
              <a:t>一般的な情報提供システムと大きく変わらないので、構築・運用に必要なスキルも大きく変わらない</a:t>
            </a:r>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586728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「政府の標準ガイドライン</a:t>
            </a:r>
            <a:r>
              <a:rPr lang="en-US" altLang="ja-JP" dirty="0"/>
              <a:t>/</a:t>
            </a:r>
            <a:r>
              <a:rPr lang="en-US" altLang="ja-JP" dirty="0" err="1"/>
              <a:t>i</a:t>
            </a:r>
            <a:r>
              <a:rPr lang="ja-JP" altLang="en-US" dirty="0"/>
              <a:t>コンピテンシ・ディクショナリを活用した業務の遂行とスキル・知識の選択的習得」と変わらず、形としては簡略版の図</a:t>
            </a:r>
            <a:endParaRPr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278407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赤字の部分は、デジタルアーカイブの構築固有に加筆した部分</a:t>
            </a:r>
            <a:endParaRPr kumimoji="1" lang="en-US" altLang="ja-JP" dirty="0"/>
          </a:p>
          <a:p>
            <a:r>
              <a:rPr lang="ja-JP" altLang="ja-JP" dirty="0"/>
              <a:t>～～～～</a:t>
            </a:r>
          </a:p>
          <a:p>
            <a:r>
              <a:rPr lang="ja-JP" altLang="ja-JP" dirty="0"/>
              <a:t>■業務要件の定義</a:t>
            </a:r>
          </a:p>
          <a:p>
            <a:pPr lvl="0"/>
            <a:r>
              <a:rPr lang="ja-JP" altLang="ja-JP" u="sng" dirty="0"/>
              <a:t>業務実施手順</a:t>
            </a:r>
            <a:endParaRPr lang="ja-JP" altLang="ja-JP" dirty="0"/>
          </a:p>
          <a:p>
            <a:pPr lvl="1" eaLnBrk="0"/>
            <a:r>
              <a:rPr lang="ja-JP" altLang="ja-JP" u="sng" dirty="0"/>
              <a:t>業務の実施に必要な体制、手順及びそれらを記載した業務フロー図</a:t>
            </a:r>
            <a:endParaRPr lang="ja-JP" altLang="ja-JP" dirty="0"/>
          </a:p>
          <a:p>
            <a:pPr lvl="1" eaLnBrk="0"/>
            <a:r>
              <a:rPr lang="ja-JP" altLang="ja-JP" u="sng" dirty="0"/>
              <a:t>入出力情報項目及び取扱量　等</a:t>
            </a:r>
            <a:endParaRPr lang="ja-JP" altLang="ja-JP" dirty="0"/>
          </a:p>
          <a:p>
            <a:pPr lvl="0"/>
            <a:r>
              <a:rPr lang="ja-JP" altLang="ja-JP" u="sng" dirty="0"/>
              <a:t>規模</a:t>
            </a:r>
            <a:endParaRPr lang="ja-JP" altLang="ja-JP" dirty="0"/>
          </a:p>
          <a:p>
            <a:pPr lvl="1" eaLnBrk="0"/>
            <a:r>
              <a:rPr lang="ja-JP" altLang="ja-JP" u="sng" dirty="0"/>
              <a:t>サービスの利用者数及び情報システムの利用者数</a:t>
            </a:r>
            <a:endParaRPr lang="ja-JP" altLang="ja-JP" dirty="0"/>
          </a:p>
          <a:p>
            <a:pPr lvl="1" eaLnBrk="0"/>
            <a:r>
              <a:rPr lang="ja-JP" altLang="ja-JP" u="sng" dirty="0"/>
              <a:t>単位（年、月、日、時間等）当たりの処理件数</a:t>
            </a:r>
            <a:endParaRPr lang="ja-JP" altLang="ja-JP" dirty="0"/>
          </a:p>
          <a:p>
            <a:pPr lvl="0"/>
            <a:r>
              <a:rPr lang="ja-JP" altLang="ja-JP" u="sng" dirty="0"/>
              <a:t>時期・時間</a:t>
            </a:r>
            <a:endParaRPr lang="ja-JP" altLang="ja-JP" dirty="0"/>
          </a:p>
          <a:p>
            <a:pPr lvl="1" eaLnBrk="0"/>
            <a:r>
              <a:rPr lang="ja-JP" altLang="ja-JP" u="sng" dirty="0"/>
              <a:t>業務の実施時期、期間及び繁忙期　等</a:t>
            </a:r>
            <a:endParaRPr lang="ja-JP" altLang="ja-JP" dirty="0"/>
          </a:p>
          <a:p>
            <a:pPr lvl="1" eaLnBrk="0"/>
            <a:r>
              <a:rPr lang="ja-JP" altLang="ja-JP" u="sng" dirty="0"/>
              <a:t>業務の実施・提供時間　等</a:t>
            </a:r>
            <a:endParaRPr lang="ja-JP" altLang="ja-JP" dirty="0"/>
          </a:p>
          <a:p>
            <a:pPr lvl="0"/>
            <a:r>
              <a:rPr lang="ja-JP" altLang="ja-JP" u="sng" dirty="0"/>
              <a:t>場所等</a:t>
            </a:r>
            <a:endParaRPr lang="ja-JP" altLang="ja-JP" dirty="0"/>
          </a:p>
          <a:p>
            <a:pPr lvl="1"/>
            <a:r>
              <a:rPr lang="ja-JP" altLang="ja-JP" u="sng" dirty="0"/>
              <a:t>業務の実施場所、諸設備、必要な物品等の資源の種類及び量　等</a:t>
            </a:r>
            <a:endParaRPr lang="ja-JP" altLang="ja-JP" dirty="0"/>
          </a:p>
          <a:p>
            <a:pPr lvl="0"/>
            <a:r>
              <a:rPr lang="ja-JP" altLang="ja-JP" u="sng" dirty="0"/>
              <a:t>管理すべき指標</a:t>
            </a:r>
            <a:endParaRPr lang="ja-JP" altLang="ja-JP" dirty="0"/>
          </a:p>
          <a:p>
            <a:pPr lvl="1"/>
            <a:r>
              <a:rPr lang="ja-JP" altLang="ja-JP" u="sng" dirty="0"/>
              <a:t>業務の運営上補足すべき指標項目、把握手順・手法・頻度　等</a:t>
            </a:r>
            <a:endParaRPr lang="ja-JP" altLang="ja-JP" dirty="0"/>
          </a:p>
          <a:p>
            <a:pPr lvl="0"/>
            <a:r>
              <a:rPr lang="ja-JP" altLang="ja-JP" u="sng" dirty="0"/>
              <a:t>情報システム化の範囲</a:t>
            </a:r>
            <a:endParaRPr lang="ja-JP" altLang="ja-JP" dirty="0"/>
          </a:p>
          <a:p>
            <a:pPr lvl="0"/>
            <a:r>
              <a:rPr lang="ja-JP" altLang="ja-JP" u="sng" dirty="0"/>
              <a:t>業務の継続の方針等</a:t>
            </a:r>
            <a:endParaRPr lang="ja-JP"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r>
              <a:rPr lang="ja-JP" altLang="ja-JP" dirty="0"/>
              <a:t>する</a:t>
            </a:r>
          </a:p>
          <a:p>
            <a:pPr lvl="0"/>
            <a:r>
              <a:rPr lang="ja-JP" altLang="ja-JP" u="sng" dirty="0"/>
              <a:t>情報セキュリティ</a:t>
            </a:r>
            <a:endParaRPr lang="ja-JP" altLang="ja-JP" dirty="0"/>
          </a:p>
          <a:p>
            <a:pPr lvl="1"/>
            <a:r>
              <a:rPr lang="ja-JP" altLang="ja-JP" dirty="0"/>
              <a:t>取り扱われる情報の格付・取扱制限等に応じた情報セキュリティ対策の基本的な考え方</a:t>
            </a:r>
          </a:p>
          <a:p>
            <a:r>
              <a:rPr lang="ja-JP" altLang="ja-JP" b="1" dirty="0"/>
              <a:t>■機能要件の定義</a:t>
            </a:r>
            <a:endParaRPr lang="ja-JP" altLang="ja-JP" dirty="0"/>
          </a:p>
          <a:p>
            <a:pPr lvl="0"/>
            <a:r>
              <a:rPr lang="ja-JP" altLang="ja-JP" u="sng" dirty="0"/>
              <a:t>業務の質の向上、業務の効率化等に対する有効性等を踏まえ、優先度の高い機能から整備する必要がある</a:t>
            </a:r>
            <a:endParaRPr lang="ja-JP" altLang="ja-JP" dirty="0"/>
          </a:p>
          <a:p>
            <a:pPr lvl="0"/>
            <a:r>
              <a:rPr lang="ja-JP" altLang="ja-JP" u="sng" dirty="0"/>
              <a:t>他の情報システムと連携する場合には相互運用性及びデータ互換性についても併せて記載する</a:t>
            </a:r>
            <a:endParaRPr lang="ja-JP" altLang="ja-JP" dirty="0"/>
          </a:p>
          <a:p>
            <a:pPr lvl="0"/>
            <a:r>
              <a:rPr lang="ja-JP" altLang="ja-JP" u="sng" dirty="0"/>
              <a:t>機能に関する事項</a:t>
            </a:r>
            <a:endParaRPr lang="ja-JP" altLang="ja-JP" dirty="0"/>
          </a:p>
          <a:p>
            <a:pPr lvl="1"/>
            <a:r>
              <a:rPr lang="ja-JP" altLang="ja-JP" u="sng" dirty="0"/>
              <a:t>処理内容、入出力情報・方法、入力・出力の関係等を記載</a:t>
            </a:r>
            <a:r>
              <a:rPr lang="ja-JP" altLang="ja-JP" dirty="0"/>
              <a:t>する</a:t>
            </a:r>
          </a:p>
          <a:p>
            <a:pPr lvl="0"/>
            <a:r>
              <a:rPr lang="ja-JP" altLang="ja-JP" u="sng" dirty="0"/>
              <a:t>画面に関する事項</a:t>
            </a:r>
            <a:endParaRPr lang="ja-JP" altLang="ja-JP" dirty="0"/>
          </a:p>
          <a:p>
            <a:pPr lvl="1"/>
            <a:r>
              <a:rPr lang="ja-JP" altLang="ja-JP" u="sng" dirty="0"/>
              <a:t>画面一覧、画面概要、画面出力イメージ、画面遷移の基本的考え方、画面入出力要件・画面設計要件等を記載</a:t>
            </a:r>
            <a:r>
              <a:rPr lang="ja-JP" altLang="ja-JP" dirty="0"/>
              <a:t>する</a:t>
            </a:r>
          </a:p>
          <a:p>
            <a:pPr lvl="0"/>
            <a:r>
              <a:rPr lang="ja-JP" altLang="ja-JP" u="sng" dirty="0"/>
              <a:t>帳票に関する事項</a:t>
            </a:r>
            <a:endParaRPr lang="ja-JP" altLang="ja-JP" dirty="0"/>
          </a:p>
          <a:p>
            <a:pPr lvl="1"/>
            <a:r>
              <a:rPr lang="ja-JP" altLang="ja-JP" u="sng" dirty="0"/>
              <a:t>帳票一覧、帳票概要、帳票出力イメージ、帳票入出力要件・帳票設計要件等を記載</a:t>
            </a:r>
            <a:r>
              <a:rPr lang="ja-JP" altLang="ja-JP" dirty="0"/>
              <a:t>する</a:t>
            </a:r>
          </a:p>
          <a:p>
            <a:pPr lvl="0"/>
            <a:r>
              <a:rPr lang="ja-JP" altLang="ja-JP" u="sng" dirty="0"/>
              <a:t>情報・データに関する事項</a:t>
            </a:r>
            <a:endParaRPr lang="ja-JP" altLang="ja-JP" dirty="0"/>
          </a:p>
          <a:p>
            <a:pPr lvl="1"/>
            <a:r>
              <a:rPr lang="ja-JP" altLang="ja-JP" u="sng" dirty="0"/>
              <a:t>情報・データ一覧、情報・データ処理要件、データ構造等を記載する</a:t>
            </a:r>
            <a:endParaRPr lang="ja-JP" altLang="ja-JP" dirty="0"/>
          </a:p>
          <a:p>
            <a:pPr lvl="1"/>
            <a:r>
              <a:rPr lang="ja-JP" altLang="ja-JP" u="sng" dirty="0"/>
              <a:t>原則として、政府において標準化された情報・データ名称、データ構造等を採用する</a:t>
            </a:r>
            <a:endParaRPr lang="ja-JP" altLang="ja-JP" dirty="0"/>
          </a:p>
          <a:p>
            <a:pPr lvl="0"/>
            <a:r>
              <a:rPr lang="ja-JP" altLang="ja-JP" u="sng" dirty="0"/>
              <a:t>外部インタフェースに関する事項</a:t>
            </a:r>
            <a:endParaRPr lang="ja-JP" altLang="ja-JP" dirty="0"/>
          </a:p>
          <a:p>
            <a:pPr lvl="1"/>
            <a:r>
              <a:rPr lang="ja-JP" altLang="ja-JP" u="sng" dirty="0"/>
              <a:t>外部インタフェース一覧、相手先システム、送受信データ、送受信タイミング、送受信の条件等を記載</a:t>
            </a:r>
            <a:r>
              <a:rPr lang="ja-JP" altLang="ja-JP" dirty="0"/>
              <a:t>する</a:t>
            </a:r>
          </a:p>
          <a:p>
            <a:r>
              <a:rPr lang="ja-JP" altLang="ja-JP" dirty="0"/>
              <a:t>■非機能要件の定義</a:t>
            </a:r>
          </a:p>
          <a:p>
            <a:pPr lvl="0"/>
            <a:r>
              <a:rPr lang="ja-JP" altLang="ja-JP" u="sng" dirty="0"/>
              <a:t>ユーザビリティ及びアクセシビリティに関する事項</a:t>
            </a:r>
            <a:endParaRPr lang="ja-JP" altLang="ja-JP" dirty="0"/>
          </a:p>
          <a:p>
            <a:pPr lvl="1"/>
            <a:r>
              <a:rPr lang="ja-JP" altLang="ja-JP" u="sng" dirty="0"/>
              <a:t>日本工業規格等を踏まえつつ、情報システムの利用者の種類、特性及び利用において配慮すべき事項等を記載</a:t>
            </a:r>
            <a:endParaRPr lang="ja-JP" altLang="ja-JP" dirty="0"/>
          </a:p>
          <a:p>
            <a:pPr lvl="0"/>
            <a:r>
              <a:rPr lang="ja-JP" altLang="ja-JP" u="sng" dirty="0"/>
              <a:t>システム方式に関する事項</a:t>
            </a:r>
            <a:endParaRPr lang="ja-JP" altLang="ja-JP" dirty="0"/>
          </a:p>
          <a:p>
            <a:pPr lvl="1"/>
            <a:r>
              <a:rPr lang="ja-JP" altLang="ja-JP" u="sng" dirty="0"/>
              <a:t>ハードウェア、ソフトウェア、ネットワーク等の情報システムの構成に関する全体の方針等について記載</a:t>
            </a:r>
            <a:r>
              <a:rPr lang="ja-JP" altLang="ja-JP" dirty="0"/>
              <a:t>する</a:t>
            </a:r>
          </a:p>
          <a:p>
            <a:pPr lvl="0"/>
            <a:r>
              <a:rPr lang="ja-JP" altLang="ja-JP" u="sng" dirty="0"/>
              <a:t>規模に関する事項</a:t>
            </a:r>
            <a:endParaRPr lang="ja-JP" altLang="ja-JP" dirty="0"/>
          </a:p>
          <a:p>
            <a:pPr lvl="1"/>
            <a:r>
              <a:rPr lang="ja-JP" altLang="ja-JP" u="sng" dirty="0"/>
              <a:t>機器数、設置場所、データ量、処理件数、情報システムの利用者数等について記載</a:t>
            </a:r>
            <a:r>
              <a:rPr lang="ja-JP" altLang="ja-JP" dirty="0"/>
              <a:t>する</a:t>
            </a:r>
          </a:p>
          <a:p>
            <a:pPr lvl="1"/>
            <a:r>
              <a:rPr lang="ja-JP" altLang="ja-JP" u="sng" dirty="0"/>
              <a:t>データ量については、ライフサイクル期間における将来の見込みも記載</a:t>
            </a:r>
            <a:endParaRPr lang="ja-JP" altLang="ja-JP" dirty="0"/>
          </a:p>
          <a:p>
            <a:pPr lvl="0"/>
            <a:r>
              <a:rPr lang="ja-JP" altLang="ja-JP" u="sng" dirty="0"/>
              <a:t>性能に関する事項</a:t>
            </a:r>
            <a:endParaRPr lang="ja-JP" altLang="ja-JP" dirty="0"/>
          </a:p>
          <a:p>
            <a:pPr lvl="1"/>
            <a:r>
              <a:rPr lang="ja-JP" altLang="ja-JP" u="sng" dirty="0"/>
              <a:t>応答時間等を記載</a:t>
            </a:r>
            <a:r>
              <a:rPr lang="ja-JP" altLang="ja-JP" dirty="0"/>
              <a:t>する</a:t>
            </a:r>
          </a:p>
          <a:p>
            <a:pPr lvl="1"/>
            <a:r>
              <a:rPr lang="ja-JP" altLang="ja-JP" u="sng" dirty="0"/>
              <a:t>性能が過度にならないよう適切な要件とする</a:t>
            </a:r>
            <a:endParaRPr lang="ja-JP" altLang="ja-JP" dirty="0"/>
          </a:p>
          <a:p>
            <a:pPr lvl="0"/>
            <a:r>
              <a:rPr lang="ja-JP" altLang="ja-JP" u="sng" dirty="0"/>
              <a:t>信頼性に関する事項</a:t>
            </a:r>
            <a:endParaRPr lang="ja-JP" altLang="ja-JP" dirty="0"/>
          </a:p>
          <a:p>
            <a:pPr lvl="1"/>
            <a:r>
              <a:rPr lang="ja-JP" altLang="ja-JP" u="sng" dirty="0"/>
              <a:t>稼働率等を記載</a:t>
            </a:r>
            <a:r>
              <a:rPr lang="ja-JP" altLang="ja-JP" dirty="0"/>
              <a:t>する</a:t>
            </a:r>
          </a:p>
          <a:p>
            <a:pPr lvl="1"/>
            <a:r>
              <a:rPr lang="ja-JP" altLang="ja-JP" u="sng" dirty="0"/>
              <a:t>過度にならないよう適切な要件とする</a:t>
            </a:r>
            <a:endParaRPr lang="ja-JP" altLang="ja-JP" dirty="0"/>
          </a:p>
          <a:p>
            <a:pPr lvl="0"/>
            <a:r>
              <a:rPr lang="ja-JP" altLang="ja-JP" u="sng" dirty="0"/>
              <a:t>拡張性に関する事項</a:t>
            </a:r>
            <a:endParaRPr lang="ja-JP" altLang="ja-JP" dirty="0"/>
          </a:p>
          <a:p>
            <a:pPr lvl="1"/>
            <a:r>
              <a:rPr lang="ja-JP" altLang="ja-JP" dirty="0"/>
              <a:t>情報システムの性能及び機能の拡張性要件について記載する</a:t>
            </a:r>
          </a:p>
          <a:p>
            <a:pPr lvl="1"/>
            <a:r>
              <a:rPr lang="ja-JP" altLang="ja-JP" dirty="0"/>
              <a:t>特に、</a:t>
            </a:r>
            <a:r>
              <a:rPr lang="ja-JP" altLang="ja-JP" u="sng" dirty="0"/>
              <a:t>将来の機能改修、運用及び保守について、柔軟で効率的に行うことを念頭に、要件を定める</a:t>
            </a:r>
            <a:endParaRPr lang="ja-JP" altLang="ja-JP" dirty="0"/>
          </a:p>
          <a:p>
            <a:pPr lvl="0"/>
            <a:r>
              <a:rPr lang="ja-JP" altLang="ja-JP" u="sng" dirty="0"/>
              <a:t>中立性に関する事項</a:t>
            </a:r>
            <a:endParaRPr lang="ja-JP" altLang="ja-JP" dirty="0"/>
          </a:p>
          <a:p>
            <a:pPr lvl="1"/>
            <a:r>
              <a:rPr lang="ja-JP" altLang="ja-JP" u="sng" dirty="0"/>
              <a:t>ベンダーロックインの解消等による調達コストの削減、透明性向上等を図る</a:t>
            </a:r>
            <a:r>
              <a:rPr lang="ja-JP" altLang="ja-JP" dirty="0"/>
              <a:t>ため、</a:t>
            </a:r>
            <a:r>
              <a:rPr lang="ja-JP" altLang="ja-JP" u="sng" dirty="0"/>
              <a:t>市場において容易に取得できるオープンな標準的技術又は製品を用いる等の要件について記載</a:t>
            </a:r>
            <a:r>
              <a:rPr lang="ja-JP" altLang="ja-JP" dirty="0"/>
              <a:t>する</a:t>
            </a:r>
          </a:p>
          <a:p>
            <a:pPr lvl="1"/>
            <a:r>
              <a:rPr lang="ja-JP" altLang="ja-JP" u="sng" dirty="0"/>
              <a:t>技術又は製品について指定する場合には、指定をする合理的な理由を明記した上で、ハードウェア、ソフトウェア製品等の構成を明らかにする</a:t>
            </a:r>
            <a:endParaRPr lang="ja-JP" altLang="ja-JP" dirty="0"/>
          </a:p>
          <a:p>
            <a:pPr lvl="0"/>
            <a:r>
              <a:rPr lang="ja-JP" altLang="ja-JP" u="sng" dirty="0"/>
              <a:t>継続性に関する事項</a:t>
            </a:r>
            <a:endParaRPr lang="ja-JP" altLang="ja-JP" dirty="0"/>
          </a:p>
          <a:p>
            <a:pPr lvl="1"/>
            <a:r>
              <a:rPr lang="ja-JP" altLang="ja-JP" u="sng" dirty="0"/>
              <a:t>障害、災害等による情報システムの問題発生時に求められる必要最低限の機能、その目標復旧時間等を記載</a:t>
            </a:r>
            <a:r>
              <a:rPr lang="ja-JP" altLang="ja-JP" dirty="0"/>
              <a:t>する</a:t>
            </a:r>
          </a:p>
          <a:p>
            <a:pPr lvl="1"/>
            <a:r>
              <a:rPr lang="ja-JP" altLang="ja-JP" u="sng" dirty="0"/>
              <a:t>過度にならないよう適切な要件</a:t>
            </a:r>
            <a:r>
              <a:rPr lang="ja-JP" altLang="ja-JP" dirty="0"/>
              <a:t>とする</a:t>
            </a:r>
          </a:p>
          <a:p>
            <a:pPr lvl="0"/>
            <a:r>
              <a:rPr lang="ja-JP" altLang="ja-JP" u="sng" dirty="0"/>
              <a:t>情報セキュリティに関する事項</a:t>
            </a:r>
            <a:endParaRPr lang="ja-JP" altLang="ja-JP" dirty="0"/>
          </a:p>
          <a:p>
            <a:pPr lvl="1"/>
            <a:r>
              <a:rPr lang="ja-JP" altLang="ja-JP" dirty="0"/>
              <a:t>過度にならないよう適切な要件とする</a:t>
            </a:r>
          </a:p>
          <a:p>
            <a:pPr lvl="1"/>
            <a:r>
              <a:rPr lang="ja-JP" altLang="ja-JP" u="sng" dirty="0"/>
              <a:t>自府省の情報セキュリティポリシーを参照の上、要件を適切に定める</a:t>
            </a:r>
            <a:endParaRPr lang="ja-JP" altLang="ja-JP" dirty="0"/>
          </a:p>
          <a:p>
            <a:pPr lvl="0"/>
            <a:r>
              <a:rPr lang="ja-JP" altLang="ja-JP" u="sng" dirty="0"/>
              <a:t>情報システム稼働環境に関する事項</a:t>
            </a:r>
            <a:endParaRPr lang="ja-JP" altLang="ja-JP" dirty="0"/>
          </a:p>
          <a:p>
            <a:pPr lvl="1"/>
            <a:r>
              <a:rPr lang="ja-JP" altLang="ja-JP" u="sng" dirty="0"/>
              <a:t>ハードウェアの構成、ソフトウェア製品の構成、ネットワークの構成、施設・設備要件等について記載</a:t>
            </a:r>
            <a:endParaRPr lang="ja-JP" altLang="ja-JP" dirty="0"/>
          </a:p>
          <a:p>
            <a:pPr lvl="1"/>
            <a:r>
              <a:rPr lang="ja-JP" altLang="ja-JP" u="sng" dirty="0"/>
              <a:t>既存の環境を最大限活用し、不要な調達を行わない</a:t>
            </a:r>
            <a:endParaRPr lang="ja-JP" altLang="ja-JP" dirty="0"/>
          </a:p>
          <a:p>
            <a:pPr lvl="0"/>
            <a:r>
              <a:rPr lang="ja-JP" altLang="ja-JP" u="sng" dirty="0"/>
              <a:t>テストに関する事項</a:t>
            </a:r>
            <a:endParaRPr lang="ja-JP" altLang="ja-JP" dirty="0"/>
          </a:p>
          <a:p>
            <a:pPr lvl="1"/>
            <a:r>
              <a:rPr lang="ja-JP" altLang="ja-JP" u="sng" dirty="0"/>
              <a:t>テストの種類、目的、内容等を記載</a:t>
            </a:r>
            <a:r>
              <a:rPr lang="ja-JP" altLang="ja-JP" dirty="0"/>
              <a:t>する</a:t>
            </a:r>
          </a:p>
          <a:p>
            <a:pPr lvl="0"/>
            <a:r>
              <a:rPr lang="ja-JP" altLang="ja-JP" u="sng" dirty="0"/>
              <a:t>移行に関する事項</a:t>
            </a:r>
            <a:endParaRPr lang="ja-JP" altLang="ja-JP" dirty="0"/>
          </a:p>
          <a:p>
            <a:pPr lvl="1"/>
            <a:r>
              <a:rPr lang="ja-JP" altLang="ja-JP" u="sng" dirty="0"/>
              <a:t>データ等の移行手順等を記載</a:t>
            </a:r>
            <a:r>
              <a:rPr lang="ja-JP" altLang="ja-JP" dirty="0"/>
              <a:t>する</a:t>
            </a:r>
          </a:p>
          <a:p>
            <a:pPr lvl="0"/>
            <a:r>
              <a:rPr lang="ja-JP" altLang="ja-JP" u="sng" dirty="0"/>
              <a:t>引継ぎに関する事項</a:t>
            </a:r>
            <a:endParaRPr lang="ja-JP" altLang="ja-JP" dirty="0"/>
          </a:p>
          <a:p>
            <a:pPr lvl="1"/>
            <a:r>
              <a:rPr lang="ja-JP" altLang="ja-JP" u="sng" dirty="0"/>
              <a:t>他の関係事業者への引継ぎに関する要件を記載</a:t>
            </a:r>
            <a:r>
              <a:rPr lang="ja-JP" altLang="ja-JP" dirty="0"/>
              <a:t>する</a:t>
            </a:r>
          </a:p>
          <a:p>
            <a:pPr lvl="0"/>
            <a:r>
              <a:rPr lang="ja-JP" altLang="ja-JP" u="sng" dirty="0"/>
              <a:t>教育に関する事項</a:t>
            </a:r>
            <a:endParaRPr lang="ja-JP" altLang="ja-JP" dirty="0"/>
          </a:p>
          <a:p>
            <a:pPr lvl="1"/>
            <a:r>
              <a:rPr lang="ja-JP" altLang="ja-JP" u="sng" dirty="0"/>
              <a:t>情報システムの利用者に対する教育について、教育対象者の範囲、教育の方法等を記載</a:t>
            </a:r>
            <a:r>
              <a:rPr lang="ja-JP" altLang="ja-JP" dirty="0"/>
              <a:t>する</a:t>
            </a:r>
          </a:p>
          <a:p>
            <a:pPr lvl="0"/>
            <a:r>
              <a:rPr lang="ja-JP" altLang="ja-JP" u="sng" dirty="0"/>
              <a:t>運用に関する事項</a:t>
            </a:r>
            <a:endParaRPr lang="ja-JP" altLang="ja-JP" dirty="0"/>
          </a:p>
          <a:p>
            <a:pPr lvl="1"/>
            <a:r>
              <a:rPr lang="ja-JP" altLang="ja-JP" u="sng" dirty="0"/>
              <a:t>運転管理・監視等に関する要件を記載</a:t>
            </a:r>
            <a:r>
              <a:rPr lang="ja-JP" altLang="ja-JP" dirty="0"/>
              <a:t>する</a:t>
            </a:r>
          </a:p>
          <a:p>
            <a:pPr lvl="1"/>
            <a:r>
              <a:rPr lang="ja-JP" altLang="ja-JP" u="sng" dirty="0"/>
              <a:t>保守要件と明確に区別して記載</a:t>
            </a:r>
            <a:r>
              <a:rPr lang="ja-JP" altLang="ja-JP" dirty="0"/>
              <a:t>する</a:t>
            </a:r>
          </a:p>
          <a:p>
            <a:pPr lvl="0"/>
            <a:r>
              <a:rPr lang="ja-JP" altLang="ja-JP" u="sng" dirty="0"/>
              <a:t>保守に関する事項</a:t>
            </a:r>
            <a:endParaRPr lang="ja-JP" altLang="ja-JP" dirty="0"/>
          </a:p>
          <a:p>
            <a:pPr lvl="1"/>
            <a:r>
              <a:rPr lang="ja-JP" altLang="ja-JP" u="sng" dirty="0"/>
              <a:t>アプリケーションプログラム、ハードウェア、ソフトウェア製品、データ等の保守要件を記載</a:t>
            </a:r>
            <a:r>
              <a:rPr lang="ja-JP" altLang="ja-JP" dirty="0"/>
              <a:t>する</a:t>
            </a:r>
          </a:p>
          <a:p>
            <a:pPr lvl="1"/>
            <a:r>
              <a:rPr lang="ja-JP" altLang="ja-JP" u="sng" dirty="0"/>
              <a:t>情報システムの機能改修及び更改と明確に区別して記載</a:t>
            </a:r>
            <a:r>
              <a:rPr lang="ja-JP" altLang="ja-JP" dirty="0"/>
              <a:t>する</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90709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●資料のデジタル化に関しての要件部分をブレークダウンしたもの</a:t>
            </a:r>
            <a:endParaRPr kumimoji="1" lang="en-US" altLang="ja-JP" dirty="0"/>
          </a:p>
          <a:p>
            <a:r>
              <a:rPr kumimoji="1" lang="ja-JP" altLang="en-US" dirty="0"/>
              <a:t>具体的な内容として、要件を詳細化していく必要がある</a:t>
            </a:r>
            <a:endParaRPr kumimoji="1" lang="en-US" altLang="ja-JP" dirty="0"/>
          </a:p>
          <a:p>
            <a:r>
              <a:rPr kumimoji="1" lang="ja-JP" altLang="en-US" dirty="0"/>
              <a:t>参考にする資料はいろいろあるが、発注サイドとして、その内容の意味するところ、変更した場合の影響度合い等、受注者と対等に議論できるスキル（ノウハウと知識）が必要である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300133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t>●資料のデジタル化に関しての要件部分をブレークダウンしたもの</a:t>
            </a:r>
          </a:p>
          <a:p>
            <a:r>
              <a:rPr lang="ja-JP" altLang="ja-JP" dirty="0"/>
              <a:t>具体的な内容として、要件を詳細化していく必要がある</a:t>
            </a:r>
          </a:p>
          <a:p>
            <a:r>
              <a:rPr lang="ja-JP" altLang="ja-JP" dirty="0"/>
              <a:t>参考にする資料はいろいろあるが、発注サイドとして、その内容の意味するところ、変更した場合の影響度合い等、受注者と対等に議論できるスキル（ノウハウと知識）が必要である</a:t>
            </a:r>
          </a:p>
          <a:p>
            <a:r>
              <a:rPr lang="en-US" altLang="ja-JP" dirty="0"/>
              <a:t> </a:t>
            </a:r>
            <a:endParaRPr lang="ja-JP"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8846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u="sng" dirty="0">
                <a:solidFill>
                  <a:srgbClr val="FF0000"/>
                </a:solidFill>
                <a:latin typeface="HG丸ｺﾞｼｯｸM-PRO" pitchFamily="50" charset="-128"/>
                <a:ea typeface="HG丸ｺﾞｼｯｸM-PRO" pitchFamily="50" charset="-128"/>
              </a:rPr>
              <a:t>目指すところは、「知識インフラの構築」</a:t>
            </a:r>
            <a:r>
              <a:rPr kumimoji="1" lang="ja-JP" altLang="en-US" dirty="0">
                <a:latin typeface="HG丸ｺﾞｼｯｸM-PRO" pitchFamily="50" charset="-128"/>
                <a:ea typeface="HG丸ｺﾞｼｯｸM-PRO" pitchFamily="50" charset="-128"/>
              </a:rPr>
              <a:t>であるが、</a:t>
            </a:r>
            <a:endParaRPr kumimoji="1" lang="en-US" altLang="ja-JP" dirty="0">
              <a:latin typeface="HG丸ｺﾞｼｯｸM-PRO" pitchFamily="50" charset="-128"/>
              <a:ea typeface="HG丸ｺﾞｼｯｸM-PRO" pitchFamily="50" charset="-128"/>
            </a:endParaRPr>
          </a:p>
          <a:p>
            <a:pPr defTabSz="982359">
              <a:defRPr/>
            </a:pPr>
            <a:r>
              <a:rPr kumimoji="1" lang="ja-JP" altLang="en-US" dirty="0">
                <a:solidFill>
                  <a:srgbClr val="FF0000"/>
                </a:solidFill>
                <a:latin typeface="HG丸ｺﾞｼｯｸM-PRO" pitchFamily="50" charset="-128"/>
                <a:ea typeface="HG丸ｺﾞｼｯｸM-PRO" pitchFamily="50" charset="-128"/>
              </a:rPr>
              <a:t>大震災アーカイブの延長線上の知識情報基盤を見据えて構築</a:t>
            </a:r>
            <a:endParaRPr kumimoji="1" lang="en-US" dirty="0">
              <a:solidFill>
                <a:srgbClr val="FF0000"/>
              </a:solidFill>
              <a:latin typeface="HG丸ｺﾞｼｯｸM-PRO" pitchFamily="50" charset="-128"/>
              <a:ea typeface="HG丸ｺﾞｼｯｸM-PRO" pitchFamily="50" charset="-128"/>
            </a:endParaRPr>
          </a:p>
          <a:p>
            <a:pPr defTabSz="982359">
              <a:defRPr/>
            </a:pPr>
            <a:r>
              <a:rPr lang="ja-JP" altLang="en-US" dirty="0">
                <a:latin typeface="HG丸ｺﾞｼｯｸM-PRO" pitchFamily="50" charset="-128"/>
                <a:ea typeface="HG丸ｺﾞｼｯｸM-PRO" pitchFamily="50" charset="-128"/>
              </a:rPr>
              <a:t>大震災アーカイブは、</a:t>
            </a:r>
            <a:r>
              <a:rPr lang="en-US" altLang="ja-JP" dirty="0">
                <a:solidFill>
                  <a:srgbClr val="FF0000"/>
                </a:solidFill>
                <a:latin typeface="HG丸ｺﾞｼｯｸM-PRO" pitchFamily="50" charset="-128"/>
                <a:ea typeface="HG丸ｺﾞｼｯｸM-PRO" pitchFamily="50" charset="-128"/>
              </a:rPr>
              <a:t>2012</a:t>
            </a:r>
            <a:r>
              <a:rPr lang="ja-JP" altLang="en-US" dirty="0">
                <a:solidFill>
                  <a:srgbClr val="FF0000"/>
                </a:solidFill>
                <a:latin typeface="HG丸ｺﾞｼｯｸM-PRO" pitchFamily="50" charset="-128"/>
                <a:ea typeface="HG丸ｺﾞｼｯｸM-PRO" pitchFamily="50" charset="-128"/>
              </a:rPr>
              <a:t>年</a:t>
            </a:r>
            <a:r>
              <a:rPr lang="ja-JP" altLang="en-US" u="sng" dirty="0">
                <a:solidFill>
                  <a:srgbClr val="FF0000"/>
                </a:solidFill>
                <a:latin typeface="HG丸ｺﾞｼｯｸM-PRO" pitchFamily="50" charset="-128"/>
                <a:ea typeface="HG丸ｺﾞｼｯｸM-PRO" pitchFamily="50" charset="-128"/>
              </a:rPr>
              <a:t>１月にリリースした、</a:t>
            </a:r>
            <a:r>
              <a:rPr lang="en-US" altLang="ja-JP" u="sng" dirty="0" err="1">
                <a:solidFill>
                  <a:srgbClr val="FF0000"/>
                </a:solidFill>
                <a:latin typeface="HG丸ｺﾞｼｯｸM-PRO" pitchFamily="50" charset="-128"/>
                <a:ea typeface="HG丸ｺﾞｼｯｸM-PRO" pitchFamily="50" charset="-128"/>
              </a:rPr>
              <a:t>NDLSearch</a:t>
            </a:r>
            <a:r>
              <a:rPr lang="ja-JP" altLang="en-US" u="sng" dirty="0">
                <a:solidFill>
                  <a:srgbClr val="FF0000"/>
                </a:solidFill>
                <a:latin typeface="HG丸ｺﾞｼｯｸM-PRO" pitchFamily="50" charset="-128"/>
                <a:ea typeface="HG丸ｺﾞｼｯｸM-PRO" pitchFamily="50" charset="-128"/>
              </a:rPr>
              <a:t>と</a:t>
            </a:r>
            <a:r>
              <a:rPr lang="en-US" altLang="ja-JP" u="sng" dirty="0">
                <a:solidFill>
                  <a:srgbClr val="FF0000"/>
                </a:solidFill>
                <a:latin typeface="HG丸ｺﾞｼｯｸM-PRO" pitchFamily="50" charset="-128"/>
                <a:ea typeface="HG丸ｺﾞｼｯｸM-PRO" pitchFamily="50" charset="-128"/>
              </a:rPr>
              <a:t>NDL</a:t>
            </a:r>
            <a:r>
              <a:rPr lang="ja-JP" altLang="en-US" u="sng" dirty="0">
                <a:solidFill>
                  <a:srgbClr val="FF0000"/>
                </a:solidFill>
                <a:latin typeface="HG丸ｺﾞｼｯｸM-PRO" pitchFamily="50" charset="-128"/>
                <a:ea typeface="HG丸ｺﾞｼｯｸM-PRO" pitchFamily="50" charset="-128"/>
              </a:rPr>
              <a:t>デジタルアーカイブをベースに機能拡張して構築</a:t>
            </a:r>
            <a:endParaRPr lang="en-US" altLang="ja-JP" dirty="0">
              <a:solidFill>
                <a:srgbClr val="FF0000"/>
              </a:solidFill>
              <a:latin typeface="HG丸ｺﾞｼｯｸM-PRO" pitchFamily="50" charset="-128"/>
              <a:ea typeface="HG丸ｺﾞｼｯｸM-PRO" pitchFamily="50" charset="-128"/>
            </a:endParaRPr>
          </a:p>
          <a:p>
            <a:r>
              <a:rPr kumimoji="1" lang="ja-JP" altLang="en-US" u="sng" dirty="0">
                <a:latin typeface="HG丸ｺﾞｼｯｸM-PRO" pitchFamily="50" charset="-128"/>
                <a:ea typeface="HG丸ｺﾞｼｯｸM-PRO" pitchFamily="50" charset="-128"/>
              </a:rPr>
              <a:t>大震災アーカイブで</a:t>
            </a:r>
            <a:r>
              <a:rPr kumimoji="1" lang="ja-JP" altLang="en-US" u="sng" dirty="0">
                <a:solidFill>
                  <a:srgbClr val="FF0000"/>
                </a:solidFill>
                <a:latin typeface="HG丸ｺﾞｼｯｸM-PRO" pitchFamily="50" charset="-128"/>
                <a:ea typeface="HG丸ｺﾞｼｯｸM-PRO" pitchFamily="50" charset="-128"/>
              </a:rPr>
              <a:t>実証された技術・スキーム</a:t>
            </a:r>
            <a:r>
              <a:rPr kumimoji="1" lang="ja-JP" altLang="en-US" u="sng" dirty="0">
                <a:latin typeface="HG丸ｺﾞｼｯｸM-PRO" pitchFamily="50" charset="-128"/>
                <a:ea typeface="HG丸ｺﾞｼｯｸM-PRO" pitchFamily="50" charset="-128"/>
              </a:rPr>
              <a:t>で、</a:t>
            </a:r>
            <a:r>
              <a:rPr kumimoji="1" lang="en-US" altLang="ja-JP" u="sng" dirty="0">
                <a:latin typeface="HG丸ｺﾞｼｯｸM-PRO" pitchFamily="50" charset="-128"/>
                <a:ea typeface="HG丸ｺﾞｼｯｸM-PRO" pitchFamily="50" charset="-128"/>
              </a:rPr>
              <a:t>2014</a:t>
            </a:r>
            <a:r>
              <a:rPr kumimoji="1" lang="ja-JP" altLang="en-US" u="sng" dirty="0">
                <a:latin typeface="HG丸ｺﾞｼｯｸM-PRO" pitchFamily="50" charset="-128"/>
                <a:ea typeface="HG丸ｺﾞｼｯｸM-PRO" pitchFamily="50" charset="-128"/>
              </a:rPr>
              <a:t>年度頃から、</a:t>
            </a:r>
            <a:r>
              <a:rPr kumimoji="1" lang="ja-JP" altLang="en-US" u="sng" dirty="0">
                <a:solidFill>
                  <a:srgbClr val="FF0000"/>
                </a:solidFill>
                <a:latin typeface="HG丸ｺﾞｼｯｸM-PRO" pitchFamily="50" charset="-128"/>
                <a:ea typeface="HG丸ｺﾞｼｯｸM-PRO" pitchFamily="50" charset="-128"/>
              </a:rPr>
              <a:t>本格的な知識インフラの構築と提供を目指して</a:t>
            </a:r>
            <a:r>
              <a:rPr kumimoji="1" lang="ja-JP" altLang="en-US" u="sng" dirty="0">
                <a:latin typeface="HG丸ｺﾞｼｯｸM-PRO" pitchFamily="50" charset="-128"/>
                <a:ea typeface="HG丸ｺﾞｼｯｸM-PRO" pitchFamily="50" charset="-128"/>
              </a:rPr>
              <a:t>いきたいと考えていた。</a:t>
            </a:r>
          </a:p>
          <a:p>
            <a:endParaRPr kumimoji="1" lang="ja-JP" altLang="en-US" dirty="0">
              <a:latin typeface="HG丸ｺﾞｼｯｸM-PRO" pitchFamily="50" charset="-128"/>
              <a:ea typeface="HG丸ｺﾞｼｯｸM-PRO" pitchFamily="50" charset="-128"/>
            </a:endParaRPr>
          </a:p>
          <a:p>
            <a:endParaRPr kumimoji="1" lang="ja-JP" altLang="en-US" dirty="0"/>
          </a:p>
        </p:txBody>
      </p:sp>
      <p:sp>
        <p:nvSpPr>
          <p:cNvPr id="5" name="日付プレースホルダ 4"/>
          <p:cNvSpPr>
            <a:spLocks noGrp="1"/>
          </p:cNvSpPr>
          <p:nvPr>
            <p:ph type="dt" idx="11"/>
          </p:nvPr>
        </p:nvSpPr>
        <p:spPr/>
        <p:txBody>
          <a:bodyPr/>
          <a:lstStyle/>
          <a:p>
            <a:r>
              <a:rPr kumimoji="1" lang="en-US" altLang="ja-JP"/>
              <a:t>2013/4/2</a:t>
            </a:r>
            <a:endParaRPr kumimoji="1" lang="ja-JP" altLang="en-US"/>
          </a:p>
        </p:txBody>
      </p:sp>
      <p:sp>
        <p:nvSpPr>
          <p:cNvPr id="6" name="フッター プレースホルダ 5"/>
          <p:cNvSpPr>
            <a:spLocks noGrp="1"/>
          </p:cNvSpPr>
          <p:nvPr>
            <p:ph type="ftr" sz="quarter" idx="12"/>
          </p:nvPr>
        </p:nvSpPr>
        <p:spPr/>
        <p:txBody>
          <a:bodyPr/>
          <a:lstStyle/>
          <a:p>
            <a:r>
              <a:rPr kumimoji="1" lang="ja-JP" altLang="en-US"/>
              <a:t>電子情報部</a:t>
            </a: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17</a:t>
            </a:fld>
            <a:endParaRPr kumimoji="1" lang="ja-JP" altLang="en-US"/>
          </a:p>
        </p:txBody>
      </p:sp>
      <p:sp>
        <p:nvSpPr>
          <p:cNvPr id="8" name="ヘッダー プレースホルダ 7"/>
          <p:cNvSpPr>
            <a:spLocks noGrp="1"/>
          </p:cNvSpPr>
          <p:nvPr>
            <p:ph type="hdr" sz="quarter" idx="14"/>
          </p:nvPr>
        </p:nvSpPr>
        <p:spPr/>
        <p:txBody>
          <a:bodyPr/>
          <a:lstStyle/>
          <a:p>
            <a:r>
              <a:rPr kumimoji="1" lang="zh-TW" altLang="en-US"/>
              <a:t>新規採用職員研修</a:t>
            </a:r>
            <a:endParaRPr kumimoji="1" lang="ja-JP" altLang="en-US"/>
          </a:p>
        </p:txBody>
      </p:sp>
    </p:spTree>
    <p:extLst>
      <p:ext uri="{BB962C8B-B14F-4D97-AF65-F5344CB8AC3E}">
        <p14:creationId xmlns:p14="http://schemas.microsoft.com/office/powerpoint/2010/main" val="8549170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2" defTabSz="903427">
              <a:defRPr/>
            </a:pPr>
            <a:r>
              <a:rPr kumimoji="1" lang="ja-JP" altLang="en-US" dirty="0"/>
              <a:t>詳細は、</a:t>
            </a:r>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kumimoji="1" lang="ja-JP" altLang="en-US" dirty="0"/>
              <a:t>による。</a:t>
            </a:r>
            <a:endParaRPr kumimoji="1" lang="en-US" altLang="ja-JP" dirty="0"/>
          </a:p>
          <a:p>
            <a:r>
              <a:rPr kumimoji="1" lang="ja-JP" altLang="en-US" dirty="0"/>
              <a:t>別の機会に。</a:t>
            </a:r>
          </a:p>
          <a:p>
            <a:r>
              <a:rPr lang="ja-JP" altLang="ja-JP" dirty="0"/>
              <a:t>～～～～～</a:t>
            </a:r>
          </a:p>
          <a:p>
            <a:r>
              <a:rPr lang="ja-JP" altLang="ja-JP" dirty="0"/>
              <a:t>調達案件の概要に関する事項</a:t>
            </a:r>
          </a:p>
          <a:p>
            <a:pPr lvl="0"/>
            <a:r>
              <a:rPr lang="ja-JP" altLang="ja-JP" u="sng" dirty="0"/>
              <a:t>調達の背景、目的、期待する効果、業務・情報システムの概要、契約期間、作業スケジュール等について記載</a:t>
            </a:r>
            <a:r>
              <a:rPr lang="ja-JP" altLang="ja-JP" dirty="0"/>
              <a:t>する</a:t>
            </a:r>
          </a:p>
          <a:p>
            <a:r>
              <a:rPr lang="ja-JP" altLang="ja-JP" dirty="0"/>
              <a:t>調達案件及び関連調達案件の調達単位、調達の方式等に関する事項</a:t>
            </a:r>
          </a:p>
          <a:p>
            <a:pPr lvl="0"/>
            <a:r>
              <a:rPr lang="ja-JP" altLang="ja-JP" u="sng" dirty="0"/>
              <a:t>関連する調達案件の調達単位、調達の方式、実施時期等について記載</a:t>
            </a:r>
            <a:r>
              <a:rPr lang="ja-JP" altLang="ja-JP" dirty="0"/>
              <a:t>する</a:t>
            </a:r>
          </a:p>
          <a:p>
            <a:r>
              <a:rPr lang="ja-JP" altLang="ja-JP" dirty="0"/>
              <a:t>作業の実施内容に関する事項</a:t>
            </a:r>
          </a:p>
          <a:p>
            <a:pPr lvl="0"/>
            <a:r>
              <a:rPr lang="ja-JP" altLang="ja-JP" u="sng" dirty="0"/>
              <a:t>作業の内容、成果物の範囲、納品期日等について記</a:t>
            </a:r>
            <a:r>
              <a:rPr lang="ja-JP" altLang="ja-JP" dirty="0"/>
              <a:t>載する</a:t>
            </a:r>
          </a:p>
          <a:p>
            <a:pPr lvl="0"/>
            <a:r>
              <a:rPr lang="ja-JP" altLang="ja-JP" u="sng" dirty="0"/>
              <a:t>当該調達案件に関係するもの及び「</a:t>
            </a:r>
            <a:r>
              <a:rPr lang="ja-JP" altLang="ja-JP" b="1" u="sng" dirty="0"/>
              <a:t>エラー</a:t>
            </a:r>
            <a:r>
              <a:rPr lang="en-US" altLang="ja-JP" b="1" u="sng" dirty="0"/>
              <a:t>! </a:t>
            </a:r>
            <a:r>
              <a:rPr lang="ja-JP" altLang="ja-JP" b="1" u="sng" dirty="0"/>
              <a:t>参照元が見つかりません。</a:t>
            </a:r>
            <a:r>
              <a:rPr lang="ja-JP" altLang="ja-JP" u="sng" dirty="0"/>
              <a:t>」に定める内容を盛り込む</a:t>
            </a:r>
            <a:endParaRPr lang="ja-JP" altLang="ja-JP" dirty="0"/>
          </a:p>
          <a:p>
            <a:r>
              <a:rPr lang="ja-JP" altLang="ja-JP" dirty="0"/>
              <a:t>満たすべき要件に関する事項</a:t>
            </a:r>
          </a:p>
          <a:p>
            <a:pPr lvl="0"/>
            <a:r>
              <a:rPr lang="ja-JP" altLang="ja-JP" b="1" u="sng" dirty="0"/>
              <a:t>要件定義書を満たすべき旨を記載</a:t>
            </a:r>
            <a:r>
              <a:rPr lang="ja-JP" altLang="ja-JP" b="1" dirty="0"/>
              <a:t>する（別紙として要件定義書を添付する）</a:t>
            </a:r>
            <a:endParaRPr lang="ja-JP" altLang="ja-JP" dirty="0"/>
          </a:p>
          <a:p>
            <a:r>
              <a:rPr lang="ja-JP" altLang="ja-JP" dirty="0"/>
              <a:t>作業の実施体制・方法に関する事項</a:t>
            </a:r>
          </a:p>
          <a:p>
            <a:pPr lvl="0"/>
            <a:r>
              <a:rPr lang="ja-JP" altLang="ja-JP" u="sng" dirty="0"/>
              <a:t>作業実施体制、作業要員に求める資格要件、作業の管理に関する要領等について記載</a:t>
            </a:r>
            <a:r>
              <a:rPr lang="ja-JP" altLang="ja-JP" dirty="0"/>
              <a:t>する</a:t>
            </a:r>
          </a:p>
          <a:p>
            <a:r>
              <a:rPr lang="ja-JP" altLang="ja-JP" dirty="0"/>
              <a:t>作業の実施に当たっての遵守事項</a:t>
            </a:r>
          </a:p>
          <a:p>
            <a:pPr lvl="0"/>
            <a:r>
              <a:rPr lang="ja-JP" altLang="ja-JP" u="sng" dirty="0"/>
              <a:t>機密保持、資料の取扱い、遵守する法令等について記載</a:t>
            </a:r>
            <a:r>
              <a:rPr lang="ja-JP" altLang="ja-JP" dirty="0"/>
              <a:t>する</a:t>
            </a:r>
          </a:p>
          <a:p>
            <a:r>
              <a:rPr lang="ja-JP" altLang="ja-JP" dirty="0"/>
              <a:t>成果物の取扱いに関する事項</a:t>
            </a:r>
          </a:p>
          <a:p>
            <a:pPr lvl="0"/>
            <a:r>
              <a:rPr lang="ja-JP" altLang="ja-JP" u="sng" dirty="0"/>
              <a:t>知的財産権の帰属、瑕疵担保責任、検収等について記載</a:t>
            </a:r>
            <a:r>
              <a:rPr lang="ja-JP" altLang="ja-JP" dirty="0"/>
              <a:t>する</a:t>
            </a:r>
          </a:p>
          <a:p>
            <a:pPr lvl="0"/>
            <a:r>
              <a:rPr lang="ja-JP" altLang="ja-JP" u="sng" dirty="0"/>
              <a:t>知的財産権の帰属</a:t>
            </a:r>
            <a:r>
              <a:rPr lang="ja-JP" altLang="ja-JP" dirty="0"/>
              <a:t>については、産業技術力強化法（平成</a:t>
            </a:r>
            <a:r>
              <a:rPr lang="en-US" altLang="ja-JP" dirty="0"/>
              <a:t>12</a:t>
            </a:r>
            <a:r>
              <a:rPr lang="ja-JP" altLang="ja-JP" dirty="0"/>
              <a:t>年法律第</a:t>
            </a:r>
            <a:r>
              <a:rPr lang="en-US" altLang="ja-JP" dirty="0"/>
              <a:t>44</a:t>
            </a:r>
            <a:r>
              <a:rPr lang="ja-JP" altLang="ja-JP" dirty="0"/>
              <a:t>号）に基づき、</a:t>
            </a:r>
            <a:r>
              <a:rPr lang="ja-JP" altLang="ja-JP" u="sng" dirty="0"/>
              <a:t>技術に関する研究開発活動を活性化し、及び事業活動における効率的な成果物の活用の促進に資するため、受注者側に知的財産権が帰属するものであることに留意する</a:t>
            </a:r>
            <a:endParaRPr lang="ja-JP" altLang="ja-JP" dirty="0"/>
          </a:p>
          <a:p>
            <a:pPr lvl="0"/>
            <a:r>
              <a:rPr lang="ja-JP" altLang="ja-JP" u="sng" dirty="0"/>
              <a:t>国の業務に特化した汎用性のないもの及び継続的な機能改修が見込まれるものについては、原則として次のとおりとする</a:t>
            </a:r>
            <a:endParaRPr lang="ja-JP" altLang="ja-JP" dirty="0"/>
          </a:p>
          <a:p>
            <a:pPr lvl="1"/>
            <a:r>
              <a:rPr lang="ja-JP" altLang="ja-JP" dirty="0"/>
              <a:t>①　</a:t>
            </a:r>
            <a:r>
              <a:rPr lang="ja-JP" altLang="ja-JP" u="sng" dirty="0"/>
              <a:t>発注者側に知的財産権が帰属する旨を例外的に記載</a:t>
            </a:r>
            <a:r>
              <a:rPr lang="ja-JP" altLang="ja-JP" dirty="0"/>
              <a:t>する。</a:t>
            </a:r>
            <a:r>
              <a:rPr lang="ja-JP" altLang="ja-JP" u="sng" dirty="0"/>
              <a:t>発注者側が不利にならないことを条件として、受注者側に対し、その利活用を認める旨を記載する</a:t>
            </a:r>
            <a:endParaRPr lang="ja-JP" altLang="ja-JP" dirty="0"/>
          </a:p>
          <a:p>
            <a:pPr lvl="1"/>
            <a:r>
              <a:rPr lang="ja-JP" altLang="ja-JP" dirty="0"/>
              <a:t>②　</a:t>
            </a:r>
            <a:r>
              <a:rPr lang="ja-JP" altLang="ja-JP" u="sng" dirty="0"/>
              <a:t>成果物の機密の確保や改変の自由を担保するため、受注者側により勝手に著作者人格権が行使されないよう、その旨を記載</a:t>
            </a:r>
            <a:r>
              <a:rPr lang="ja-JP" altLang="ja-JP" dirty="0"/>
              <a:t>する</a:t>
            </a:r>
          </a:p>
          <a:p>
            <a:pPr lvl="1"/>
            <a:r>
              <a:rPr lang="ja-JP" altLang="ja-JP" dirty="0"/>
              <a:t>③　</a:t>
            </a:r>
            <a:r>
              <a:rPr lang="ja-JP" altLang="ja-JP" u="sng" dirty="0"/>
              <a:t>納品物における瑕疵担保責任の期間、内容及び責任分界点について記載</a:t>
            </a:r>
            <a:r>
              <a:rPr lang="ja-JP" altLang="ja-JP" dirty="0"/>
              <a:t>する</a:t>
            </a:r>
          </a:p>
          <a:p>
            <a:r>
              <a:rPr lang="ja-JP" altLang="ja-JP" dirty="0"/>
              <a:t>入札参加資格に関する事項</a:t>
            </a:r>
          </a:p>
          <a:p>
            <a:pPr lvl="0"/>
            <a:r>
              <a:rPr lang="ja-JP" altLang="ja-JP" u="sng" dirty="0"/>
              <a:t>入札参加要件</a:t>
            </a:r>
            <a:endParaRPr lang="ja-JP" altLang="ja-JP" dirty="0"/>
          </a:p>
          <a:p>
            <a:pPr lvl="1"/>
            <a:r>
              <a:rPr lang="ja-JP" altLang="ja-JP" u="sng" dirty="0"/>
              <a:t>下位の等級に格付けされた者の参入、複数事業者による共同提案等について検討した上で記載する</a:t>
            </a:r>
            <a:endParaRPr lang="ja-JP" altLang="ja-JP" dirty="0"/>
          </a:p>
          <a:p>
            <a:pPr lvl="1"/>
            <a:r>
              <a:rPr lang="ja-JP" altLang="ja-JP" u="sng" dirty="0"/>
              <a:t>審査において履行可能性を検証する等の必要な措置を講ずる</a:t>
            </a:r>
            <a:endParaRPr lang="ja-JP" altLang="ja-JP" dirty="0"/>
          </a:p>
          <a:p>
            <a:pPr lvl="1"/>
            <a:r>
              <a:rPr lang="ja-JP" altLang="ja-JP" u="sng" dirty="0"/>
              <a:t>公的な資格や認証等の取得、受注実績等を求めるときは、特定の事業者のみに有利なものとならないようにする</a:t>
            </a:r>
            <a:endParaRPr lang="ja-JP" altLang="ja-JP" dirty="0"/>
          </a:p>
          <a:p>
            <a:pPr lvl="0"/>
            <a:r>
              <a:rPr lang="ja-JP" altLang="ja-JP" u="sng" dirty="0"/>
              <a:t>入札制限</a:t>
            </a:r>
            <a:endParaRPr lang="ja-JP" altLang="ja-JP" dirty="0"/>
          </a:p>
          <a:p>
            <a:pPr lvl="1"/>
            <a:r>
              <a:rPr lang="ja-JP" altLang="ja-JP" u="sng" dirty="0"/>
              <a:t>透明性及び公正性並びに確実な契約履行等を確保</a:t>
            </a:r>
            <a:r>
              <a:rPr lang="ja-JP" altLang="ja-JP" dirty="0"/>
              <a:t>する</a:t>
            </a:r>
          </a:p>
          <a:p>
            <a:pPr lvl="1"/>
            <a:r>
              <a:rPr lang="ja-JP" altLang="ja-JP" u="sng" dirty="0"/>
              <a:t>各工程の調達仕様書の作成に直接関与した事業者</a:t>
            </a:r>
            <a:endParaRPr lang="ja-JP" altLang="ja-JP" dirty="0"/>
          </a:p>
          <a:p>
            <a:pPr lvl="2"/>
            <a:r>
              <a:rPr lang="ja-JP" altLang="ja-JP" u="sng" dirty="0"/>
              <a:t>工程の調達仕様書の作成に直接関与した事業者は、透明性及び公正性の確保の観点から、当該調達案件の入札に参加させない</a:t>
            </a:r>
            <a:endParaRPr lang="ja-JP" altLang="ja-JP" dirty="0"/>
          </a:p>
          <a:p>
            <a:pPr lvl="1"/>
            <a:r>
              <a:rPr lang="ja-JP" altLang="ja-JP" u="sng" dirty="0"/>
              <a:t>設計・開発等のプロジェクト管理支援事業者</a:t>
            </a:r>
            <a:endParaRPr lang="ja-JP" altLang="ja-JP" dirty="0"/>
          </a:p>
          <a:p>
            <a:pPr lvl="2"/>
            <a:r>
              <a:rPr lang="ja-JP" altLang="ja-JP" u="sng" dirty="0"/>
              <a:t>ＰＪＭＯを支援する事業者をいう。以下同じ。）については、相互牽制の観点から、その管理の対象となる情報システムの設計・開発の作業に関する内容を含む調達案件の入札に参加させない</a:t>
            </a:r>
            <a:endParaRPr lang="ja-JP" altLang="ja-JP" dirty="0"/>
          </a:p>
          <a:p>
            <a:pPr lvl="1"/>
            <a:r>
              <a:rPr lang="ja-JP" altLang="ja-JP" u="sng" dirty="0"/>
              <a:t>監査対象である情報システムに関与した事業者</a:t>
            </a:r>
            <a:endParaRPr lang="ja-JP" altLang="ja-JP" dirty="0"/>
          </a:p>
          <a:p>
            <a:pPr lvl="2"/>
            <a:r>
              <a:rPr lang="ja-JP" altLang="ja-JP" u="sng" dirty="0"/>
              <a:t>監査の独立性及び客観性の確保の観点から、当該情報システムの監査業務に関する調達案件の入札に参加させない</a:t>
            </a:r>
            <a:endParaRPr lang="ja-JP" altLang="ja-JP" dirty="0"/>
          </a:p>
          <a:p>
            <a:r>
              <a:rPr lang="ja-JP" altLang="ja-JP" dirty="0"/>
              <a:t>再委託に関する事項</a:t>
            </a:r>
          </a:p>
          <a:p>
            <a:pPr lvl="0"/>
            <a:r>
              <a:rPr lang="ja-JP" altLang="ja-JP" u="sng" dirty="0"/>
              <a:t>再委託（再々委託を含む。以下同じ。）の制限並びに再委託を認める場合の条件、承認手続及び再委託先の契約違反等に関する責任についての定め等について記載</a:t>
            </a:r>
            <a:r>
              <a:rPr lang="ja-JP" altLang="ja-JP" dirty="0"/>
              <a:t>する</a:t>
            </a:r>
          </a:p>
          <a:p>
            <a:r>
              <a:rPr lang="ja-JP" altLang="ja-JP" dirty="0"/>
              <a:t>その他特記事項</a:t>
            </a:r>
          </a:p>
          <a:p>
            <a:pPr lvl="0"/>
            <a:r>
              <a:rPr lang="ja-JP" altLang="ja-JP" u="sng" dirty="0"/>
              <a:t>前提条件、制約条件、要件定義、調達仕様書の変更手順等について記載</a:t>
            </a:r>
            <a:r>
              <a:rPr lang="ja-JP" altLang="ja-JP" dirty="0"/>
              <a:t>する</a:t>
            </a:r>
          </a:p>
          <a:p>
            <a:r>
              <a:rPr lang="ja-JP" altLang="ja-JP" dirty="0"/>
              <a:t>附属文書</a:t>
            </a:r>
          </a:p>
          <a:p>
            <a:pPr lvl="0"/>
            <a:r>
              <a:rPr lang="ja-JP" altLang="ja-JP" u="sng" dirty="0"/>
              <a:t>事業者が閲覧できる資料一覧表、閲覧要領、提案書等の審査要領その他事業者の提案に必要な資料を作成し、調達仕様書に添付する</a:t>
            </a:r>
            <a:endParaRPr lang="ja-JP"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625AA-FB67-408E-B08D-52E2020531D8}" type="slidenum">
              <a:rPr kumimoji="1" lang="ja-JP" altLang="en-US" sz="13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ja-JP" altLang="en-US" sz="13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547354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■電子図書館の目的</a:t>
            </a:r>
          </a:p>
          <a:p>
            <a:r>
              <a:rPr lang="ja-JP" altLang="en-US" dirty="0"/>
              <a:t>●⇒「知の共有化」により、新たな知識の創造（再生産）と還流を推進する</a:t>
            </a:r>
          </a:p>
          <a:p>
            <a:r>
              <a:rPr lang="ja-JP" altLang="en-US" dirty="0"/>
              <a:t>●⇒社会・経済的な価値の創出</a:t>
            </a:r>
          </a:p>
          <a:p>
            <a:r>
              <a:rPr lang="ja-JP" altLang="en-US" dirty="0"/>
              <a:t>★いつでも、どこでも、だれでも、文化的情報資源を利活用して、新たな知識が生み出されるように</a:t>
            </a:r>
          </a:p>
          <a:p>
            <a:r>
              <a:rPr lang="ja-JP" altLang="en-US" dirty="0"/>
              <a:t>●あらゆる情報を、知的文化資源として収集し、長期保存し、将来にわたって利用を保証する</a:t>
            </a:r>
          </a:p>
          <a:p>
            <a:r>
              <a:rPr lang="ja-JP" altLang="en-US" dirty="0"/>
              <a:t>■貴重な文献資料は今、必要とする人に届いているか？</a:t>
            </a:r>
          </a:p>
          <a:p>
            <a:r>
              <a:rPr lang="ja-JP" altLang="en-US" dirty="0"/>
              <a:t>●有用な文献等の情報が、インターネット上の大量の情報の海に埋もれていないか？</a:t>
            </a:r>
          </a:p>
          <a:p>
            <a:r>
              <a:rPr lang="ja-JP" altLang="en-US" dirty="0"/>
              <a:t>★出版界と図書館界の書誌の統合、記述規則の共通化</a:t>
            </a:r>
          </a:p>
          <a:p>
            <a:r>
              <a:rPr lang="ja-JP" altLang="en-US" dirty="0"/>
              <a:t>★利用者に対して、情報の内容、所在を可視化</a:t>
            </a:r>
          </a:p>
          <a:p>
            <a:r>
              <a:rPr lang="ja-JP" altLang="en-US" dirty="0"/>
              <a:t>●情報を探し出すために、多くの工数をかけているのではないか？</a:t>
            </a:r>
          </a:p>
          <a:p>
            <a:r>
              <a:rPr lang="ja-JP" altLang="en-US" dirty="0"/>
              <a:t>★内容情報の活用、全文プルテキストの活用</a:t>
            </a:r>
          </a:p>
          <a:p>
            <a:r>
              <a:rPr lang="ja-JP" altLang="en-US" dirty="0"/>
              <a:t>★利用者が必要とする情報を、効率的に選択できるように、★参考情報を関連付け</a:t>
            </a:r>
          </a:p>
          <a:p>
            <a:endParaRPr lang="ja-JP" altLang="en-US" dirty="0"/>
          </a:p>
          <a:p>
            <a:r>
              <a:rPr lang="ja-JP" altLang="en-US" dirty="0"/>
              <a:t>●市区町村の図書館利用者、インターネット利用者が出版物による情報の弱者になっていないか？</a:t>
            </a:r>
          </a:p>
          <a:p>
            <a:r>
              <a:rPr lang="ja-JP" altLang="en-US" dirty="0"/>
              <a:t>★地域でのアクセスポイントで、利用者が利活用可能な情報の格差を是正。</a:t>
            </a:r>
          </a:p>
          <a:p>
            <a:r>
              <a:rPr lang="ja-JP" altLang="en-US" dirty="0"/>
              <a:t>■将来の利用者に届けられるか？</a:t>
            </a:r>
          </a:p>
          <a:p>
            <a:r>
              <a:rPr lang="ja-JP" altLang="en-US" dirty="0"/>
              <a:t>●⇒将来の利用者のために消えてしまう前に、関係機関で分担して保存</a:t>
            </a:r>
          </a:p>
          <a:p>
            <a:r>
              <a:rPr lang="ja-JP" altLang="en-US" dirty="0"/>
              <a:t>■この課題を解決するために具体的なアクションを。</a:t>
            </a:r>
          </a:p>
          <a:p>
            <a:r>
              <a:rPr lang="ja-JP" altLang="en-US" dirty="0"/>
              <a:t>●利用者が著作物に触れる機会を増やす</a:t>
            </a:r>
          </a:p>
          <a:p>
            <a:r>
              <a:rPr lang="ja-JP" altLang="en-US" dirty="0"/>
              <a:t>●情報の利活用が促進されることにより、文化の発展に寄与する</a:t>
            </a:r>
          </a:p>
          <a:p>
            <a:r>
              <a:rPr lang="ja-JP" altLang="en-US" dirty="0"/>
              <a:t>●文献に関してのナショナルアーカイブ構築を、図書館界と出版界が連携分担</a:t>
            </a:r>
          </a:p>
          <a:p>
            <a:r>
              <a:rPr lang="ja-JP" altLang="en-US" dirty="0"/>
              <a:t>●あらゆる知的情報資源に関して、業種・業態を越えて連携</a:t>
            </a:r>
          </a:p>
          <a:p>
            <a:endParaRPr lang="ja-JP" altLang="en-US" dirty="0"/>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136</a:t>
            </a:fld>
            <a:endParaRPr kumimoji="1" lang="ja-JP" altLang="en-US"/>
          </a:p>
        </p:txBody>
      </p:sp>
    </p:spTree>
    <p:extLst>
      <p:ext uri="{BB962C8B-B14F-4D97-AF65-F5344CB8AC3E}">
        <p14:creationId xmlns:p14="http://schemas.microsoft.com/office/powerpoint/2010/main" val="22564494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u="sng" dirty="0"/>
              <a:t>私見として例示</a:t>
            </a:r>
            <a:endParaRPr lang="en-US" altLang="ja-JP" u="sng" dirty="0"/>
          </a:p>
          <a:p>
            <a:r>
              <a:rPr lang="ja-JP" altLang="en-US" dirty="0"/>
              <a:t>ここは、これからの議論の中で。</a:t>
            </a:r>
            <a:endParaRPr lang="en-US" altLang="ja-JP" dirty="0"/>
          </a:p>
          <a:p>
            <a:r>
              <a:rPr lang="ja-JP" altLang="en-US" dirty="0"/>
              <a:t>～～～～～～～</a:t>
            </a:r>
            <a:endParaRPr lang="en-US" altLang="ja-JP" dirty="0"/>
          </a:p>
          <a:p>
            <a:r>
              <a:rPr lang="ja-JP" altLang="en-US" dirty="0"/>
              <a:t>●分野ごとのアーカイブの</a:t>
            </a:r>
            <a:r>
              <a:rPr lang="ja-JP" altLang="en-US" u="sng" dirty="0"/>
              <a:t>網羅性の確保</a:t>
            </a:r>
            <a:r>
              <a:rPr lang="ja-JP" altLang="en-US" dirty="0"/>
              <a:t>のために</a:t>
            </a:r>
            <a:endParaRPr lang="en-US" altLang="ja-JP" dirty="0"/>
          </a:p>
          <a:p>
            <a:r>
              <a:rPr lang="ja-JP" altLang="en-US" dirty="0"/>
              <a:t>★分野ごとの</a:t>
            </a:r>
            <a:r>
              <a:rPr lang="ja-JP" altLang="en-US" u="sng" dirty="0"/>
              <a:t>アグリゲータ機関</a:t>
            </a:r>
            <a:r>
              <a:rPr lang="ja-JP" altLang="en-US" dirty="0"/>
              <a:t>の設置</a:t>
            </a:r>
            <a:endParaRPr lang="en-US" altLang="ja-JP" dirty="0"/>
          </a:p>
          <a:p>
            <a:r>
              <a:rPr lang="ja-JP" altLang="en-US" dirty="0"/>
              <a:t>分野内のメタデータの収集と、活用事例の提示</a:t>
            </a:r>
            <a:endParaRPr lang="en-US" altLang="ja-JP" dirty="0"/>
          </a:p>
          <a:p>
            <a:r>
              <a:rPr lang="ja-JP" altLang="en-US" dirty="0"/>
              <a:t>★分野内での情報を</a:t>
            </a:r>
            <a:r>
              <a:rPr lang="ja-JP" altLang="en-US" u="sng" dirty="0"/>
              <a:t>一意にする識別子</a:t>
            </a:r>
            <a:r>
              <a:rPr lang="ja-JP" altLang="en-US" dirty="0"/>
              <a:t>の明確化</a:t>
            </a:r>
            <a:endParaRPr lang="en-US" altLang="ja-JP" dirty="0"/>
          </a:p>
          <a:p>
            <a:r>
              <a:rPr lang="ja-JP" altLang="en-US" dirty="0"/>
              <a:t>★</a:t>
            </a:r>
            <a:r>
              <a:rPr lang="en-US" altLang="ja-JP" u="sng" dirty="0"/>
              <a:t>Open</a:t>
            </a:r>
            <a:r>
              <a:rPr lang="ja-JP" altLang="en-US" u="sng" dirty="0"/>
              <a:t> </a:t>
            </a:r>
            <a:r>
              <a:rPr lang="en-US" altLang="ja-JP" u="sng" dirty="0"/>
              <a:t>Data</a:t>
            </a:r>
            <a:r>
              <a:rPr lang="ja-JP" altLang="en-US" u="sng" dirty="0"/>
              <a:t>化</a:t>
            </a:r>
            <a:endParaRPr lang="en-US" altLang="ja-JP" u="sng" dirty="0"/>
          </a:p>
          <a:p>
            <a:r>
              <a:rPr lang="en-US" altLang="ja-JP" dirty="0"/>
              <a:t>CC</a:t>
            </a:r>
            <a:r>
              <a:rPr lang="ja-JP" altLang="en-US" dirty="0"/>
              <a:t>ライセンス等による権利の明確化</a:t>
            </a:r>
            <a:endParaRPr lang="en-US" altLang="ja-JP" dirty="0"/>
          </a:p>
          <a:p>
            <a:r>
              <a:rPr kumimoji="1" lang="ja-JP" altLang="en-US" dirty="0"/>
              <a:t>●</a:t>
            </a:r>
            <a:r>
              <a:rPr kumimoji="1" lang="ja-JP" altLang="en-US" u="sng" dirty="0"/>
              <a:t>分野を越えたアーカイブ構築</a:t>
            </a:r>
            <a:r>
              <a:rPr kumimoji="1" lang="ja-JP" altLang="en-US" dirty="0"/>
              <a:t>のために</a:t>
            </a:r>
            <a:endParaRPr kumimoji="1" lang="en-US" altLang="ja-JP" dirty="0"/>
          </a:p>
          <a:p>
            <a:r>
              <a:rPr lang="ja-JP" altLang="en-US" dirty="0"/>
              <a:t>★メタデータの</a:t>
            </a:r>
            <a:r>
              <a:rPr lang="ja-JP" altLang="en-US" u="sng" dirty="0"/>
              <a:t>記述要素、記述規則</a:t>
            </a:r>
            <a:r>
              <a:rPr lang="ja-JP" altLang="en-US" dirty="0"/>
              <a:t>の共通化</a:t>
            </a:r>
            <a:endParaRPr lang="en-US" altLang="ja-JP" dirty="0"/>
          </a:p>
          <a:p>
            <a:r>
              <a:rPr lang="ja-JP" altLang="en-US" dirty="0"/>
              <a:t>★メタデータ、情報の</a:t>
            </a:r>
            <a:r>
              <a:rPr lang="ja-JP" altLang="en-US" u="sng" dirty="0"/>
              <a:t>交換プロトコル（</a:t>
            </a:r>
            <a:r>
              <a:rPr lang="en-US" altLang="ja-JP" u="sng" dirty="0"/>
              <a:t>API</a:t>
            </a:r>
            <a:r>
              <a:rPr lang="ja-JP" altLang="en-US" u="sng" dirty="0"/>
              <a:t>）の共通仕様</a:t>
            </a:r>
            <a:r>
              <a:rPr lang="ja-JP" altLang="en-US" dirty="0"/>
              <a:t>の実装</a:t>
            </a:r>
            <a:endParaRPr lang="en-US" altLang="ja-JP" dirty="0"/>
          </a:p>
          <a:p>
            <a:r>
              <a:rPr lang="ja-JP" altLang="en-US" dirty="0"/>
              <a:t>要素表現</a:t>
            </a:r>
            <a:r>
              <a:rPr kumimoji="1" lang="ja-JP" altLang="en-US" dirty="0"/>
              <a:t>の違いを吸収する</a:t>
            </a:r>
            <a:r>
              <a:rPr kumimoji="1" lang="ja-JP" altLang="en-US" u="sng" dirty="0"/>
              <a:t>辞書</a:t>
            </a:r>
            <a:r>
              <a:rPr kumimoji="1" lang="ja-JP" altLang="en-US" dirty="0"/>
              <a:t>（オントロジー）、語彙の上下関係、関連語を明確にするシソーラスの</a:t>
            </a:r>
            <a:r>
              <a:rPr kumimoji="1" lang="ja-JP" altLang="en-US" u="sng" dirty="0"/>
              <a:t>共同構築</a:t>
            </a:r>
            <a:endParaRPr kumimoji="1" lang="en-US" altLang="ja-JP" u="sng" dirty="0"/>
          </a:p>
          <a:p>
            <a:r>
              <a:rPr lang="ja-JP" altLang="en-US" dirty="0"/>
              <a:t>★</a:t>
            </a:r>
            <a:r>
              <a:rPr lang="en-US" altLang="ja-JP" u="sng" dirty="0"/>
              <a:t>Linked Data</a:t>
            </a:r>
            <a:r>
              <a:rPr lang="ja-JP" altLang="en-US" u="sng" dirty="0"/>
              <a:t>化</a:t>
            </a:r>
            <a:endParaRPr lang="en-US" altLang="ja-JP" u="sng" dirty="0"/>
          </a:p>
          <a:p>
            <a:r>
              <a:rPr lang="ja-JP" altLang="en-US" dirty="0"/>
              <a:t>商用コンテンツを含めて、分野を越えた識別子の関連付け</a:t>
            </a:r>
            <a:endParaRPr lang="en-US" altLang="ja-JP" dirty="0"/>
          </a:p>
          <a:p>
            <a:r>
              <a:rPr lang="ja-JP" altLang="en-US" dirty="0"/>
              <a:t>●アーカイブの構築・運用に必要な</a:t>
            </a:r>
            <a:r>
              <a:rPr lang="ja-JP" altLang="en-US" u="sng" dirty="0"/>
              <a:t>人材育成</a:t>
            </a:r>
            <a:endParaRPr lang="en-US" altLang="ja-JP" u="sng" dirty="0"/>
          </a:p>
          <a:p>
            <a:r>
              <a:rPr lang="ja-JP" altLang="en-US" dirty="0"/>
              <a:t>★</a:t>
            </a:r>
            <a:r>
              <a:rPr lang="en-US" altLang="ja-JP" dirty="0"/>
              <a:t>IT</a:t>
            </a:r>
            <a:r>
              <a:rPr lang="ja-JP" altLang="en-US" dirty="0"/>
              <a:t>を活用した他分野の利用者サービスの認識</a:t>
            </a:r>
            <a:endParaRPr lang="en-US" altLang="ja-JP" dirty="0"/>
          </a:p>
          <a:p>
            <a:r>
              <a:rPr lang="ja-JP" altLang="en-US" dirty="0"/>
              <a:t>★アーカイブを活用したサービスの運用、アーカイブシステムの構築に必要な</a:t>
            </a:r>
            <a:r>
              <a:rPr lang="en-US" altLang="ja-JP" dirty="0"/>
              <a:t>IT</a:t>
            </a:r>
            <a:r>
              <a:rPr lang="ja-JP" altLang="en-US" dirty="0"/>
              <a:t>スキルの習得</a:t>
            </a:r>
            <a:endParaRPr lang="en-US" altLang="ja-JP" dirty="0"/>
          </a:p>
          <a:p>
            <a:r>
              <a:rPr kumimoji="1" lang="ja-JP" altLang="en-US" dirty="0"/>
              <a:t>●国は</a:t>
            </a:r>
            <a:endParaRPr kumimoji="1" lang="en-US" altLang="ja-JP" dirty="0"/>
          </a:p>
          <a:p>
            <a:pPr marL="0" lvl="1" defTabSz="935801">
              <a:defRPr/>
            </a:pPr>
            <a:r>
              <a:rPr lang="ja-JP" altLang="en-US" dirty="0"/>
              <a:t>★</a:t>
            </a:r>
            <a:r>
              <a:rPr lang="ja-JP" altLang="ja-JP" dirty="0"/>
              <a:t>知的財産政策ビジョン（</a:t>
            </a:r>
            <a:r>
              <a:rPr lang="en-US" altLang="ja-JP" dirty="0"/>
              <a:t>2013</a:t>
            </a:r>
            <a:r>
              <a:rPr lang="ja-JP" altLang="ja-JP" dirty="0"/>
              <a:t>年</a:t>
            </a:r>
            <a:r>
              <a:rPr lang="en-US" altLang="ja-JP" dirty="0"/>
              <a:t>6</a:t>
            </a:r>
            <a:r>
              <a:rPr lang="ja-JP" altLang="ja-JP" dirty="0"/>
              <a:t>月</a:t>
            </a:r>
            <a:r>
              <a:rPr lang="en-US" altLang="ja-JP" dirty="0"/>
              <a:t>7</a:t>
            </a:r>
            <a:r>
              <a:rPr lang="ja-JP" altLang="ja-JP" dirty="0"/>
              <a:t>日内閣官房知的財産本部）で示された今後</a:t>
            </a:r>
            <a:r>
              <a:rPr lang="en-US" altLang="ja-JP" dirty="0"/>
              <a:t>10</a:t>
            </a:r>
            <a:r>
              <a:rPr lang="ja-JP" altLang="ja-JP" dirty="0"/>
              <a:t>年の取り組み</a:t>
            </a:r>
            <a:endParaRPr lang="en-US" altLang="ja-JP" dirty="0"/>
          </a:p>
          <a:p>
            <a:pPr marL="0" lvl="1" defTabSz="935801">
              <a:defRPr/>
            </a:pPr>
            <a:r>
              <a:rPr lang="ja-JP" altLang="en-US" dirty="0"/>
              <a:t>★知財計画</a:t>
            </a:r>
            <a:r>
              <a:rPr lang="en-US" altLang="ja-JP" dirty="0"/>
              <a:t>201X</a:t>
            </a:r>
            <a:r>
              <a:rPr lang="ja-JP" altLang="en-US" dirty="0"/>
              <a:t>に掲げた</a:t>
            </a:r>
            <a:r>
              <a:rPr lang="ja-JP" altLang="en-US" u="sng" dirty="0"/>
              <a:t>施策の確実な実施</a:t>
            </a:r>
            <a:endParaRPr lang="en-US" altLang="ja-JP" u="sng" dirty="0"/>
          </a:p>
          <a:p>
            <a:r>
              <a:rPr kumimoji="1" lang="ja-JP" altLang="en-US" dirty="0"/>
              <a:t>★</a:t>
            </a:r>
            <a:r>
              <a:rPr lang="ja-JP" altLang="en-US" dirty="0"/>
              <a:t>文化資源のアーカイブの利活用に必要な</a:t>
            </a:r>
            <a:r>
              <a:rPr lang="ja-JP" altLang="en-US" u="sng" dirty="0"/>
              <a:t>制度面での整備</a:t>
            </a:r>
            <a:endParaRPr kumimoji="1" lang="en-US" altLang="ja-JP" u="sng" dirty="0"/>
          </a:p>
          <a:p>
            <a:r>
              <a:rPr lang="ja-JP" altLang="en-US" dirty="0"/>
              <a:t>●最後に</a:t>
            </a:r>
            <a:endParaRPr lang="en-US" altLang="ja-JP" dirty="0"/>
          </a:p>
          <a:p>
            <a:r>
              <a:rPr lang="ja-JP" altLang="en-US" dirty="0"/>
              <a:t>★</a:t>
            </a:r>
            <a:r>
              <a:rPr lang="ja-JP" altLang="en-US" u="sng" dirty="0"/>
              <a:t>アーカイブは手段</a:t>
            </a:r>
            <a:r>
              <a:rPr lang="ja-JP" altLang="en-US" dirty="0"/>
              <a:t>。目的では利活用して新たな知識を創造すること</a:t>
            </a:r>
            <a:endParaRPr lang="en-US" altLang="ja-JP" dirty="0"/>
          </a:p>
          <a:p>
            <a:r>
              <a:rPr lang="ja-JP" altLang="en-US" dirty="0"/>
              <a:t>★</a:t>
            </a:r>
            <a:r>
              <a:rPr lang="ja-JP" altLang="en-US" u="sng" dirty="0"/>
              <a:t>権限には、責任と義務</a:t>
            </a:r>
            <a:r>
              <a:rPr lang="ja-JP" altLang="en-US" dirty="0"/>
              <a:t>があることを認識して</a:t>
            </a:r>
            <a:endParaRPr lang="en-US" altLang="ja-JP" dirty="0"/>
          </a:p>
          <a:p>
            <a:r>
              <a:rPr lang="ja-JP" altLang="en-US" dirty="0"/>
              <a:t>★創造力、想像力を駆使して、今後</a:t>
            </a:r>
            <a:r>
              <a:rPr lang="en-US" altLang="ja-JP" dirty="0"/>
              <a:t>10</a:t>
            </a:r>
            <a:r>
              <a:rPr lang="ja-JP" altLang="en-US" dirty="0"/>
              <a:t>年での</a:t>
            </a:r>
            <a:r>
              <a:rPr lang="ja-JP" altLang="en-US" u="sng" dirty="0"/>
              <a:t>社会の変化を見据える</a:t>
            </a:r>
            <a:endParaRPr lang="en-US" altLang="ja-JP" u="sng" dirty="0"/>
          </a:p>
          <a:p>
            <a:r>
              <a:rPr lang="ja-JP" altLang="en-US" dirty="0"/>
              <a:t>★組織の論理でなく、</a:t>
            </a:r>
            <a:r>
              <a:rPr lang="ja-JP" altLang="en-US" u="sng" dirty="0"/>
              <a:t>利用者視点</a:t>
            </a:r>
            <a:r>
              <a:rPr lang="ja-JP" altLang="en-US" dirty="0"/>
              <a:t>で、より大きな世界を見据える</a:t>
            </a:r>
            <a:endParaRPr lang="en-US" altLang="ja-JP"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138</a:t>
            </a:fld>
            <a:endParaRPr kumimoji="1" lang="ja-JP" altLang="en-US"/>
          </a:p>
        </p:txBody>
      </p:sp>
    </p:spTree>
    <p:extLst>
      <p:ext uri="{BB962C8B-B14F-4D97-AF65-F5344CB8AC3E}">
        <p14:creationId xmlns:p14="http://schemas.microsoft.com/office/powerpoint/2010/main" val="2469738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97277" y="4822680"/>
            <a:ext cx="5578210" cy="5288526"/>
          </a:xfrm>
        </p:spPr>
        <p:txBody>
          <a:bodyPr>
            <a:normAutofit/>
          </a:bodyPr>
          <a:lstStyle/>
          <a:p>
            <a:r>
              <a:rPr lang="ja-JP" altLang="en-US" dirty="0">
                <a:latin typeface="HG丸ｺﾞｼｯｸM-PRO" panose="020F0600000000000000" pitchFamily="50" charset="-128"/>
                <a:ea typeface="HG丸ｺﾞｼｯｸM-PRO" panose="020F0600000000000000" pitchFamily="50" charset="-128"/>
              </a:rPr>
              <a:t>利用者の情報探索支援の変化</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情報の探し方は、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技術の進展とともに変化する</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図書館員の経験や勘に基づく判断のレベルは、</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の進展とともにアップする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人間ならではの仕事の価値</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solidFill>
                  <a:srgbClr val="FF0000"/>
                </a:solidFill>
                <a:latin typeface="HG丸ｺﾞｼｯｸM-PRO" panose="020F0600000000000000" pitchFamily="50" charset="-128"/>
                <a:ea typeface="HG丸ｺﾞｼｯｸM-PRO" panose="020F0600000000000000" pitchFamily="50" charset="-128"/>
              </a:rPr>
              <a:t>⇒日経新聞</a:t>
            </a:r>
            <a:r>
              <a:rPr lang="en-US" altLang="ja-JP" dirty="0">
                <a:solidFill>
                  <a:srgbClr val="FF0000"/>
                </a:solidFill>
                <a:latin typeface="HG丸ｺﾞｼｯｸM-PRO" panose="020F0600000000000000" pitchFamily="50" charset="-128"/>
                <a:ea typeface="HG丸ｺﾞｼｯｸM-PRO" panose="020F0600000000000000" pitchFamily="50" charset="-128"/>
              </a:rPr>
              <a:t>2015</a:t>
            </a:r>
            <a:r>
              <a:rPr lang="ja-JP" altLang="en-US" dirty="0">
                <a:solidFill>
                  <a:srgbClr val="FF0000"/>
                </a:solidFill>
                <a:latin typeface="HG丸ｺﾞｼｯｸM-PRO" panose="020F0600000000000000" pitchFamily="50" charset="-128"/>
                <a:ea typeface="HG丸ｺﾞｼｯｸM-PRO" panose="020F0600000000000000" pitchFamily="50" charset="-128"/>
              </a:rPr>
              <a:t>年</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月</a:t>
            </a:r>
            <a:r>
              <a:rPr lang="en-US" altLang="ja-JP" dirty="0">
                <a:solidFill>
                  <a:srgbClr val="FF0000"/>
                </a:solidFill>
                <a:latin typeface="HG丸ｺﾞｼｯｸM-PRO" panose="020F0600000000000000" pitchFamily="50" charset="-128"/>
                <a:ea typeface="HG丸ｺﾞｼｯｸM-PRO" panose="020F0600000000000000" pitchFamily="50" charset="-128"/>
              </a:rPr>
              <a:t>7</a:t>
            </a:r>
            <a:r>
              <a:rPr lang="ja-JP" altLang="en-US" dirty="0">
                <a:solidFill>
                  <a:srgbClr val="FF0000"/>
                </a:solidFill>
                <a:latin typeface="HG丸ｺﾞｼｯｸM-PRO" panose="020F0600000000000000" pitchFamily="50" charset="-128"/>
                <a:ea typeface="HG丸ｺﾞｼｯｸM-PRO" panose="020F0600000000000000" pitchFamily="50" charset="-128"/>
              </a:rPr>
              <a:t>日朝刊</a:t>
            </a:r>
            <a:r>
              <a:rPr lang="en-US" altLang="ja-JP" dirty="0">
                <a:solidFill>
                  <a:srgbClr val="FF0000"/>
                </a:solidFill>
                <a:latin typeface="HG丸ｺﾞｼｯｸM-PRO" panose="020F0600000000000000" pitchFamily="50" charset="-128"/>
                <a:ea typeface="HG丸ｺﾞｼｯｸM-PRO" panose="020F0600000000000000" pitchFamily="50" charset="-128"/>
              </a:rPr>
              <a:t>1</a:t>
            </a:r>
            <a:r>
              <a:rPr lang="ja-JP" altLang="en-US" dirty="0">
                <a:solidFill>
                  <a:srgbClr val="FF0000"/>
                </a:solidFill>
                <a:latin typeface="HG丸ｺﾞｼｯｸM-PRO" panose="020F0600000000000000" pitchFamily="50" charset="-128"/>
                <a:ea typeface="HG丸ｺﾞｼｯｸM-PRO" panose="020F0600000000000000" pitchFamily="50" charset="-128"/>
              </a:rPr>
              <a:t>面、</a:t>
            </a:r>
            <a:r>
              <a:rPr lang="en-US" altLang="ja-JP" dirty="0">
                <a:solidFill>
                  <a:srgbClr val="FF0000"/>
                </a:solidFill>
                <a:latin typeface="HG丸ｺﾞｼｯｸM-PRO" panose="020F0600000000000000" pitchFamily="50" charset="-128"/>
                <a:ea typeface="HG丸ｺﾞｼｯｸM-PRO" panose="020F0600000000000000" pitchFamily="50" charset="-128"/>
              </a:rPr>
              <a:t>13</a:t>
            </a:r>
            <a:r>
              <a:rPr lang="ja-JP" altLang="en-US" dirty="0">
                <a:solidFill>
                  <a:srgbClr val="FF0000"/>
                </a:solidFill>
                <a:latin typeface="HG丸ｺﾞｼｯｸM-PRO" panose="020F0600000000000000" pitchFamily="50" charset="-128"/>
                <a:ea typeface="HG丸ｺﾞｼｯｸM-PRO" panose="020F0600000000000000" pitchFamily="50" charset="-128"/>
              </a:rPr>
              <a:t>面「働き方</a:t>
            </a:r>
            <a:r>
              <a:rPr lang="en-US" altLang="ja-JP" dirty="0">
                <a:solidFill>
                  <a:srgbClr val="FF0000"/>
                </a:solidFill>
                <a:latin typeface="HG丸ｺﾞｼｯｸM-PRO" panose="020F0600000000000000" pitchFamily="50" charset="-128"/>
                <a:ea typeface="HG丸ｺﾞｼｯｸM-PRO" panose="020F0600000000000000" pitchFamily="50" charset="-128"/>
              </a:rPr>
              <a:t>Next</a:t>
            </a:r>
            <a:r>
              <a:rPr lang="ja-JP" altLang="en-US" dirty="0">
                <a:solidFill>
                  <a:srgbClr val="FF0000"/>
                </a:solidFill>
                <a:latin typeface="HG丸ｺﾞｼｯｸM-PRO" panose="020F0600000000000000" pitchFamily="50" charset="-128"/>
                <a:ea typeface="HG丸ｺﾞｼｯｸM-PRO" panose="020F0600000000000000" pitchFamily="50" charset="-128"/>
              </a:rPr>
              <a:t>」（ロボット失業怖くない、技術革新で生き残るには、機械とともに働く能力を）</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今でも判断基準が明確な作業は、ロボットにより機械化されている。高度な判断も人工知能関連の研究開発が進めば、機械に任せられる。</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そういう作業を機械（システム）に任せることにより、</a:t>
            </a:r>
            <a:r>
              <a:rPr lang="ja-JP" altLang="en-US" dirty="0">
                <a:solidFill>
                  <a:srgbClr val="FF0000"/>
                </a:solidFill>
                <a:latin typeface="HG丸ｺﾞｼｯｸM-PRO" panose="020F0600000000000000" pitchFamily="50" charset="-128"/>
                <a:ea typeface="HG丸ｺﾞｼｯｸM-PRO" panose="020F0600000000000000" pitchFamily="50" charset="-128"/>
              </a:rPr>
              <a:t>もっと人と人の触れ合いやおもてなし的なサービスができるようになる。</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より専門性の高い知識・ノウハウ</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データベース検索技術者（サーチャー）的な業務は減少</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機械的に可能なレファレンス依頼は減少</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所蔵館を越え、本文内容で、より専門性の高い依頼へシフト</a:t>
            </a:r>
            <a:endParaRPr lang="en-US" altLang="ja-JP" dirty="0">
              <a:latin typeface="HG丸ｺﾞｼｯｸM-PRO" panose="020F0600000000000000" pitchFamily="50" charset="-128"/>
              <a:ea typeface="HG丸ｺﾞｼｯｸM-PRO" panose="020F0600000000000000" pitchFamily="50" charset="-128"/>
            </a:endParaRPr>
          </a:p>
          <a:p>
            <a:pPr lvl="2"/>
            <a:r>
              <a:rPr lang="ja-JP" altLang="en-US" dirty="0">
                <a:latin typeface="HG丸ｺﾞｼｯｸM-PRO" panose="020F0600000000000000" pitchFamily="50" charset="-128"/>
                <a:ea typeface="HG丸ｺﾞｼｯｸM-PRO" panose="020F0600000000000000" pitchFamily="50" charset="-128"/>
              </a:rPr>
              <a:t>専門家との人的ネットワークが必要</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高度な情報組織化のスキル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機械的（自動的）な組織化情報、リンク情報を修正するために、より専門性の高い知識を求められる</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高度な</a:t>
            </a:r>
            <a:r>
              <a:rPr lang="en-US" altLang="ja-JP" dirty="0">
                <a:solidFill>
                  <a:srgbClr val="FF0000"/>
                </a:solidFill>
                <a:latin typeface="HG丸ｺﾞｼｯｸM-PRO" panose="020F0600000000000000" pitchFamily="50" charset="-128"/>
                <a:ea typeface="HG丸ｺﾞｼｯｸM-PRO" panose="020F0600000000000000" pitchFamily="50" charset="-128"/>
              </a:rPr>
              <a:t>IT</a:t>
            </a:r>
            <a:r>
              <a:rPr lang="ja-JP" altLang="en-US" dirty="0">
                <a:solidFill>
                  <a:srgbClr val="FF0000"/>
                </a:solidFill>
                <a:latin typeface="HG丸ｺﾞｼｯｸM-PRO" panose="020F0600000000000000" pitchFamily="50" charset="-128"/>
                <a:ea typeface="HG丸ｺﾞｼｯｸM-PRO" panose="020F0600000000000000" pitchFamily="50" charset="-128"/>
              </a:rPr>
              <a:t>技術の利用スキル</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図書館システムを活用したデジタル化コンテンツの扱いのために、利用者以上の</a:t>
            </a:r>
            <a:r>
              <a:rPr lang="en-US" altLang="ja-JP" dirty="0">
                <a:latin typeface="HG丸ｺﾞｼｯｸM-PRO" panose="020F0600000000000000" pitchFamily="50" charset="-128"/>
                <a:ea typeface="HG丸ｺﾞｼｯｸM-PRO" panose="020F0600000000000000" pitchFamily="50" charset="-128"/>
              </a:rPr>
              <a:t>IT</a:t>
            </a:r>
            <a:r>
              <a:rPr lang="ja-JP" altLang="en-US" dirty="0">
                <a:latin typeface="HG丸ｺﾞｼｯｸM-PRO" panose="020F0600000000000000" pitchFamily="50" charset="-128"/>
                <a:ea typeface="HG丸ｺﾞｼｯｸM-PRO" panose="020F0600000000000000" pitchFamily="50" charset="-128"/>
              </a:rPr>
              <a:t>リテラシーを持つことは必須。</a:t>
            </a:r>
            <a:endParaRPr lang="en-US" altLang="ja-JP" dirty="0">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更に、より高度な情報処理技術が必要となる</a:t>
            </a:r>
            <a:endParaRPr lang="en-US" altLang="ja-JP" dirty="0">
              <a:latin typeface="HG丸ｺﾞｼｯｸM-PRO" panose="020F0600000000000000" pitchFamily="50" charset="-128"/>
              <a:ea typeface="HG丸ｺﾞｼｯｸM-PRO" panose="020F0600000000000000" pitchFamily="50" charset="-128"/>
            </a:endParaRPr>
          </a:p>
          <a:p>
            <a:pPr marL="0" lvl="1"/>
            <a:r>
              <a:rPr lang="ja-JP" altLang="en-US" dirty="0">
                <a:solidFill>
                  <a:srgbClr val="FF0000"/>
                </a:solidFill>
                <a:latin typeface="HG丸ｺﾞｼｯｸM-PRO" panose="020F0600000000000000" pitchFamily="50" charset="-128"/>
                <a:ea typeface="HG丸ｺﾞｼｯｸM-PRO" panose="020F0600000000000000" pitchFamily="50" charset="-128"/>
              </a:rPr>
              <a:t>デジタルコンテンツ、システム関連</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pPr lvl="1"/>
            <a:r>
              <a:rPr lang="ja-JP" altLang="en-US" dirty="0">
                <a:latin typeface="HG丸ｺﾞｼｯｸM-PRO" panose="020F0600000000000000" pitchFamily="50" charset="-128"/>
                <a:ea typeface="HG丸ｺﾞｼｯｸM-PRO" panose="020F0600000000000000" pitchFamily="50" charset="-128"/>
              </a:rPr>
              <a:t>システムエンジニア、デジタルアーキビスト、プリザベーションキュレーター、アーカイブとユーザを繋ぐコーディネータ等</a:t>
            </a:r>
            <a:endParaRPr lang="en-US" altLang="ja-JP"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4" name="日付プレースホルダー 3"/>
          <p:cNvSpPr>
            <a:spLocks noGrp="1"/>
          </p:cNvSpPr>
          <p:nvPr>
            <p:ph type="dt" idx="10"/>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816A9BB7-DD5C-41DE-9B80-A8A5AECCA2DE}" type="slidenum">
              <a:rPr kumimoji="1" lang="ja-JP" altLang="en-US" smtClean="0"/>
              <a:pPr/>
              <a:t>139</a:t>
            </a:fld>
            <a:endParaRPr kumimoji="1" lang="ja-JP" altLang="en-US"/>
          </a:p>
        </p:txBody>
      </p:sp>
    </p:spTree>
    <p:extLst>
      <p:ext uri="{BB962C8B-B14F-4D97-AF65-F5344CB8AC3E}">
        <p14:creationId xmlns:p14="http://schemas.microsoft.com/office/powerpoint/2010/main" val="3133373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20000"/>
          </a:bodyPr>
          <a:lstStyle/>
          <a:p>
            <a:r>
              <a:rPr lang="ja-JP" altLang="en-US" b="1" dirty="0">
                <a:solidFill>
                  <a:srgbClr val="FF0000"/>
                </a:solidFill>
              </a:rPr>
              <a:t>図書館が扱う情報の形態が広がる</a:t>
            </a:r>
            <a:r>
              <a:rPr lang="ja-JP" altLang="en-US" dirty="0">
                <a:solidFill>
                  <a:srgbClr val="FF0000"/>
                </a:solidFill>
              </a:rPr>
              <a:t>。それに対応するスキルが必要になる。</a:t>
            </a:r>
            <a:endParaRPr lang="en-US" altLang="ja-JP" dirty="0">
              <a:solidFill>
                <a:srgbClr val="FF0000"/>
              </a:solidFill>
            </a:endParaRPr>
          </a:p>
          <a:p>
            <a:r>
              <a:rPr lang="ja-JP" altLang="en-US" dirty="0">
                <a:solidFill>
                  <a:srgbClr val="FF0000"/>
                </a:solidFill>
              </a:rPr>
              <a:t>＝＝</a:t>
            </a:r>
            <a:endParaRPr lang="en-US" altLang="ja-JP" dirty="0">
              <a:solidFill>
                <a:srgbClr val="FF0000"/>
              </a:solidFill>
            </a:endParaRPr>
          </a:p>
          <a:p>
            <a:r>
              <a:rPr lang="ja-JP" altLang="en-US" dirty="0">
                <a:solidFill>
                  <a:srgbClr val="FF0000"/>
                </a:solidFill>
              </a:rPr>
              <a:t>専門分野に関する知見</a:t>
            </a:r>
          </a:p>
          <a:p>
            <a:r>
              <a:rPr lang="ja-JP" altLang="en-US" dirty="0">
                <a:solidFill>
                  <a:srgbClr val="FF0000"/>
                </a:solidFill>
              </a:rPr>
              <a:t>文化資産の収集・保存・修復・公開の技能</a:t>
            </a:r>
          </a:p>
          <a:p>
            <a:r>
              <a:rPr lang="ja-JP" altLang="en-US" dirty="0">
                <a:solidFill>
                  <a:srgbClr val="FF0000"/>
                </a:solidFill>
              </a:rPr>
              <a:t>文化資産を取り扱うための知識・技能</a:t>
            </a:r>
          </a:p>
          <a:p>
            <a:r>
              <a:rPr lang="ja-JP" altLang="en-US" dirty="0">
                <a:solidFill>
                  <a:srgbClr val="FF0000"/>
                </a:solidFill>
              </a:rPr>
              <a:t>デジタル技術を活用したアーカイブ化のための知見</a:t>
            </a:r>
          </a:p>
          <a:p>
            <a:r>
              <a:rPr lang="ja-JP" altLang="en-US" dirty="0">
                <a:solidFill>
                  <a:srgbClr val="FF0000"/>
                </a:solidFill>
              </a:rPr>
              <a:t>システムの開発・運用管理の知識・技能</a:t>
            </a:r>
            <a:endParaRPr lang="en-US" altLang="ja-JP" dirty="0">
              <a:solidFill>
                <a:srgbClr val="FF0000"/>
              </a:solidFill>
            </a:endParaRPr>
          </a:p>
          <a:p>
            <a:r>
              <a:rPr kumimoji="1" lang="ja-JP" altLang="en-US" dirty="0">
                <a:solidFill>
                  <a:srgbClr val="FF0000"/>
                </a:solidFill>
              </a:rPr>
              <a:t>＝＝＝＝＝</a:t>
            </a:r>
            <a:endParaRPr kumimoji="1" lang="en-US" altLang="ja-JP" dirty="0">
              <a:solidFill>
                <a:srgbClr val="FF0000"/>
              </a:solidFill>
            </a:endParaRPr>
          </a:p>
          <a:p>
            <a:r>
              <a:rPr lang="ja-JP" altLang="en-US" dirty="0">
                <a:solidFill>
                  <a:srgbClr val="FF0000"/>
                </a:solidFill>
              </a:rPr>
              <a:t>■専門分野に関する知見</a:t>
            </a:r>
            <a:r>
              <a:rPr lang="ja-JP" altLang="en-US" dirty="0"/>
              <a:t>（文化・芸術・学術）</a:t>
            </a:r>
          </a:p>
          <a:p>
            <a:r>
              <a:rPr lang="ja-JP" altLang="en-US" dirty="0"/>
              <a:t>■文献を含めて、</a:t>
            </a:r>
            <a:r>
              <a:rPr lang="ja-JP" altLang="en-US" dirty="0">
                <a:solidFill>
                  <a:srgbClr val="FF0000"/>
                </a:solidFill>
              </a:rPr>
              <a:t>文化資産の収集・保存・修復・公開の技能</a:t>
            </a:r>
            <a:endParaRPr lang="en-US" altLang="ja-JP" dirty="0">
              <a:solidFill>
                <a:srgbClr val="FF0000"/>
              </a:solidFill>
            </a:endParaRPr>
          </a:p>
          <a:p>
            <a:r>
              <a:rPr lang="ja-JP" altLang="en-US" dirty="0">
                <a:solidFill>
                  <a:srgbClr val="FF0000"/>
                </a:solidFill>
              </a:rPr>
              <a:t>・</a:t>
            </a:r>
            <a:r>
              <a:rPr lang="ja-JP" altLang="en-US" dirty="0"/>
              <a:t>図書館が扱うものは、文献だけではない。</a:t>
            </a:r>
          </a:p>
          <a:p>
            <a:r>
              <a:rPr lang="ja-JP" altLang="en-US" dirty="0">
                <a:solidFill>
                  <a:srgbClr val="FF0000"/>
                </a:solidFill>
              </a:rPr>
              <a:t>■文化資産を取り扱うための知識・技能</a:t>
            </a:r>
            <a:endParaRPr lang="en-US" altLang="ja-JP" dirty="0">
              <a:solidFill>
                <a:schemeClr val="tx1"/>
              </a:solidFill>
            </a:endParaRPr>
          </a:p>
          <a:p>
            <a:r>
              <a:rPr lang="ja-JP" altLang="en-US" dirty="0">
                <a:solidFill>
                  <a:schemeClr val="tx1"/>
                </a:solidFill>
              </a:rPr>
              <a:t>・</a:t>
            </a:r>
            <a:r>
              <a:rPr lang="ja-JP" altLang="en-US" dirty="0"/>
              <a:t>保存・修復技術（</a:t>
            </a:r>
            <a:r>
              <a:rPr lang="ja-JP" altLang="en-US" dirty="0">
                <a:solidFill>
                  <a:srgbClr val="FF0000"/>
                </a:solidFill>
              </a:rPr>
              <a:t>媒体の保存、情報の保存</a:t>
            </a:r>
            <a:r>
              <a:rPr lang="ja-JP" altLang="en-US" dirty="0"/>
              <a:t>）</a:t>
            </a:r>
            <a:endParaRPr lang="en-US" altLang="ja-JP" dirty="0"/>
          </a:p>
          <a:p>
            <a:r>
              <a:rPr lang="ja-JP" altLang="en-US" dirty="0"/>
              <a:t>・文化資産に価値を見出し、情報として記述する</a:t>
            </a:r>
            <a:r>
              <a:rPr lang="ja-JP" altLang="en-US" dirty="0">
                <a:solidFill>
                  <a:srgbClr val="FF0000"/>
                </a:solidFill>
              </a:rPr>
              <a:t>カタロガー</a:t>
            </a:r>
            <a:endParaRPr lang="en-US" altLang="ja-JP" dirty="0">
              <a:solidFill>
                <a:srgbClr val="FF0000"/>
              </a:solidFill>
            </a:endParaRPr>
          </a:p>
          <a:p>
            <a:r>
              <a:rPr lang="ja-JP" altLang="en-US" dirty="0">
                <a:solidFill>
                  <a:srgbClr val="FF0000"/>
                </a:solidFill>
              </a:rPr>
              <a:t>・</a:t>
            </a:r>
            <a:r>
              <a:rPr lang="ja-JP" altLang="en-US" dirty="0"/>
              <a:t>文化資産の価値を顕在化させて共有するための企画・発信する</a:t>
            </a:r>
            <a:r>
              <a:rPr lang="ja-JP" altLang="en-US" dirty="0">
                <a:solidFill>
                  <a:srgbClr val="FF0000"/>
                </a:solidFill>
              </a:rPr>
              <a:t>キュレーター</a:t>
            </a:r>
            <a:endParaRPr lang="en-US" altLang="ja-JP" dirty="0">
              <a:solidFill>
                <a:srgbClr val="FF0000"/>
              </a:solidFill>
            </a:endParaRPr>
          </a:p>
          <a:p>
            <a:r>
              <a:rPr lang="ja-JP" altLang="en-US" dirty="0">
                <a:solidFill>
                  <a:srgbClr val="FF0000"/>
                </a:solidFill>
              </a:rPr>
              <a:t>・</a:t>
            </a:r>
            <a:r>
              <a:rPr lang="ja-JP" altLang="en-US" dirty="0"/>
              <a:t>文化資源と人々をつなぎ、新たな価値を創出する</a:t>
            </a:r>
            <a:r>
              <a:rPr lang="ja-JP" altLang="en-US" dirty="0">
                <a:solidFill>
                  <a:srgbClr val="FF0000"/>
                </a:solidFill>
              </a:rPr>
              <a:t>コーディネータ、エンベデッドライブラリアン</a:t>
            </a:r>
            <a:endParaRPr lang="en-US" altLang="ja-JP" dirty="0">
              <a:solidFill>
                <a:srgbClr val="FF0000"/>
              </a:solidFill>
            </a:endParaRPr>
          </a:p>
          <a:p>
            <a:r>
              <a:rPr lang="ja-JP" altLang="en-US" dirty="0">
                <a:solidFill>
                  <a:srgbClr val="FF0000"/>
                </a:solidFill>
              </a:rPr>
              <a:t>・</a:t>
            </a:r>
            <a:r>
              <a:rPr lang="ja-JP" altLang="en-US" dirty="0"/>
              <a:t>文化資産を扱う活動の使命を明らかにし、その達成に向け経営資源を配分し、事業を統括するマネージャー</a:t>
            </a:r>
            <a:endParaRPr lang="en-US" altLang="ja-JP" dirty="0"/>
          </a:p>
          <a:p>
            <a:r>
              <a:rPr lang="ja-JP" altLang="en-US" dirty="0">
                <a:solidFill>
                  <a:srgbClr val="FF0000"/>
                </a:solidFill>
              </a:rPr>
              <a:t>■デジタル技術を活用したアーカイブ化のための知見</a:t>
            </a:r>
            <a:endParaRPr lang="en-US" altLang="ja-JP" dirty="0">
              <a:solidFill>
                <a:schemeClr val="tx1"/>
              </a:solidFill>
            </a:endParaRPr>
          </a:p>
          <a:p>
            <a:r>
              <a:rPr lang="ja-JP" altLang="en-US" dirty="0">
                <a:solidFill>
                  <a:schemeClr val="tx1"/>
                </a:solidFill>
              </a:rPr>
              <a:t>・</a:t>
            </a:r>
            <a:r>
              <a:rPr lang="ja-JP" altLang="en-US" dirty="0"/>
              <a:t>文化資産を取り扱う様々な局面で</a:t>
            </a:r>
            <a:r>
              <a:rPr lang="en-US" altLang="ja-JP" dirty="0"/>
              <a:t>IT</a:t>
            </a:r>
            <a:r>
              <a:rPr lang="ja-JP" altLang="en-US" dirty="0"/>
              <a:t>を活用し、文化資産をデジタル化し情報メディアに乗せていく技術を有する</a:t>
            </a:r>
            <a:r>
              <a:rPr lang="ja-JP" altLang="en-US" dirty="0">
                <a:solidFill>
                  <a:srgbClr val="FF0000"/>
                </a:solidFill>
              </a:rPr>
              <a:t>アーキビスト</a:t>
            </a:r>
            <a:endParaRPr lang="en-US" altLang="ja-JP" dirty="0">
              <a:solidFill>
                <a:srgbClr val="FF0000"/>
              </a:solidFill>
            </a:endParaRPr>
          </a:p>
          <a:p>
            <a:r>
              <a:rPr lang="ja-JP" altLang="en-US" dirty="0">
                <a:solidFill>
                  <a:srgbClr val="FF0000"/>
                </a:solidFill>
              </a:rPr>
              <a:t>・</a:t>
            </a:r>
            <a:r>
              <a:rPr lang="ja-JP" altLang="en-US" dirty="0"/>
              <a:t>著作権をはじめとする知的財産権、肖像権、契約など各種法律分野に関する知識</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endParaRPr lang="en-US" altLang="ja-JP" dirty="0">
              <a:solidFill>
                <a:schemeClr val="tx1"/>
              </a:solidFill>
            </a:endParaRPr>
          </a:p>
          <a:p>
            <a:r>
              <a:rPr lang="ja-JP" altLang="en-US" dirty="0">
                <a:solidFill>
                  <a:schemeClr val="tx1"/>
                </a:solidFill>
              </a:rPr>
              <a:t>・効</a:t>
            </a:r>
            <a:r>
              <a:rPr lang="ja-JP" altLang="en-US" dirty="0"/>
              <a:t>率的・効果的なシステム開発を行う</a:t>
            </a:r>
            <a:r>
              <a:rPr lang="ja-JP" altLang="en-US" dirty="0">
                <a:solidFill>
                  <a:srgbClr val="FF0000"/>
                </a:solidFill>
              </a:rPr>
              <a:t>システムライブラリアン</a:t>
            </a:r>
            <a:endParaRPr lang="en-US" altLang="ja-JP" dirty="0">
              <a:solidFill>
                <a:srgbClr val="FF0000"/>
              </a:solidFill>
            </a:endParaRPr>
          </a:p>
          <a:p>
            <a:r>
              <a:rPr lang="ja-JP" altLang="en-US" dirty="0">
                <a:solidFill>
                  <a:srgbClr val="FF0000"/>
                </a:solidFill>
              </a:rPr>
              <a:t>・</a:t>
            </a:r>
            <a:r>
              <a:rPr lang="ja-JP" altLang="en-US" dirty="0"/>
              <a:t>先進技術の研究開発および実用化を目指す研究者</a:t>
            </a:r>
          </a:p>
          <a:p>
            <a:endParaRPr lang="ja-JP" altLang="en-US" dirty="0"/>
          </a:p>
          <a:p>
            <a:r>
              <a:rPr kumimoji="1" lang="ja-JP" altLang="en-US" dirty="0">
                <a:solidFill>
                  <a:srgbClr val="FF0000"/>
                </a:solidFill>
              </a:rPr>
              <a:t>～～～～～</a:t>
            </a:r>
            <a:endParaRPr kumimoji="1" lang="en-US" altLang="ja-JP" dirty="0">
              <a:solidFill>
                <a:srgbClr val="FF0000"/>
              </a:solidFill>
            </a:endParaRPr>
          </a:p>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F4D7E75E-981D-420C-AB9A-802B51B8B339}"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140</a:t>
            </a:fld>
            <a:endParaRPr kumimoji="1" lang="ja-JP" altLang="en-US"/>
          </a:p>
        </p:txBody>
      </p:sp>
    </p:spTree>
    <p:extLst>
      <p:ext uri="{BB962C8B-B14F-4D97-AF65-F5344CB8AC3E}">
        <p14:creationId xmlns:p14="http://schemas.microsoft.com/office/powerpoint/2010/main" val="2320529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147</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■デジタルアーカイブとは</a:t>
            </a:r>
          </a:p>
          <a:p>
            <a:r>
              <a:rPr lang="ja-JP" altLang="en-US" dirty="0"/>
              <a:t>一般では、情報をデジタル化して保存し利活用できる仕組み（保存だけではない）</a:t>
            </a:r>
          </a:p>
          <a:p>
            <a:r>
              <a:rPr lang="en-US" altLang="ja-JP" dirty="0"/>
              <a:t>NDL</a:t>
            </a:r>
            <a:r>
              <a:rPr lang="ja-JP" altLang="en-US" dirty="0"/>
              <a:t>が進めてきた電子図書館事業そのもの</a:t>
            </a:r>
          </a:p>
          <a:p>
            <a:r>
              <a:rPr lang="ja-JP" altLang="en-US" dirty="0"/>
              <a:t>出版界では、長期保存するという概念はない？</a:t>
            </a:r>
          </a:p>
          <a:p>
            <a:r>
              <a:rPr lang="ja-JP" altLang="en-US" dirty="0"/>
              <a:t>出版界の「電子図書館サービス」には、図書館界でのデジタルアーカイブという概念は含まれない？</a:t>
            </a:r>
          </a:p>
          <a:p>
            <a:r>
              <a:rPr lang="ja-JP" altLang="en-US" dirty="0"/>
              <a:t>■知識インフラとは</a:t>
            </a:r>
          </a:p>
          <a:p>
            <a:r>
              <a:rPr lang="ja-JP" altLang="en-US" dirty="0"/>
              <a:t>情報資源を統合して検索・抽出することが可能な基盤の概念</a:t>
            </a:r>
          </a:p>
          <a:p>
            <a:r>
              <a:rPr lang="ja-JP" altLang="en-US" dirty="0"/>
              <a:t>目指すところは、デジタル文化資源全体のナショナルアーカイブと同じ</a:t>
            </a:r>
          </a:p>
          <a:p>
            <a:r>
              <a:rPr lang="ja-JP" altLang="en-US" dirty="0"/>
              <a:t>出版物は、知識インフラの中で、最重要視される情報。</a:t>
            </a:r>
          </a:p>
          <a:p>
            <a:r>
              <a:rPr lang="ja-JP" altLang="en-US" dirty="0"/>
              <a:t>■ナショナルアーカイブとは</a:t>
            </a:r>
          </a:p>
          <a:p>
            <a:r>
              <a:rPr lang="ja-JP" altLang="en-US" dirty="0"/>
              <a:t>国全体でデジタルアーカイブする仕組み</a:t>
            </a:r>
          </a:p>
          <a:p>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r>
              <a:rPr lang="ja-JP" altLang="en-US" dirty="0"/>
              <a:t>知識インフラの実現形の１つ</a:t>
            </a:r>
          </a:p>
          <a:p>
            <a:r>
              <a:rPr lang="ja-JP" altLang="en-US" dirty="0"/>
              <a:t>電子書籍に絞っては、「電子書籍のナショナルアーカイブ」</a:t>
            </a:r>
          </a:p>
          <a:p>
            <a:r>
              <a:rPr lang="ja-JP" altLang="en-US" dirty="0"/>
              <a:t>文化資源全体で、「デジタル文化資源のナショナルアーカイブ」</a:t>
            </a:r>
          </a:p>
          <a:p>
            <a:r>
              <a:rPr lang="ja-JP" altLang="en-US" dirty="0"/>
              <a:t>■インターナショナルアーカイブ</a:t>
            </a:r>
          </a:p>
          <a:p>
            <a:r>
              <a:rPr lang="ja-JP" altLang="en-US" dirty="0"/>
              <a:t>各国のナショナルアーカイブをあたかも１つのアーカイブとして利活用できる仕組み</a:t>
            </a:r>
          </a:p>
          <a:p>
            <a:endParaRPr lang="ja-JP" altLang="en-US" dirty="0"/>
          </a:p>
          <a:p>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148</a:t>
            </a:fld>
            <a:endParaRPr kumimoji="1" lang="ja-JP" altLang="en-US"/>
          </a:p>
        </p:txBody>
      </p:sp>
    </p:spTree>
    <p:extLst>
      <p:ext uri="{BB962C8B-B14F-4D97-AF65-F5344CB8AC3E}">
        <p14:creationId xmlns:p14="http://schemas.microsoft.com/office/powerpoint/2010/main" val="24578137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20000"/>
          </a:bodyPr>
          <a:lstStyle/>
          <a:p>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サーチの前身の</a:t>
            </a:r>
            <a:r>
              <a:rPr lang="en-US" altLang="ja-JP" u="sng" dirty="0">
                <a:latin typeface="HG丸ｺﾞｼｯｸM-PRO" panose="020F0600000000000000" pitchFamily="50" charset="-128"/>
                <a:ea typeface="HG丸ｺﾞｼｯｸM-PRO" panose="020F0600000000000000" pitchFamily="50" charset="-128"/>
              </a:rPr>
              <a:t>PORTA</a:t>
            </a:r>
            <a:r>
              <a:rPr lang="ja-JP" altLang="en-US" u="sng" dirty="0">
                <a:latin typeface="HG丸ｺﾞｼｯｸM-PRO" panose="020F0600000000000000" pitchFamily="50" charset="-128"/>
                <a:ea typeface="HG丸ｺﾞｼｯｸM-PRO" panose="020F0600000000000000" pitchFamily="50" charset="-128"/>
              </a:rPr>
              <a:t>と、</a:t>
            </a:r>
            <a:r>
              <a:rPr lang="en-US" altLang="ja-JP" u="sng" dirty="0">
                <a:latin typeface="HG丸ｺﾞｼｯｸM-PRO" panose="020F0600000000000000" pitchFamily="50" charset="-128"/>
                <a:ea typeface="HG丸ｺﾞｼｯｸM-PRO" panose="020F0600000000000000" pitchFamily="50" charset="-128"/>
              </a:rPr>
              <a:t>NDL</a:t>
            </a:r>
            <a:r>
              <a:rPr lang="ja-JP" altLang="en-US" u="sng" dirty="0">
                <a:latin typeface="HG丸ｺﾞｼｯｸM-PRO" panose="020F0600000000000000" pitchFamily="50" charset="-128"/>
                <a:ea typeface="HG丸ｺﾞｼｯｸM-PRO" panose="020F0600000000000000" pitchFamily="50" charset="-128"/>
              </a:rPr>
              <a:t>デジタルアーカイブが進めようとしていた概念がベースになって、知識情報基盤の構築モデルが描かれた。</a:t>
            </a:r>
            <a:endParaRPr lang="en-US" altLang="ja-JP" u="sng" dirty="0">
              <a:latin typeface="HG丸ｺﾞｼｯｸM-PRO" panose="020F0600000000000000" pitchFamily="50" charset="-128"/>
              <a:ea typeface="HG丸ｺﾞｼｯｸM-PRO" panose="020F0600000000000000" pitchFamily="50" charset="-128"/>
            </a:endParaRPr>
          </a:p>
          <a:p>
            <a:r>
              <a:rPr lang="ja-JP" altLang="en-US" u="sng" dirty="0">
                <a:latin typeface="HG丸ｺﾞｼｯｸM-PRO" panose="020F0600000000000000" pitchFamily="50" charset="-128"/>
                <a:ea typeface="HG丸ｺﾞｼｯｸM-PRO" panose="020F0600000000000000" pitchFamily="50" charset="-128"/>
              </a:rPr>
              <a:t>のちの「ひなぎく」により、実現を目指した。</a:t>
            </a:r>
            <a:endParaRPr lang="en-US" altLang="ja-JP" u="sng"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a:t>
            </a:r>
          </a:p>
          <a:p>
            <a:r>
              <a:rPr lang="en-US" altLang="ja-JP" dirty="0">
                <a:solidFill>
                  <a:srgbClr val="FF0000"/>
                </a:solidFill>
                <a:latin typeface="HG丸ｺﾞｼｯｸM-PRO" panose="020F0600000000000000" pitchFamily="50" charset="-128"/>
                <a:ea typeface="HG丸ｺﾞｼｯｸM-PRO" panose="020F0600000000000000" pitchFamily="50" charset="-128"/>
              </a:rPr>
              <a:t>2010</a:t>
            </a:r>
            <a:r>
              <a:rPr lang="ja-JP" altLang="ja-JP" dirty="0">
                <a:solidFill>
                  <a:srgbClr val="FF0000"/>
                </a:solidFill>
                <a:latin typeface="HG丸ｺﾞｼｯｸM-PRO" panose="020F0600000000000000" pitchFamily="50" charset="-128"/>
                <a:ea typeface="HG丸ｺﾞｼｯｸM-PRO" panose="020F0600000000000000" pitchFamily="50" charset="-128"/>
              </a:rPr>
              <a:t>年 </a:t>
            </a:r>
            <a:r>
              <a:rPr lang="ja-JP" altLang="ja-JP" dirty="0">
                <a:latin typeface="HG丸ｺﾞｼｯｸM-PRO" panose="020F0600000000000000" pitchFamily="50" charset="-128"/>
                <a:ea typeface="HG丸ｺﾞｼｯｸM-PRO" panose="020F0600000000000000" pitchFamily="50" charset="-128"/>
              </a:rPr>
              <a:t>に、我が国の第</a:t>
            </a:r>
            <a:r>
              <a:rPr lang="en-US" altLang="ja-JP" dirty="0">
                <a:latin typeface="HG丸ｺﾞｼｯｸM-PRO" panose="020F0600000000000000" pitchFamily="50" charset="-128"/>
                <a:ea typeface="HG丸ｺﾞｼｯｸM-PRO" panose="020F0600000000000000" pitchFamily="50" charset="-128"/>
              </a:rPr>
              <a:t>4</a:t>
            </a:r>
            <a:r>
              <a:rPr lang="ja-JP" altLang="ja-JP" dirty="0">
                <a:latin typeface="HG丸ｺﾞｼｯｸM-PRO" panose="020F0600000000000000" pitchFamily="50" charset="-128"/>
                <a:ea typeface="HG丸ｺﾞｼｯｸM-PRO" panose="020F0600000000000000" pitchFamily="50" charset="-128"/>
              </a:rPr>
              <a:t>期科学技術基本計画の策定に向けて決定された</a:t>
            </a:r>
            <a:r>
              <a:rPr lang="ja-JP" altLang="ja-JP" dirty="0">
                <a:solidFill>
                  <a:srgbClr val="C00000"/>
                </a:solidFill>
                <a:latin typeface="HG丸ｺﾞｼｯｸM-PRO" panose="020F0600000000000000" pitchFamily="50" charset="-128"/>
                <a:ea typeface="HG丸ｺﾞｼｯｸM-PRO" panose="020F0600000000000000" pitchFamily="50" charset="-128"/>
              </a:rPr>
              <a:t>「科学技術基本政策策定の基本方針」</a:t>
            </a:r>
            <a:r>
              <a:rPr lang="ja-JP" altLang="ja-JP" i="1" dirty="0">
                <a:solidFill>
                  <a:srgbClr val="C00000"/>
                </a:solidFill>
                <a:latin typeface="HG丸ｺﾞｼｯｸM-PRO" panose="020F0600000000000000" pitchFamily="50" charset="-128"/>
                <a:ea typeface="HG丸ｺﾞｼｯｸM-PRO" panose="020F0600000000000000" pitchFamily="50" charset="-128"/>
              </a:rPr>
              <a:t>（</a:t>
            </a:r>
            <a:r>
              <a:rPr lang="en-US" altLang="ja-JP" i="1" dirty="0">
                <a:solidFill>
                  <a:srgbClr val="C00000"/>
                </a:solidFill>
                <a:latin typeface="HG丸ｺﾞｼｯｸM-PRO" panose="020F0600000000000000" pitchFamily="50" charset="-128"/>
                <a:ea typeface="HG丸ｺﾞｼｯｸM-PRO" panose="020F0600000000000000" pitchFamily="50" charset="-128"/>
              </a:rPr>
              <a:t>2010</a:t>
            </a:r>
            <a:r>
              <a:rPr lang="ja-JP" altLang="ja-JP" i="1" dirty="0">
                <a:solidFill>
                  <a:srgbClr val="C00000"/>
                </a:solidFill>
                <a:latin typeface="HG丸ｺﾞｼｯｸM-PRO" panose="020F0600000000000000" pitchFamily="50" charset="-128"/>
                <a:ea typeface="HG丸ｺﾞｼｯｸM-PRO" panose="020F0600000000000000" pitchFamily="50" charset="-128"/>
              </a:rPr>
              <a:t>年</a:t>
            </a:r>
            <a:r>
              <a:rPr lang="en-US" altLang="ja-JP" i="1" dirty="0">
                <a:solidFill>
                  <a:srgbClr val="C00000"/>
                </a:solidFill>
                <a:latin typeface="HG丸ｺﾞｼｯｸM-PRO" panose="020F0600000000000000" pitchFamily="50" charset="-128"/>
                <a:ea typeface="HG丸ｺﾞｼｯｸM-PRO" panose="020F0600000000000000" pitchFamily="50" charset="-128"/>
              </a:rPr>
              <a:t>6</a:t>
            </a:r>
            <a:r>
              <a:rPr lang="ja-JP" altLang="ja-JP" i="1" dirty="0">
                <a:solidFill>
                  <a:srgbClr val="C00000"/>
                </a:solidFill>
                <a:latin typeface="HG丸ｺﾞｼｯｸM-PRO" panose="020F0600000000000000" pitchFamily="50" charset="-128"/>
                <a:ea typeface="HG丸ｺﾞｼｯｸM-PRO" panose="020F0600000000000000" pitchFamily="50" charset="-128"/>
              </a:rPr>
              <a:t>月総合科学技術会議基本政策専門調査会決定 ）</a:t>
            </a:r>
            <a:r>
              <a:rPr lang="ja-JP" altLang="ja-JP" dirty="0">
                <a:latin typeface="HG丸ｺﾞｼｯｸM-PRO" panose="020F0600000000000000" pitchFamily="50" charset="-128"/>
                <a:ea typeface="HG丸ｺﾞｼｯｸM-PRO" panose="020F0600000000000000" pitchFamily="50" charset="-128"/>
              </a:rPr>
              <a:t>で、</a:t>
            </a:r>
            <a:r>
              <a:rPr lang="ja-JP" altLang="en-US" dirty="0">
                <a:latin typeface="HG丸ｺﾞｼｯｸM-PRO" panose="020F0600000000000000" pitchFamily="50" charset="-128"/>
                <a:ea typeface="HG丸ｺﾞｼｯｸM-PRO" panose="020F0600000000000000" pitchFamily="50" charset="-128"/>
              </a:rPr>
              <a:t>学術会議での長尾先生のご尽力により</a:t>
            </a:r>
            <a:r>
              <a:rPr lang="ja-JP" altLang="ja-JP" dirty="0">
                <a:solidFill>
                  <a:srgbClr val="FF0000"/>
                </a:solidFill>
                <a:latin typeface="HG丸ｺﾞｼｯｸM-PRO" panose="020F0600000000000000" pitchFamily="50" charset="-128"/>
                <a:ea typeface="HG丸ｺﾞｼｯｸM-PRO" panose="020F0600000000000000" pitchFamily="50" charset="-128"/>
              </a:rPr>
              <a:t>「文献から研究データまでの学術情報全体を統合して検索・抽出が可能なシステム（「知識インフラ」）の展開を図る」</a:t>
            </a:r>
            <a:r>
              <a:rPr lang="ja-JP" altLang="ja-JP" dirty="0">
                <a:latin typeface="HG丸ｺﾞｼｯｸM-PRO" panose="020F0600000000000000" pitchFamily="50" charset="-128"/>
                <a:ea typeface="HG丸ｺﾞｼｯｸM-PRO" panose="020F0600000000000000" pitchFamily="50" charset="-128"/>
              </a:rPr>
              <a:t>という方向性が提示されました。</a:t>
            </a:r>
            <a:endParaRPr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ja-JP" altLang="ja-JP" dirty="0">
                <a:latin typeface="HG丸ｺﾞｼｯｸM-PRO" panose="020F0600000000000000" pitchFamily="50" charset="-128"/>
                <a:ea typeface="HG丸ｺﾞｼｯｸM-PRO" panose="020F0600000000000000" pitchFamily="50" charset="-128"/>
              </a:rPr>
              <a:t>「</a:t>
            </a:r>
            <a:r>
              <a:rPr lang="ja-JP" altLang="ja-JP" i="1" dirty="0">
                <a:latin typeface="HG丸ｺﾞｼｯｸM-PRO" panose="020F0600000000000000" pitchFamily="50" charset="-128"/>
                <a:ea typeface="HG丸ｺﾞｼｯｸM-PRO" panose="020F0600000000000000" pitchFamily="50" charset="-128"/>
              </a:rPr>
              <a:t>これを踏まえて、</a:t>
            </a:r>
            <a:r>
              <a:rPr lang="en-US" altLang="ja-JP" dirty="0">
                <a:latin typeface="HG丸ｺﾞｼｯｸM-PRO" panose="020F0600000000000000" pitchFamily="50" charset="-128"/>
                <a:ea typeface="HG丸ｺﾞｼｯｸM-PRO" panose="020F0600000000000000" pitchFamily="50" charset="-128"/>
              </a:rPr>
              <a:t>NDL</a:t>
            </a:r>
            <a:r>
              <a:rPr lang="ja-JP" altLang="ja-JP" i="1" dirty="0">
                <a:latin typeface="HG丸ｺﾞｼｯｸM-PRO" panose="020F0600000000000000" pitchFamily="50" charset="-128"/>
                <a:ea typeface="HG丸ｺﾞｼｯｸM-PRO" panose="020F0600000000000000" pitchFamily="50" charset="-128"/>
              </a:rPr>
              <a:t>において、</a:t>
            </a:r>
            <a:r>
              <a:rPr lang="en-US" altLang="ja-JP" i="1" dirty="0">
                <a:latin typeface="HG丸ｺﾞｼｯｸM-PRO" panose="020F0600000000000000" pitchFamily="50" charset="-128"/>
                <a:ea typeface="HG丸ｺﾞｼｯｸM-PRO" panose="020F0600000000000000" pitchFamily="50" charset="-128"/>
              </a:rPr>
              <a:t>2011</a:t>
            </a:r>
            <a:r>
              <a:rPr lang="ja-JP" altLang="ja-JP" i="1" dirty="0">
                <a:latin typeface="HG丸ｺﾞｼｯｸM-PRO" panose="020F0600000000000000" pitchFamily="50" charset="-128"/>
                <a:ea typeface="HG丸ｺﾞｼｯｸM-PRO" panose="020F0600000000000000" pitchFamily="50" charset="-128"/>
              </a:rPr>
              <a:t>年に「第三期科学技術情報整備基本計画」を策定しました。</a:t>
            </a:r>
            <a:endParaRPr lang="en-US" altLang="ja-JP" i="1" dirty="0">
              <a:latin typeface="HG丸ｺﾞｼｯｸM-PRO" panose="020F0600000000000000" pitchFamily="50" charset="-128"/>
              <a:ea typeface="HG丸ｺﾞｼｯｸM-PRO" panose="020F0600000000000000" pitchFamily="50" charset="-128"/>
            </a:endParaRPr>
          </a:p>
          <a:p>
            <a:r>
              <a:rPr lang="ja-JP" altLang="en-US" dirty="0">
                <a:solidFill>
                  <a:srgbClr val="FF0000"/>
                </a:solidFill>
                <a:latin typeface="HG丸ｺﾞｼｯｸM-PRO" panose="020F0600000000000000" pitchFamily="50" charset="-128"/>
                <a:ea typeface="HG丸ｺﾞｼｯｸM-PRO" panose="020F0600000000000000" pitchFamily="50" charset="-128"/>
              </a:rPr>
              <a:t>「</a:t>
            </a:r>
            <a:r>
              <a:rPr lang="ja-JP" altLang="ja-JP" dirty="0">
                <a:solidFill>
                  <a:srgbClr val="FF0000"/>
                </a:solidFill>
                <a:latin typeface="HG丸ｺﾞｼｯｸM-PRO" panose="020F0600000000000000" pitchFamily="50" charset="-128"/>
                <a:ea typeface="HG丸ｺﾞｼｯｸM-PRO" panose="020F0600000000000000" pitchFamily="50" charset="-128"/>
              </a:rPr>
              <a:t>知識インフラ」とは、情報資源を統合して検索、抽出することが可能な基盤で、国内の各機関が保有する情報を知識として集約し、新たな知識の創造を促進し、知識の集積・流通・活用と創造するサイクルの構築を目指すものです。</a:t>
            </a:r>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r>
              <a:rPr lang="ja-JP" altLang="ja-JP" i="1" dirty="0">
                <a:latin typeface="HG丸ｺﾞｼｯｸM-PRO" panose="020F0600000000000000" pitchFamily="50" charset="-128"/>
                <a:ea typeface="HG丸ｺﾞｼｯｸM-PRO" panose="020F0600000000000000" pitchFamily="50" charset="-128"/>
              </a:rPr>
              <a:t>新たな知識の創造のためには、分野を越えた知識の関連付けが必要であり、日本中に散在するコンテンツの所在を集中管理し、そこに検索をかければ、関連する全ての必要なコンテンツが得られるようにするものです。そこでは、</a:t>
            </a:r>
            <a:r>
              <a:rPr lang="ja-JP" altLang="ja-JP" i="1" dirty="0">
                <a:solidFill>
                  <a:srgbClr val="C00000"/>
                </a:solidFill>
                <a:latin typeface="HG丸ｺﾞｼｯｸM-PRO" panose="020F0600000000000000" pitchFamily="50" charset="-128"/>
                <a:ea typeface="HG丸ｺﾞｼｯｸM-PRO" panose="020F0600000000000000" pitchFamily="50" charset="-128"/>
              </a:rPr>
              <a:t>単に情報を集めたものではなく、関連するものが有機的に結合され、ネットワーク的に統合化されたものであり、日本中にある芸術を含んだあらゆる学問・研究のコンテンツ、研究ツール、社会状況データ等が知識の形に組織化され、これらの知識・情報が公開され、全ての人が共有できることを目指す</a:t>
            </a:r>
            <a:r>
              <a:rPr lang="ja-JP" altLang="ja-JP" i="1" dirty="0">
                <a:latin typeface="HG丸ｺﾞｼｯｸM-PRO" panose="020F0600000000000000" pitchFamily="50" charset="-128"/>
                <a:ea typeface="HG丸ｺﾞｼｯｸM-PRO" panose="020F0600000000000000" pitchFamily="50" charset="-128"/>
              </a:rPr>
              <a:t>こととされました。</a:t>
            </a:r>
            <a:endParaRPr lang="ja-JP" altLang="ja-JP" dirty="0">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solidFill>
                <a:srgbClr val="FF0000"/>
              </a:solidFill>
              <a:latin typeface="HG丸ｺﾞｼｯｸM-PRO" panose="020F0600000000000000" pitchFamily="50" charset="-128"/>
              <a:ea typeface="HG丸ｺﾞｼｯｸM-PRO" panose="020F0600000000000000" pitchFamily="50" charset="-128"/>
            </a:endParaRPr>
          </a:p>
          <a:p>
            <a:endParaRPr lang="ja-JP" altLang="en-US" dirty="0">
              <a:solidFill>
                <a:srgbClr val="FF0000"/>
              </a:solidFill>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lang="en-US" altLang="ja-JP" dirty="0">
                <a:latin typeface="HG丸ｺﾞｼｯｸM-PRO" panose="020F0600000000000000" pitchFamily="50" charset="-128"/>
                <a:ea typeface="HG丸ｺﾞｼｯｸM-PRO" panose="020F0600000000000000" pitchFamily="50" charset="-128"/>
              </a:rPr>
              <a:t>	</a:t>
            </a:r>
            <a:endParaRPr lang="ja-JP" altLang="en-US" dirty="0">
              <a:latin typeface="HG丸ｺﾞｼｯｸM-PRO" panose="020F0600000000000000" pitchFamily="50" charset="-128"/>
              <a:ea typeface="HG丸ｺﾞｼｯｸM-PRO" panose="020F0600000000000000" pitchFamily="50" charset="-128"/>
            </a:endParaRPr>
          </a:p>
          <a:p>
            <a:pPr eaLnBrk="1" hangingPunct="1">
              <a:spcBef>
                <a:spcPct val="0"/>
              </a:spcBef>
            </a:pPr>
            <a:endParaRPr lang="ja-JP" altLang="en-US" dirty="0">
              <a:latin typeface="HG丸ｺﾞｼｯｸM-PRO" panose="020F0600000000000000" pitchFamily="50" charset="-128"/>
              <a:ea typeface="HG丸ｺﾞｼｯｸM-PRO" panose="020F0600000000000000" pitchFamily="50" charset="-128"/>
            </a:endParaRPr>
          </a:p>
          <a:p>
            <a:pPr lvl="0"/>
            <a:endParaRPr lang="ja-JP" altLang="en-US" dirty="0">
              <a:solidFill>
                <a:srgbClr val="FF0000"/>
              </a:solidFill>
              <a:latin typeface="HG丸ｺﾞｼｯｸM-PRO" panose="020F0600000000000000" pitchFamily="50" charset="-128"/>
              <a:ea typeface="HG丸ｺﾞｼｯｸM-PRO" panose="020F0600000000000000" pitchFamily="50" charset="-128"/>
            </a:endParaRPr>
          </a:p>
        </p:txBody>
      </p:sp>
      <p:sp>
        <p:nvSpPr>
          <p:cNvPr id="5" name="日付プレースホルダ 4"/>
          <p:cNvSpPr>
            <a:spLocks noGrp="1"/>
          </p:cNvSpPr>
          <p:nvPr>
            <p:ph type="dt" idx="11"/>
          </p:nvPr>
        </p:nvSpPr>
        <p:spPr/>
        <p:txBody>
          <a:bodyPr/>
          <a:lstStyle/>
          <a:p>
            <a:endParaRPr lang="en-US" altLang="ja-JP"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3"/>
          </p:nvPr>
        </p:nvSpPr>
        <p:spPr/>
        <p:txBody>
          <a:bodyPr/>
          <a:lstStyle/>
          <a:p>
            <a:fld id="{816A9BB7-DD5C-41DE-9B80-A8A5AECCA2DE}" type="slidenum">
              <a:rPr kumimoji="1" lang="ja-JP" altLang="en-US" smtClean="0"/>
              <a:pPr/>
              <a:t>154</a:t>
            </a:fld>
            <a:endParaRPr kumimoji="1" lang="ja-JP" altLang="en-US"/>
          </a:p>
        </p:txBody>
      </p:sp>
    </p:spTree>
    <p:extLst>
      <p:ext uri="{BB962C8B-B14F-4D97-AF65-F5344CB8AC3E}">
        <p14:creationId xmlns:p14="http://schemas.microsoft.com/office/powerpoint/2010/main" val="3102320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日付プレースホルダー 4"/>
          <p:cNvSpPr>
            <a:spLocks noGrp="1"/>
          </p:cNvSpPr>
          <p:nvPr>
            <p:ph type="dt" idx="11"/>
          </p:nvPr>
        </p:nvSpPr>
        <p:spPr/>
        <p:txBody>
          <a:bodyPr/>
          <a:lstStyle/>
          <a:p>
            <a:fld id="{7BC909E1-6B06-4D4A-AF86-3635004A9761}" type="datetime1">
              <a:rPr kumimoji="1" lang="ja-JP" altLang="en-US" smtClean="0"/>
              <a:t>2020/2/28</a:t>
            </a:fld>
            <a:endParaRPr kumimoji="1" lang="ja-JP" altLang="en-US"/>
          </a:p>
        </p:txBody>
      </p:sp>
      <p:sp>
        <p:nvSpPr>
          <p:cNvPr id="6" name="フッター プレースホルダー 5"/>
          <p:cNvSpPr>
            <a:spLocks noGrp="1"/>
          </p:cNvSpPr>
          <p:nvPr>
            <p:ph type="ftr" sz="quarter" idx="12"/>
          </p:nvPr>
        </p:nvSpPr>
        <p:spPr/>
        <p:txBody>
          <a:bodyPr/>
          <a:lstStyle/>
          <a:p>
            <a:endParaRPr kumimoji="1" lang="ja-JP" altLang="en-US"/>
          </a:p>
        </p:txBody>
      </p:sp>
      <p:sp>
        <p:nvSpPr>
          <p:cNvPr id="7" name="スライド番号プレースホルダー 6"/>
          <p:cNvSpPr>
            <a:spLocks noGrp="1"/>
          </p:cNvSpPr>
          <p:nvPr>
            <p:ph type="sldNum" sz="quarter" idx="13"/>
          </p:nvPr>
        </p:nvSpPr>
        <p:spPr/>
        <p:txBody>
          <a:bodyPr/>
          <a:lstStyle/>
          <a:p>
            <a:fld id="{816A9BB7-DD5C-41DE-9B80-A8A5AECCA2DE}" type="slidenum">
              <a:rPr kumimoji="1" lang="ja-JP" altLang="en-US" smtClean="0"/>
              <a:pPr/>
              <a:t>160</a:t>
            </a:fld>
            <a:endParaRPr kumimoji="1" lang="ja-JP" altLang="en-US"/>
          </a:p>
        </p:txBody>
      </p:sp>
    </p:spTree>
    <p:extLst>
      <p:ext uri="{BB962C8B-B14F-4D97-AF65-F5344CB8AC3E}">
        <p14:creationId xmlns:p14="http://schemas.microsoft.com/office/powerpoint/2010/main" val="36480086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C625AA-FB67-408E-B08D-52E2020531D8}" type="slidenum">
              <a:rPr kumimoji="1" lang="ja-JP" altLang="en-US" smtClean="0"/>
              <a:t>164</a:t>
            </a:fld>
            <a:endParaRPr kumimoji="1" lang="ja-JP" altLang="en-US"/>
          </a:p>
        </p:txBody>
      </p:sp>
    </p:spTree>
    <p:extLst>
      <p:ext uri="{BB962C8B-B14F-4D97-AF65-F5344CB8AC3E}">
        <p14:creationId xmlns:p14="http://schemas.microsoft.com/office/powerpoint/2010/main" val="21301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a:noFill/>
        </p:spPr>
        <p:style>
          <a:lnRef idx="1">
            <a:schemeClr val="accent1"/>
          </a:lnRef>
          <a:fillRef idx="2">
            <a:schemeClr val="accent1"/>
          </a:fillRef>
          <a:effectRef idx="1">
            <a:schemeClr val="accent1"/>
          </a:effectRef>
          <a:fontRef idx="none"/>
        </p:style>
        <p:txBody>
          <a:bodyPr anchor="b"/>
          <a:lstStyle>
            <a:lvl1pPr algn="ct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a:noFill/>
        </p:spPr>
        <p:style>
          <a:lnRef idx="1">
            <a:schemeClr val="accent1"/>
          </a:lnRef>
          <a:fillRef idx="2">
            <a:schemeClr val="accent1"/>
          </a:fillRef>
          <a:effectRef idx="1">
            <a:schemeClr val="accent1"/>
          </a:effectRef>
          <a:fontRef idx="none"/>
        </p:style>
        <p:txBody>
          <a:bodyPr>
            <a:normAutofit/>
          </a:bodyPr>
          <a:lstStyle>
            <a:lvl1pPr marL="0" indent="0" algn="ctr">
              <a:buNone/>
              <a:defRPr sz="4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179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16840" y="111125"/>
            <a:ext cx="11958320" cy="762635"/>
          </a:xfrm>
        </p:spPr>
        <p:txBody>
          <a:bodyPr/>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116840" y="995680"/>
            <a:ext cx="11958320" cy="5181283"/>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53428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596880" y="344329"/>
            <a:ext cx="1478280" cy="5811838"/>
          </a:xfrm>
        </p:spPr>
        <p:txBody>
          <a:bodyPr vert="eaVert"/>
          <a:lstStyle>
            <a:lvl1pP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縦書きテキスト プレースホルダー 2"/>
          <p:cNvSpPr>
            <a:spLocks noGrp="1"/>
          </p:cNvSpPr>
          <p:nvPr>
            <p:ph type="body" orient="vert" idx="1"/>
          </p:nvPr>
        </p:nvSpPr>
        <p:spPr>
          <a:xfrm>
            <a:off x="0" y="365125"/>
            <a:ext cx="10373360" cy="5811838"/>
          </a:xfrm>
        </p:spPr>
        <p:txBody>
          <a:bodyPr vert="eaVert"/>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121912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1000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dirty="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p>
        </p:txBody>
      </p:sp>
      <p:pic>
        <p:nvPicPr>
          <p:cNvPr id="6" name="Picture 5" descr="C:\Documents and Settings\s-hara\デスクトップ\情報探索用GUI\情報探索用GUI\resources\images\heading_bg.gif"/>
          <p:cNvPicPr>
            <a:picLocks noChangeArrowheads="1"/>
          </p:cNvPicPr>
          <p:nvPr userDrawn="1"/>
        </p:nvPicPr>
        <p:blipFill>
          <a:blip r:embed="rId2" cstate="print"/>
          <a:srcRect/>
          <a:stretch>
            <a:fillRect/>
          </a:stretch>
        </p:blipFill>
        <p:spPr bwMode="auto">
          <a:xfrm>
            <a:off x="1583267" y="4292600"/>
            <a:ext cx="10608733" cy="215900"/>
          </a:xfrm>
          <a:prstGeom prst="rect">
            <a:avLst/>
          </a:prstGeom>
          <a:noFill/>
          <a:ln w="9525">
            <a:noFill/>
            <a:miter lim="800000"/>
            <a:headEnd/>
            <a:tailEnd/>
          </a:ln>
        </p:spPr>
      </p:pic>
      <p:sp>
        <p:nvSpPr>
          <p:cNvPr id="2" name="タイトル 1"/>
          <p:cNvSpPr>
            <a:spLocks noGrp="1"/>
          </p:cNvSpPr>
          <p:nvPr>
            <p:ph type="ctrTitle"/>
          </p:nvPr>
        </p:nvSpPr>
        <p:spPr>
          <a:xfrm>
            <a:off x="-9939" y="1340768"/>
            <a:ext cx="10032437" cy="2952328"/>
          </a:xfrm>
          <a:noFill/>
        </p:spPr>
        <p:style>
          <a:lnRef idx="1">
            <a:schemeClr val="accent1"/>
          </a:lnRef>
          <a:fillRef idx="2">
            <a:schemeClr val="accent1"/>
          </a:fillRef>
          <a:effectRef idx="1">
            <a:schemeClr val="accent1"/>
          </a:effectRef>
          <a:fontRef idx="none"/>
        </p:style>
        <p:txBody>
          <a:bodyPr/>
          <a:lstStyle>
            <a:lvl1pPr algn="ctr">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90591A0B-9E12-496A-B029-EF4AE7D72982}" type="datetime1">
              <a:rPr lang="ja-JP" altLang="en-US" smtClean="0"/>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j-ea"/>
                <a:ea typeface="+mj-ea"/>
                <a:cs typeface="Arial Unicode MS" pitchFamily="50" charset="-128"/>
              </a:defRPr>
            </a:lvl1pPr>
          </a:lstStyle>
          <a:p>
            <a:pPr>
              <a:defRPr/>
            </a:pPr>
            <a:fld id="{3C3BFEE1-B11D-4F33-BE4E-1752C7FA7201}" type="slidenum">
              <a:rPr lang="ja-JP" altLang="en-US"/>
              <a:pPr>
                <a:defRPr/>
              </a:pPr>
              <a:t>‹#›</a:t>
            </a:fld>
            <a:endParaRPr lang="ja-JP" altLang="en-US" dirty="0"/>
          </a:p>
        </p:txBody>
      </p:sp>
    </p:spTree>
    <p:extLst>
      <p:ext uri="{BB962C8B-B14F-4D97-AF65-F5344CB8AC3E}">
        <p14:creationId xmlns:p14="http://schemas.microsoft.com/office/powerpoint/2010/main" val="2124371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977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91820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88294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19817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5528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074391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99529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838200" y="965200"/>
            <a:ext cx="10515600" cy="521176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702842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562683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764649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334904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115831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25751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47549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2178049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99395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889818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00638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noFill/>
        </p:spPr>
        <p:style>
          <a:lnRef idx="1">
            <a:schemeClr val="accent1"/>
          </a:lnRef>
          <a:fillRef idx="2">
            <a:schemeClr val="accent1"/>
          </a:fillRef>
          <a:effectRef idx="1">
            <a:schemeClr val="accent1"/>
          </a:effectRef>
          <a:fontRef idx="none"/>
        </p:style>
        <p:txBody>
          <a:bodyPr anchor="b"/>
          <a:lstStyle>
            <a:lvl1pPr>
              <a:defRPr sz="60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0" y="4589463"/>
            <a:ext cx="10515600" cy="1500187"/>
          </a:xfrm>
          <a:noFill/>
        </p:spPr>
        <p:style>
          <a:lnRef idx="1">
            <a:schemeClr val="accent1"/>
          </a:lnRef>
          <a:fillRef idx="2">
            <a:schemeClr val="accent1"/>
          </a:fillRef>
          <a:effectRef idx="1">
            <a:schemeClr val="accent1"/>
          </a:effectRef>
          <a:fontRef idx="none"/>
        </p:style>
        <p:txBody>
          <a:bodyPr>
            <a:normAutofit/>
          </a:bodyPr>
          <a:lstStyle>
            <a:lvl1pPr marL="0" indent="0">
              <a:buNone/>
              <a:defRPr sz="400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47323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タイトル スライド">
    <p:spTree>
      <p:nvGrpSpPr>
        <p:cNvPr id="1" name=""/>
        <p:cNvGrpSpPr/>
        <p:nvPr/>
      </p:nvGrpSpPr>
      <p:grpSpPr>
        <a:xfrm>
          <a:off x="0" y="0"/>
          <a:ext cx="0" cy="0"/>
          <a:chOff x="0" y="0"/>
          <a:chExt cx="0" cy="0"/>
        </a:xfrm>
      </p:grpSpPr>
      <p:sp>
        <p:nvSpPr>
          <p:cNvPr id="3" name="正方形/長方形 2"/>
          <p:cNvSpPr/>
          <p:nvPr/>
        </p:nvSpPr>
        <p:spPr>
          <a:xfrm>
            <a:off x="0" y="1"/>
            <a:ext cx="12192000" cy="7721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4" name="正方形/長方形 3"/>
          <p:cNvSpPr/>
          <p:nvPr userDrawn="1"/>
        </p:nvSpPr>
        <p:spPr>
          <a:xfrm>
            <a:off x="0" y="6286500"/>
            <a:ext cx="12192000" cy="571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 y="1340768"/>
            <a:ext cx="10032436" cy="1702683"/>
          </a:xfrm>
        </p:spPr>
        <p:style>
          <a:lnRef idx="1">
            <a:schemeClr val="accent3"/>
          </a:lnRef>
          <a:fillRef idx="2">
            <a:schemeClr val="accent3"/>
          </a:fillRef>
          <a:effectRef idx="1">
            <a:schemeClr val="accent3"/>
          </a:effectRef>
          <a:fontRef idx="none"/>
        </p:style>
        <p:txBody>
          <a:bodyPr/>
          <a:lstStyle>
            <a:lvl1pPr algn="l">
              <a:defRPr sz="4400" baseline="0">
                <a:solidFill>
                  <a:schemeClr val="tx1"/>
                </a:solidFill>
                <a:latin typeface="Meiryo UI" panose="020B0604030504040204" pitchFamily="50" charset="-128"/>
                <a:ea typeface="Meiryo UI" panose="020B0604030504040204" pitchFamily="50" charset="-128"/>
                <a:cs typeface="Arial Unicode MS" pitchFamily="50" charset="-128"/>
              </a:defRPr>
            </a:lvl1pPr>
          </a:lstStyle>
          <a:p>
            <a:r>
              <a:rPr lang="ja-JP" altLang="en-US" dirty="0"/>
              <a:t>マスタ タイトルの書式設定</a:t>
            </a:r>
          </a:p>
        </p:txBody>
      </p:sp>
      <p:sp>
        <p:nvSpPr>
          <p:cNvPr id="7" name="日付プレースホルダ 3"/>
          <p:cNvSpPr>
            <a:spLocks noGrp="1"/>
          </p:cNvSpPr>
          <p:nvPr>
            <p:ph type="dt" sz="half" idx="10"/>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90591A0B-9E12-496A-B029-EF4AE7D72982}" type="datetime1">
              <a:rPr lang="ja-JP" altLang="en-US" smtClean="0"/>
              <a:pPr>
                <a:defRPr/>
              </a:pPr>
              <a:t>2020/2/28</a:t>
            </a:fld>
            <a:endParaRPr lang="ja-JP" altLang="en-US" dirty="0"/>
          </a:p>
        </p:txBody>
      </p:sp>
      <p:sp>
        <p:nvSpPr>
          <p:cNvPr id="8" name="フッター プレースホルダ 4"/>
          <p:cNvSpPr>
            <a:spLocks noGrp="1"/>
          </p:cNvSpPr>
          <p:nvPr>
            <p:ph type="ftr" sz="quarter" idx="11"/>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cs typeface="Arial Unicode MS" pitchFamily="50" charset="-128"/>
              </a:defRPr>
            </a:lvl1pPr>
          </a:lstStyle>
          <a:p>
            <a:pPr>
              <a:defRPr/>
            </a:pPr>
            <a:fld id="{3C3BFEE1-B11D-4F33-BE4E-1752C7FA7201}" type="slidenum">
              <a:rPr lang="ja-JP" altLang="en-US" smtClean="0"/>
              <a:pPr>
                <a:defRPr/>
              </a:pPr>
              <a:t>‹#›</a:t>
            </a:fld>
            <a:endParaRPr lang="ja-JP" altLang="en-US" dirty="0"/>
          </a:p>
        </p:txBody>
      </p:sp>
      <p:sp>
        <p:nvSpPr>
          <p:cNvPr id="10" name="サブタイトル 2"/>
          <p:cNvSpPr>
            <a:spLocks noGrp="1"/>
          </p:cNvSpPr>
          <p:nvPr>
            <p:ph type="subTitle" idx="1"/>
          </p:nvPr>
        </p:nvSpPr>
        <p:spPr>
          <a:xfrm>
            <a:off x="-1" y="3043451"/>
            <a:ext cx="10032437" cy="2429301"/>
          </a:xfrm>
        </p:spPr>
        <p:style>
          <a:lnRef idx="1">
            <a:schemeClr val="accent3"/>
          </a:lnRef>
          <a:fillRef idx="2">
            <a:schemeClr val="accent3"/>
          </a:fillRef>
          <a:effectRef idx="1">
            <a:schemeClr val="accent3"/>
          </a:effectRef>
          <a:fontRef idx="none"/>
        </p:style>
        <p:txBody>
          <a:bodyPr>
            <a:normAutofit/>
          </a:bodyPr>
          <a:lstStyle>
            <a:lvl1pPr marL="0" indent="0" algn="l">
              <a:buNone/>
              <a:defRPr sz="32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111509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90805"/>
            <a:ext cx="11856720" cy="70167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sz="half" idx="1"/>
          </p:nvPr>
        </p:nvSpPr>
        <p:spPr>
          <a:xfrm>
            <a:off x="162560" y="971867"/>
            <a:ext cx="585724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6172200" y="971867"/>
            <a:ext cx="5847080" cy="5205096"/>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4696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74320" y="104775"/>
            <a:ext cx="11785600" cy="687705"/>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4320" y="872174"/>
            <a:ext cx="5721667"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274320" y="1775780"/>
            <a:ext cx="5723255"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6096000" y="862966"/>
            <a:ext cx="5963920" cy="823912"/>
          </a:xfrm>
        </p:spPr>
        <p:txBody>
          <a:bodyPr anchor="b"/>
          <a:lstStyle>
            <a:lvl1pPr marL="0" indent="0">
              <a:buNone/>
              <a:defRPr sz="24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6172200" y="1775780"/>
            <a:ext cx="5887720" cy="4413883"/>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8" name="フッター プレースホルダー 7"/>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6465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029440" cy="696912"/>
          </a:xfrm>
        </p:spPr>
        <p:txBody>
          <a:bodyPr/>
          <a:lstStyle>
            <a:lvl1pPr algn="ctr">
              <a:defRPr>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4" name="フッター プレースホルダー 3"/>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284090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3" name="フッター プレースホルダー 2"/>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89272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81280"/>
            <a:ext cx="4648517" cy="160020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5183188" y="81281"/>
            <a:ext cx="6805612" cy="5779770"/>
          </a:xfrm>
        </p:spPr>
        <p:txBody>
          <a:bodyPr/>
          <a:lstStyle>
            <a:lvl1pPr>
              <a:defRPr sz="32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4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121920" y="2057400"/>
            <a:ext cx="4650105" cy="381158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363552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81280"/>
            <a:ext cx="4619625" cy="1158240"/>
          </a:xfrm>
        </p:spPr>
        <p:txBody>
          <a:bodyPr anchor="b"/>
          <a:lstStyle>
            <a:lvl1pPr>
              <a:defRPr sz="320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図プレースホルダー 2"/>
          <p:cNvSpPr>
            <a:spLocks noGrp="1"/>
          </p:cNvSpPr>
          <p:nvPr>
            <p:ph type="pic" idx="1"/>
          </p:nvPr>
        </p:nvSpPr>
        <p:spPr>
          <a:xfrm>
            <a:off x="5183188" y="81281"/>
            <a:ext cx="6866572" cy="5779770"/>
          </a:xfrm>
        </p:spPr>
        <p:txBody>
          <a:bodyPr/>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52400" y="1381760"/>
            <a:ext cx="4619625" cy="4487228"/>
          </a:xfrm>
        </p:spPr>
        <p:txBody>
          <a:bodyPr/>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6" name="フッター プレースホルダー 5"/>
          <p:cNvSpPr>
            <a:spLocks noGrp="1"/>
          </p:cNvSpPr>
          <p:nvPr>
            <p:ph type="ftr" sz="quarter" idx="11"/>
          </p:nvPr>
        </p:nvSpPr>
        <p:spPr/>
        <p:txBody>
          <a:bodyPr/>
          <a:lstStyle>
            <a:lvl1pPr>
              <a:defRPr>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lvl1pPr>
              <a:defRPr>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50390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400" y="100965"/>
            <a:ext cx="11846560" cy="75247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52400" y="985520"/>
            <a:ext cx="11846560" cy="519144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DD2B6372-1A88-4F0C-86B1-FCF70832C42C}" type="datetimeFigureOut">
              <a:rPr lang="ja-JP" altLang="en-US" smtClean="0"/>
              <a:pPr/>
              <a:t>2020/2/28</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58882FA7-82BB-4297-BF22-86316EE7AC97}" type="slidenum">
              <a:rPr lang="ja-JP" altLang="en-US" smtClean="0"/>
              <a:pPr/>
              <a:t>‹#›</a:t>
            </a:fld>
            <a:endParaRPr lang="ja-JP" altLang="en-US"/>
          </a:p>
        </p:txBody>
      </p:sp>
    </p:spTree>
    <p:extLst>
      <p:ext uri="{BB962C8B-B14F-4D97-AF65-F5344CB8AC3E}">
        <p14:creationId xmlns:p14="http://schemas.microsoft.com/office/powerpoint/2010/main" val="1592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hyperlink" Target="http://www.xmind.net/m/Vs9m"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xmind.net/m/xeYu"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www.ipa.go.jp/security/manager/protect/management.htm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www.ipa.go.jp/security/awareness/awarenes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12304;&#20998;&#20874;&#12305;&#12510;&#12452;&#12531;&#12489;&#12510;&#12483;&#12503;/MLA&#26989;&#21209;&#12398;&#12479;&#12473;&#12463;%20(&#26657;&#27491;&#20013;)_13&#24773;&#22577;&#12475;&#12461;&#12517;&#12522;&#12486;&#12451;&#12510;&#12493;&#12472;&#12513;&#12531;&#12488;.xmind"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hyperlink" Target="&#12304;&#20998;&#20874;&#12305;&#12510;&#12452;&#12531;&#12489;&#12510;&#12483;&#12503;/MLA&#26989;&#21209;&#12398;&#12479;&#12473;&#12463;%20(&#26657;&#27491;&#20013;)_05&#22259;&#26360;&#39208;&#24773;&#22577;&#12471;&#12473;&#12486;&#12512;&#27083;&#31689;&#12398;&#12479;&#12473;&#12463;&#12503;&#12525;&#12501;&#12451;&#12540;&#12523;&#65288;&#25919;&#24220;&#27161;&#28310;&#12460;&#12452;&#12489;&#12521;&#12452;&#12531;&#28310;&#25312;&#65289;.xmind"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80.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2.xml"/><Relationship Id="rId4" Type="http://schemas.openxmlformats.org/officeDocument/2006/relationships/slide" Target="slide3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hyperlink" Target="http://www.xmind.net/m/aFrJ" TargetMode="Externa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hyperlink" Target="http://dl.ndl.go.jp/info:ndljp/pid/9105346" TargetMode="External"/><Relationship Id="rId2" Type="http://schemas.openxmlformats.org/officeDocument/2006/relationships/hyperlink" Target="http://mskn.hatenadiary.jp/entry/index" TargetMode="External"/><Relationship Id="rId1" Type="http://schemas.openxmlformats.org/officeDocument/2006/relationships/slideLayout" Target="../slideLayouts/slideLayout2.xml"/><Relationship Id="rId5" Type="http://schemas.openxmlformats.org/officeDocument/2006/relationships/hyperlink" Target="http://cybersec.hatenadiary.jp/entry/index" TargetMode="External"/><Relationship Id="rId4" Type="http://schemas.openxmlformats.org/officeDocument/2006/relationships/hyperlink" Target="https://doc.co/wnBbeY"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mskn.hatenadiary.jp/entry/Doshisha_seminar" TargetMode="External"/><Relationship Id="rId2" Type="http://schemas.openxmlformats.org/officeDocument/2006/relationships/hyperlink" Target="https://o334-my.sharepoint.com/personal/mskn55_iri-net_tokyo/_layouts/15/guestaccess.aspx?folderid=135be7c4109984065b876263627119134&amp;authkey=AaYac7PSUeMOGGbgKWfCotw" TargetMode="External"/><Relationship Id="rId1" Type="http://schemas.openxmlformats.org/officeDocument/2006/relationships/slideLayout" Target="../slideLayouts/slideLayout2.xml"/><Relationship Id="rId5" Type="http://schemas.openxmlformats.org/officeDocument/2006/relationships/hyperlink" Target="https://www.microsoft.com/ja-JP/download/details.aspx?id=51188" TargetMode="External"/><Relationship Id="rId4" Type="http://schemas.openxmlformats.org/officeDocument/2006/relationships/hyperlink" Target="http://mskn.hatenadiary.jp/entry/request_next_sys"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http://www.xmind.net/m/R78j" TargetMode="External"/><Relationship Id="rId13" Type="http://schemas.openxmlformats.org/officeDocument/2006/relationships/hyperlink" Target="http://jp.xmind.net/download/" TargetMode="External"/><Relationship Id="rId3" Type="http://schemas.openxmlformats.org/officeDocument/2006/relationships/hyperlink" Target="http://www.xmind.net/m/vfEu" TargetMode="External"/><Relationship Id="rId7" Type="http://schemas.openxmlformats.org/officeDocument/2006/relationships/hyperlink" Target="http://www.xmind.net/m/PPdp" TargetMode="External"/><Relationship Id="rId12" Type="http://schemas.openxmlformats.org/officeDocument/2006/relationships/hyperlink" Target="http://www.xmind.net/m/vD87" TargetMode="External"/><Relationship Id="rId2" Type="http://schemas.openxmlformats.org/officeDocument/2006/relationships/hyperlink" Target="http://www.xmind.net/share/mskn55/" TargetMode="External"/><Relationship Id="rId1" Type="http://schemas.openxmlformats.org/officeDocument/2006/relationships/slideLayout" Target="../slideLayouts/slideLayout2.xml"/><Relationship Id="rId6" Type="http://schemas.openxmlformats.org/officeDocument/2006/relationships/hyperlink" Target="http://www.xmind.net/m/Bs89" TargetMode="External"/><Relationship Id="rId11" Type="http://schemas.openxmlformats.org/officeDocument/2006/relationships/hyperlink" Target="http://www.xmind.net/m/LnBZ" TargetMode="External"/><Relationship Id="rId5" Type="http://schemas.openxmlformats.org/officeDocument/2006/relationships/hyperlink" Target="http://www.xmind.net/m/EJzh" TargetMode="External"/><Relationship Id="rId10" Type="http://schemas.openxmlformats.org/officeDocument/2006/relationships/hyperlink" Target="http://www.xmind.net/m/uauc" TargetMode="External"/><Relationship Id="rId4" Type="http://schemas.openxmlformats.org/officeDocument/2006/relationships/hyperlink" Target="http://www.xmind.net/m/Qiud" TargetMode="External"/><Relationship Id="rId9" Type="http://schemas.openxmlformats.org/officeDocument/2006/relationships/hyperlink" Target="http://www.xmind.net/m/gN5u" TargetMode="External"/><Relationship Id="rId14" Type="http://schemas.openxmlformats.org/officeDocument/2006/relationships/hyperlink" Target="https://www.microsoft.com/ja-JP/download/details.aspx?id=51188" TargetMode="External"/></Relationships>
</file>

<file path=ppt/slides/_rels/slide164.xml.rels><?xml version="1.0" encoding="UTF-8" standalone="yes"?>
<Relationships xmlns="http://schemas.openxmlformats.org/package/2006/relationships"><Relationship Id="rId8"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38651;&#23376;&#22259;&#26360;&#39208;&#12469;&#12540;&#12499;&#12473;&#12398;&#29702;&#24565;&#12392;&#38651;&#23376;&#22259;&#26360;&#39208;&#12469;&#12540;&#12499;&#12473;&#12471;&#12473;&#12486;&#12512;&#12398;&#27497;&#12415;&#12304;&#35443;&#32048;&#12305;.pptx" TargetMode="External"/><Relationship Id="rId1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0986;&#29256;&#30028;&#12392;&#12398;&#36899;&#25658;&#12395;&#12424;&#12427;&#38651;&#23376;&#26360;&#31821;&#12490;&#12471;&#12519;&#12490;&#12523;&#12450;&#12540;&#12459;&#12452;&#12502;&#12398;&#27083;&#31689;&#12304;&#35443;&#32048;&#12305;.pptx" TargetMode="External"/><Relationship Id="rId18" Type="http://schemas.openxmlformats.org/officeDocument/2006/relationships/hyperlink" Target="https://d.do&#12304;&#20998;&#20874;&#12305;ppt/&#12304;&#26368;&#26032;&#29256;&#12305;&#12304;&#12473;&#12521;&#12452;&#12489;&#12305;32&#22269;&#12398;&#12487;&#12472;&#12479;&#12523;&#12467;&#12524;&#12463;&#12471;&#12519;&#12531;&#12398;&#27083;&#31689;&#12392;&#25552;&#20379;&#12395;&#21521;&#12369;&#12383;&#36899;&#25658;&#21332;&#21147;&#12304;&#35443;&#32048;&#12305;.pptx" TargetMode="External"/><Relationship Id="rId26" Type="http://schemas.openxmlformats.org/officeDocument/2006/relationships/hyperlink" Target="&#12304;&#20998;&#20874;&#12305;WORD/&#12304;&#26368;&#26032;&#29256;&#12305;&#12304;&#25991;&#26360;&#12305;19&#30693;&#35672;&#12452;&#12531;&#12501;&#12521;&#12398;&#27083;&#31689;.docx" TargetMode="External"/><Relationship Id="rId3"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20250;&#22259;&#26360;&#39208;&#12392;&#12399;&#12304;&#35443;&#32048;&#12305;.pptx" TargetMode="External"/><Relationship Id="rId21" Type="http://schemas.openxmlformats.org/officeDocument/2006/relationships/hyperlink" Target="&#12304;&#20998;&#20874;&#12305;WORD/&#12304;&#26368;&#26032;&#29256;&#12305;&#12304;&#25991;&#26360;&#12305;05-02&#25919;&#24220;&#24773;&#22577;&#12471;&#12473;&#12486;&#12512;&#12398;&#25972;&#20633;&#21450;&#12403;&#31649;&#29702;&#12395;&#38306;&#12377;&#12427;&#27161;&#28310;&#12460;&#12452;&#12489;&#12521;&#12452;&#12531;&#65288;&#23455;&#21209;&#25163;&#24341;&#26360;&#65289;&#12304;&#26412;&#25991;&#35201;&#32004;&#12305;.docx" TargetMode="External"/><Relationship Id="rId7" Type="http://schemas.openxmlformats.org/officeDocument/2006/relationships/hyperlink" Target="&#12304;&#20998;&#20874;&#12305;PPT/&#12304;&#26368;&#26032;&#29256;&#12305;&#12304;&#12473;&#12521;&#12452;&#12489;&#12305;09-10&#25919;&#24220;&#12460;&#12452;&#12489;&#12521;&#12452;&#12531;&#12289;i&#12467;&#12531;&#12500;&#12486;&#12531;&#12471;&#12539;&#12487;&#12451;&#12463;&#12471;&#12519;&#12490;&#12522;&#12398;&#22259;&#26360;&#39208;&#12391;&#12398;&#36969;&#29992;&#12304;&#35443;&#32048;&#12305;.pptx" TargetMode="External"/><Relationship Id="rId12"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2269;&#12398;&#24773;&#22577;&#25919;&#31574;&#12398;&#32076;&#32239;&#12304;&#35443;&#32048;&#12305;.pptx" TargetMode="External"/><Relationship Id="rId17" Type="http://schemas.openxmlformats.org/officeDocument/2006/relationships/hyperlink" Target="&#12304;&#20998;&#20874;&#12305;PPT/&#12304;&#26368;&#26032;&#29256;&#12305;&#12304;&#12473;&#12521;&#12452;&#12489;&#12305;11.30.31Digital%20Transformation&#26178;&#20195;&#12398;&#20844;&#20849;&#22259;&#26360;&#39208;&#12469;&#12540;&#12499;&#12473;&#12471;&#12473;&#12486;&#12512;&#12398;&#12354;&#12426;&#26041;&#12304;&#35443;&#32048;&#12305;.pptx" TargetMode="External"/><Relationship Id="rId25" Type="http://schemas.openxmlformats.org/officeDocument/2006/relationships/hyperlink" Target="&#12304;&#20998;&#20874;&#12305;WORD/&#12304;&#26368;&#26032;&#29256;&#12305;&#12304;&#25991;&#26360;&#12305;17&#38651;&#23376;&#22259;&#26360;&#39208;&#12469;&#12540;&#12499;&#12473;&#12398;&#12354;&#12422;&#12415;&#65288;&#12487;&#12472;&#12479;&#12523;&#12450;&#12540;&#12459;&#12452;&#12502;&#65289;.docx" TargetMode="External"/><Relationship Id="rId2" Type="http://schemas.openxmlformats.org/officeDocument/2006/relationships/notesSlide" Target="../notesSlides/notesSlide99.xml"/><Relationship Id="rId16"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Digital%20Transformation&#26178;&#20195;&#12398;&#20844;&#20849;&#22259;&#26360;&#39208;&#12469;&#12540;&#12499;&#12473;&#12471;&#12473;&#12486;&#12512;&#12398;&#12354;&#12426;&#26041;&#12304;&#35443;&#32048;&#12305;.pptx" TargetMode="External"/><Relationship Id="rId20"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 Id="rId6" Type="http://schemas.openxmlformats.org/officeDocument/2006/relationships/hyperlink" Target="&#12304;&#20998;&#20874;&#12305;PPT/&#12304;&#26368;&#26032;&#29256;&#12305;&#12304;&#12473;&#12521;&#12452;&#12489;&#12305;03-08&#24773;&#22577;&#12471;&#12473;&#12486;&#12512;&#12398;&#27083;&#31689;&#36939;&#29992;&#12395;&#24517;&#35201;&#12394;&#12473;&#12461;&#12523;&#12392;&#30693;&#35672;&#12304;&#35443;&#32048;&#12305;.pptx" TargetMode="External"/><Relationship Id="rId11" Type="http://schemas.openxmlformats.org/officeDocument/2006/relationships/hyperlink" Target="&#12304;&#20998;&#20874;&#12305;PPT/&#12304;&#26368;&#26032;&#29256;&#12305;&#12304;&#12473;&#12521;&#12452;&#12489;&#12305;19&#26481;&#26085;&#26412;&#22823;&#38663;&#28797;&#12450;&#12540;&#12459;&#12452;&#12502;&#12363;&#12425;&#30693;&#35672;&#12452;&#12531;&#12501;&#12521;&#12398;&#27083;&#31689;&#12408;&#12304;&#35443;&#32048;&#12305;.pptx" TargetMode="External"/><Relationship Id="rId24" Type="http://schemas.openxmlformats.org/officeDocument/2006/relationships/hyperlink" Target="&#12304;&#20998;&#20874;&#12305;WORD/&#12304;&#26368;&#26032;&#29256;&#12305;&#12304;&#25991;&#26360;&#12305;&#38651;&#23376;&#22259;&#26360;&#39208;&#12469;&#12540;&#12499;&#12473;&#12363;&#12425;&#30693;&#35672;&#12452;&#12531;&#12501;&#12521;&#12408;&#12304;&#35443;&#32048;&#12305;.docx" TargetMode="External"/><Relationship Id="rId5" Type="http://schemas.openxmlformats.org/officeDocument/2006/relationships/hyperlink" Target="https://d.docs.live.net/62326ca6c4db36a7/Office%20Live%20&#12398;&#12489;&#12461;&#12517;&#12513;&#12531;&#12488;/2016&#24180;&#65288;28FY&#65289;&#20445;&#23384;&#29256;/&#21516;&#24535;&#31038;&#22823;&#23398;&#12476;&#12511;&#28310;&#20633;/2016&#24180;&#24230;/&#12476;&#12511;&#29992;&#36039;&#26009;/&#20998;&#20874;&#65288;PPT&#65289;/&#12304;&#26368;&#26032;&#29256;&#12305;&#12304;&#12473;&#12521;&#12452;&#12489;&#12305;&#24773;&#22577;&#12471;&#12473;&#12486;&#12512;&#12398;&#27083;&#31689;&#36939;&#29992;&#12395;&#24517;&#35201;&#12394;&#12473;&#12461;&#12523;&#12392;&#30693;&#35672;&#12304;&#35443;&#32048;&#12305;.pptx" TargetMode="External"/><Relationship Id="rId15" Type="http://schemas.openxmlformats.org/officeDocument/2006/relationships/hyperlink" Target="&#12304;&#20998;&#20874;&#12305;PPT/&#12304;&#26368;&#26032;&#29256;&#12305;&#12304;&#12473;&#12521;&#12452;&#12489;&#12305;23.24.28&#30693;&#35672;&#12452;&#12531;&#12501;&#12521;&#12392;&#12375;&#12390;&#12398;&#12490;&#12471;&#12519;&#12490;&#12523;&#12450;&#12540;&#12459;&#12452;&#12502;&#12398;&#27083;&#31689;&#12434;&#30446;&#25351;&#12375;&#12390;&#12304;&#35443;&#32048;&#12305;.pptx" TargetMode="External"/><Relationship Id="rId23" Type="http://schemas.openxmlformats.org/officeDocument/2006/relationships/hyperlink" Target="&#12304;&#20998;&#20874;&#12305;WORD/&#12304;&#26368;&#26032;&#29256;&#12305;&#12304;&#25991;&#26360;&#12305;14&#38651;&#23376;&#22259;&#26360;&#39208;&#12469;&#12540;&#12499;&#12473;&#12398;&#12354;&#12422;&#12415;&#65288;&#12509;&#12540;&#12479;&#12523;&#12434;&#20013;&#24515;&#12395;&#65289;.docx" TargetMode="External"/><Relationship Id="rId28" Type="http://schemas.openxmlformats.org/officeDocument/2006/relationships/hyperlink" Target="&#12304;&#20998;&#20874;&#12305;WORD/&#12304;&#26368;&#26032;&#29256;&#12305;&#12304;&#25991;&#26360;&#12305;11Digital%20Transformation&#26178;&#20195;&#12398;&#20844;&#20849;&#22259;&#26360;&#39208;&#12398;&#12469;&#12540;&#12499;&#12473;&#12471;&#12473;&#12486;&#12512;&#12304;&#35443;&#32048;&#12305;1.docx" TargetMode="External"/><Relationship Id="rId10" Type="http://schemas.openxmlformats.org/officeDocument/2006/relationships/hyperlink" Target="&#12304;&#20998;&#20874;&#12305;PPT/&#12304;&#26368;&#26032;&#29256;&#12305;&#12304;&#12473;&#12521;&#12452;&#12489;&#12305;17&#12487;&#12472;&#12479;&#12523;&#12450;&#12540;&#12459;&#12452;&#12502;&#12398;&#27083;&#31689;&#12398;&#27497;&#12415;&#12304;&#35443;&#32048;&#12305;.pptx" TargetMode="External"/><Relationship Id="rId19" Type="http://schemas.openxmlformats.org/officeDocument/2006/relationships/hyperlink" Target="&#12304;&#20998;&#20874;&#12305;WORD/&#12304;&#26368;&#26032;&#29256;&#12305;&#12304;&#25991;&#26360;&#12305;05&#25919;&#24220;&#12398;&#26032;&#12375;&#12356;&#12460;&#12452;&#12489;&#12521;&#12452;&#12531;&#12395;&#12424;&#12427;&#38283;&#30330;&#12304;&#35443;&#32048;&#12305;3.docx" TargetMode="External"/><Relationship Id="rId4" Type="http://schemas.openxmlformats.org/officeDocument/2006/relationships/hyperlink" Target="&#12304;&#20998;&#20874;&#12305;PPT/&#12304;&#26368;&#26032;&#29256;&#12305;&#12304;&#12473;&#12521;&#12452;&#12489;&#12305;02&#22269;&#20250;&#22259;&#26360;&#39208;&#12392;&#12399;&#12304;&#35443;&#32048;&#12305;.pptx" TargetMode="External"/><Relationship Id="rId9" Type="http://schemas.openxmlformats.org/officeDocument/2006/relationships/hyperlink" Target="&#12304;&#20998;&#20874;&#12305;PPT/&#12304;&#26368;&#26032;&#29256;&#12305;&#12304;&#12473;&#12521;&#12452;&#12489;&#12305;13-16&#38651;&#23376;&#22259;&#26360;&#39208;&#12469;&#12540;&#12499;&#12473;&#12398;&#29702;&#24565;&#12363;&#12425;NDL&#12469;&#12540;&#12481;&#12398;&#27497;&#12415;&#12304;&#35443;&#32048;&#12305;.pptx" TargetMode="External"/><Relationship Id="rId14" Type="http://schemas.openxmlformats.org/officeDocument/2006/relationships/hyperlink" Target="&#12304;&#20998;&#20874;&#12305;PPT/&#12304;&#26368;&#26032;&#29256;&#12305;&#12304;&#12473;&#12521;&#12452;&#12489;&#12305;25-27&#20986;&#29256;&#30028;&#12392;&#12398;&#36899;&#25658;&#12395;&#12424;&#12427;&#38651;&#23376;&#26360;&#31821;&#12490;&#12471;&#12519;&#12490;&#12523;&#12450;&#12540;&#12459;&#12452;&#12502;&#12398;&#27083;&#31689;&#12304;&#35443;&#32048;&#12305;.pptx" TargetMode="External"/><Relationship Id="rId22" Type="http://schemas.openxmlformats.org/officeDocument/2006/relationships/hyperlink" Target="&#12304;&#20998;&#20874;&#12305;WORD/&#12304;&#26368;&#26032;&#29256;&#12305;&#12304;&#25991;&#26360;&#12305;09&#22259;&#26360;&#39208;&#24773;&#22577;&#12471;&#12473;&#12486;&#12512;&#12395;&#12501;&#12457;&#12540;&#12459;&#12473;&#12375;&#12383;&#12471;&#12473;&#12486;&#12512;&#27083;&#31689;&#36939;&#29992;.docx" TargetMode="External"/><Relationship Id="rId27" Type="http://schemas.openxmlformats.org/officeDocument/2006/relationships/hyperlink" Target="&#12304;&#20998;&#20874;&#12305;WORD/&#12304;&#26368;&#26032;&#29256;&#12305;&#12304;&#25991;&#26360;&#12305;23&#30693;&#35672;&#12452;&#12531;&#12501;&#12521;&#12392;&#12375;&#12390;&#12398;&#12490;&#12471;&#12519;&#12490;&#12523;&#12450;&#12540;&#12459;&#12452;&#12502;&#12398;&#27083;&#31689;&#12434;&#30446;&#25351;&#12375;&#12390;&#12304;&#35443;&#32048;&#12305;.docx" TargetMode="External"/></Relationships>
</file>

<file path=ppt/slides/_rels/slide165.xml.rels><?xml version="1.0" encoding="UTF-8" standalone="yes"?>
<Relationships xmlns="http://schemas.openxmlformats.org/package/2006/relationships"><Relationship Id="rId8" Type="http://schemas.openxmlformats.org/officeDocument/2006/relationships/hyperlink" Target="https://www.jitec.ipa.go.jp/1_13download/syllabus_ap_ver3_0.pdf" TargetMode="External"/><Relationship Id="rId3" Type="http://schemas.openxmlformats.org/officeDocument/2006/relationships/hyperlink" Target="http://book.impress.co.jp/books/1115101016" TargetMode="External"/><Relationship Id="rId7" Type="http://schemas.openxmlformats.org/officeDocument/2006/relationships/hyperlink" Target="https://www.jitec.ipa.go.jp/1_13download/syllabus_sg_ver1_0.pdf"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hyperlink" Target="https://www.jitec.ipa.go.jp/1_13download/syllabus_fe_ver3_0.pdf" TargetMode="External"/><Relationship Id="rId5" Type="http://schemas.openxmlformats.org/officeDocument/2006/relationships/hyperlink" Target="http://book.impress.co.jp/books/1115101017" TargetMode="External"/><Relationship Id="rId4" Type="http://schemas.openxmlformats.org/officeDocument/2006/relationships/hyperlink" Target="https://www.jitec.ipa.go.jp/1_13download/syllabus_ip_ver3_0.pdf" TargetMode="External"/><Relationship Id="rId9" Type="http://schemas.openxmlformats.org/officeDocument/2006/relationships/hyperlink" Target="https://www.jitec.ipa.go.jp/1_04hanni_sukiru/_index_hanni_skill.html"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7" Type="http://schemas.openxmlformats.org/officeDocument/2006/relationships/hyperlink" Target="https://www.ipa.go.jp/jinzai/hrd/i_competency_dictionary/download.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www.ipa.go.jp/jinzai/hrd/i_competency_dictionary/icd.html" TargetMode="External"/><Relationship Id="rId5" Type="http://schemas.openxmlformats.org/officeDocument/2006/relationships/hyperlink" Target="http://www.soumu.go.jp/main_content/000348369.pdf" TargetMode="External"/><Relationship Id="rId4" Type="http://schemas.openxmlformats.org/officeDocument/2006/relationships/hyperlink" Target="http://www.soumu.go.jp/main_content/000348138.docx"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www.nisc.go.jp/security-site/files/CSmanga_JPN.pdf" TargetMode="External"/><Relationship Id="rId7" Type="http://schemas.openxmlformats.org/officeDocument/2006/relationships/hyperlink" Target="http://www.ipa.go.jp/security/awareness/awareness.html" TargetMode="External"/><Relationship Id="rId2" Type="http://schemas.openxmlformats.org/officeDocument/2006/relationships/hyperlink" Target="http://www.nisc.go.jp/security-site/files/handbook1-0131.pdf" TargetMode="External"/><Relationship Id="rId1" Type="http://schemas.openxmlformats.org/officeDocument/2006/relationships/slideLayout" Target="../slideLayouts/slideLayout2.xml"/><Relationship Id="rId6" Type="http://schemas.openxmlformats.org/officeDocument/2006/relationships/hyperlink" Target="http://www.ipa.go.jp/security/manager/protect/management.html" TargetMode="External"/><Relationship Id="rId5" Type="http://schemas.openxmlformats.org/officeDocument/2006/relationships/hyperlink" Target="http://www.ipa.go.jp/security/kokokara/" TargetMode="External"/><Relationship Id="rId4" Type="http://schemas.openxmlformats.org/officeDocument/2006/relationships/hyperlink" Target="http://www.ipa.go.jp/security/vuln/5mins_point/index.html"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hyperlink" Target="&#12304;&#20998;&#20874;&#12305;PDF/&#12304;PDF&#12305;&#12304;VISIO&#12305;&#20840;&#20307;&#22259;&#34920;4-1.pdf" TargetMode="External"/><Relationship Id="rId5" Type="http://schemas.openxmlformats.org/officeDocument/2006/relationships/image" Target="../media/image9.emf"/><Relationship Id="rId4" Type="http://schemas.openxmlformats.org/officeDocument/2006/relationships/package" Target="../embeddings/Microsoft_Visio_Drawing.vsdx"/></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iss.ndl.go.j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iss.ndl.go.jp/information/outline/plan/" TargetMode="External"/><Relationship Id="rId5" Type="http://schemas.openxmlformats.org/officeDocument/2006/relationships/image" Target="../media/image15.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wmf"/><Relationship Id="rId4" Type="http://schemas.openxmlformats.org/officeDocument/2006/relationships/image" Target="../media/image17.png"/><Relationship Id="rId9" Type="http://schemas.openxmlformats.org/officeDocument/2006/relationships/image" Target="../media/image22.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kn.ndl.go.j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docs.live.net/62326ca6c4db36a7/Office%20Live%20&#12398;&#12489;&#12461;&#12517;&#12513;&#12531;&#12488;/&#21516;&#24535;&#31038;&#22823;&#23398;&#12476;&#12511;&#28310;&#20633;/&#12476;&#12511;&#25945;&#26448;/20150606/PDF/&#22269;&#12398;&#24773;&#22577;&#25919;&#31574;.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12304;&#20998;&#20874;&#12305;&#12510;&#12452;&#12531;&#12489;&#12510;&#12483;&#12503;/&#26032;&#12383;&#12394;&#26041;&#21521;&#24615;&#12398;&#27169;&#32034;_08&#22269;&#12398;&#24773;&#22577;&#25919;&#31574;.xmind" TargetMode="Externa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www5.cao.go.jp/keizai-shimon/kaigi/cabinet/2014/2014_basicpolicies.pdf" TargetMode="External"/><Relationship Id="rId3" Type="http://schemas.openxmlformats.org/officeDocument/2006/relationships/hyperlink" Target="http://www.kantei.go.jp/jp/singi/it2/kettei/pdf/20130614/siryou1.pdf" TargetMode="External"/><Relationship Id="rId7" Type="http://schemas.openxmlformats.org/officeDocument/2006/relationships/hyperlink" Target="http://www.kantei.go.jp/jp/singi/titeki2/kettei/chizaikeikaku2014.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jimin.jp/news/policy/pdf/pdf178_1.pdf" TargetMode="External"/><Relationship Id="rId5" Type="http://schemas.openxmlformats.org/officeDocument/2006/relationships/hyperlink" Target="http://www.kantei.go.jp/jp/singi/titeki2/tyousakai/kensho_hyoka_kikaku/dai7/siryou2-2.pdf" TargetMode="External"/><Relationship Id="rId4" Type="http://schemas.openxmlformats.org/officeDocument/2006/relationships/hyperlink" Target="http://www.kantei.go.jp/jp/singi/it2/kettei/pdf/20130614/siryou3.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kantei.go.jp/jp/singi/titeki2/tyousakai/kensho_hyoka_kikaku/2015/dai1/sankou3.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kantei.go.jp/jp/singi/titeki2/160509/siryou1.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kantei.go.jp/jp/singi/titeki2/160509/gijisidai.html"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ekrits.jp/2015/08/1700/"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12304;&#20998;&#20874;&#12305;PDF/&#12304;PDF&#12305;&#12304;VISIO&#12305;&#20840;&#20307;&#22259;&#34920;4-1.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current.ndl.go.jp/ca1845"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iiif.io/api/presentation/2.0/" TargetMode="External"/><Relationship Id="rId2" Type="http://schemas.openxmlformats.org/officeDocument/2006/relationships/hyperlink" Target="http://iiif.io/api/image/2.0/" TargetMode="External"/><Relationship Id="rId1" Type="http://schemas.openxmlformats.org/officeDocument/2006/relationships/slideLayout" Target="../slideLayouts/slideLayout4.xml"/><Relationship Id="rId4" Type="http://schemas.openxmlformats.org/officeDocument/2006/relationships/hyperlink" Target="http://iipimage.sourceforge.net/documentation/serv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hyperlink" Target="PDF/&#30693;&#35672;&#12452;&#12531;&#12501;&#12521;&#27083;&#31689;&#12398;&#19968;&#32764;&#12434;&#25285;&#12358;&#20844;&#20849;&#22259;&#26360;&#39208;&#12398;&#27963;&#21205;.pdf" TargetMode="External"/><Relationship Id="rId3" Type="http://schemas.openxmlformats.org/officeDocument/2006/relationships/image" Target="../media/image41.png"/><Relationship Id="rId7" Type="http://schemas.microsoft.com/office/2007/relationships/hdphoto" Target="../media/hdphoto2.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12304;&#20998;&#20874;&#12305;&#12304;PDF&#12305;/&#12304;PDF&#12305;&#12304;VISIO&#12305;&#20840;&#20307;&#22259;&#34920;4-1.pd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customXml" Target="../ink/ink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www.soumu.go.jp/main_sosiki/gyoukan/kanri/infosystem-guide.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www.ipa.go.jp/jinzai/hrd/i_competency_dictionary/download.html" TargetMode="External"/><Relationship Id="rId4" Type="http://schemas.openxmlformats.org/officeDocument/2006/relationships/hyperlink" Target="https://www.ipa.go.jp/jinzai/hrd/i_competency_dictionary/icd.html" TargetMode="External"/></Relationships>
</file>

<file path=ppt/slides/_rels/slide92.xml.rels><?xml version="1.0" encoding="UTF-8" standalone="yes"?>
<Relationships xmlns="http://schemas.openxmlformats.org/package/2006/relationships"><Relationship Id="rId2" Type="http://schemas.openxmlformats.org/officeDocument/2006/relationships/hyperlink" Target="&#12304;&#20998;&#20874;&#12305;WORD/&#12304;&#26368;&#26032;&#29256;&#12305;&#12304;&#25991;&#26360;&#12305;05-01&#25919;&#24220;&#24773;&#22577;&#12471;&#12473;&#12486;&#12512;&#12398;&#25972;&#20633;&#21450;&#12403;&#31649;&#29702;&#12395;&#38306;&#12377;&#12427;&#27161;&#28310;&#12460;&#12452;&#12489;&#12521;&#12452;&#12531;&#12304;&#26412;&#25991;&#35201;&#32004;&#12305;.docx"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12304;&#20998;&#20874;&#12305;WORD/&#12304;&#26368;&#26032;&#29256;&#12305;&#12304;&#25991;&#26360;&#12305;&#25919;&#24220;&#24773;&#22577;&#12471;&#12473;&#12486;&#12512;&#12398;&#25972;&#20633;&#21450;&#12403;&#31649;&#29702;&#12395;&#38306;&#12377;&#12427;&#27161;&#28310;&#12460;&#12452;&#12489;&#12521;&#12452;&#12531;&#12304;&#26412;&#25991;&#35201;&#32004;&#12305;.docx"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643051"/>
            <a:ext cx="9144000" cy="2181697"/>
          </a:xfrm>
        </p:spPr>
        <p:style>
          <a:lnRef idx="1">
            <a:schemeClr val="dk1"/>
          </a:lnRef>
          <a:fillRef idx="3">
            <a:schemeClr val="dk1"/>
          </a:fillRef>
          <a:effectRef idx="2">
            <a:schemeClr val="dk1"/>
          </a:effectRef>
          <a:fontRef idx="minor">
            <a:schemeClr val="lt1"/>
          </a:fontRef>
        </p:style>
        <p:txBody>
          <a:bodyPr>
            <a:normAutofit/>
          </a:bodyPr>
          <a:lstStyle/>
          <a:p>
            <a:r>
              <a:rPr lang="ja-JP" altLang="en-US" sz="4000" dirty="0"/>
              <a:t>図書館情報学研究</a:t>
            </a:r>
            <a:br>
              <a:rPr lang="ja-JP" altLang="en-US" sz="4000" dirty="0"/>
            </a:br>
            <a:r>
              <a:rPr lang="en-US" altLang="ja-JP" sz="4000" dirty="0"/>
              <a:t>(</a:t>
            </a:r>
            <a:r>
              <a:rPr lang="ja-JP" altLang="en-US" sz="4000" dirty="0"/>
              <a:t>図書館システム・オープンデータ</a:t>
            </a:r>
            <a:r>
              <a:rPr lang="en-US" altLang="ja-JP" sz="4000" dirty="0"/>
              <a:t>)</a:t>
            </a:r>
            <a:br>
              <a:rPr lang="en-US" altLang="ja-JP" sz="4000" dirty="0"/>
            </a:br>
            <a:r>
              <a:rPr lang="ja-JP" altLang="en-US" sz="4000" dirty="0"/>
              <a:t>要約版</a:t>
            </a:r>
            <a:r>
              <a:rPr lang="ja-JP" altLang="en-US" dirty="0"/>
              <a:t>　　</a:t>
            </a:r>
            <a:endParaRPr kumimoji="1" lang="ja-JP" altLang="en-US" dirty="0"/>
          </a:p>
        </p:txBody>
      </p:sp>
      <p:sp>
        <p:nvSpPr>
          <p:cNvPr id="4" name="Text Box 5"/>
          <p:cNvSpPr txBox="1">
            <a:spLocks noChangeArrowheads="1"/>
          </p:cNvSpPr>
          <p:nvPr/>
        </p:nvSpPr>
        <p:spPr bwMode="auto">
          <a:xfrm>
            <a:off x="8884024" y="404813"/>
            <a:ext cx="2545976" cy="954107"/>
          </a:xfrm>
          <a:prstGeom prst="rect">
            <a:avLst/>
          </a:prstGeom>
          <a:noFill/>
          <a:ln w="9525">
            <a:noFill/>
            <a:miter lim="800000"/>
            <a:headEnd/>
            <a:tailEnd/>
          </a:ln>
        </p:spPr>
        <p:txBody>
          <a:bodyPr wrap="square">
            <a:spAutoFit/>
          </a:bodyPr>
          <a:lstStyle/>
          <a:p>
            <a:pPr algn="r"/>
            <a:r>
              <a:rPr lang="en-US" altLang="ja-JP" sz="1400" dirty="0">
                <a:latin typeface="HG丸ｺﾞｼｯｸM-PRO" pitchFamily="50" charset="-128"/>
                <a:ea typeface="HG丸ｺﾞｼｯｸM-PRO" pitchFamily="50" charset="-128"/>
              </a:rPr>
              <a:t>2020</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2</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25</a:t>
            </a:r>
            <a:r>
              <a:rPr lang="ja-JP" altLang="en-US" sz="1400" dirty="0">
                <a:latin typeface="HG丸ｺﾞｼｯｸM-PRO" pitchFamily="50" charset="-128"/>
                <a:ea typeface="HG丸ｺﾞｼｯｸM-PRO" pitchFamily="50" charset="-128"/>
              </a:rPr>
              <a:t>日一部改訂</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2019</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12</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2018</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4</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2</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a:p>
            <a:pPr algn="r"/>
            <a:r>
              <a:rPr lang="en-US" altLang="ja-JP" sz="1400" dirty="0">
                <a:latin typeface="HG丸ｺﾞｼｯｸM-PRO" pitchFamily="50" charset="-128"/>
                <a:ea typeface="HG丸ｺﾞｼｯｸM-PRO" pitchFamily="50" charset="-128"/>
              </a:rPr>
              <a:t>2017</a:t>
            </a:r>
            <a:r>
              <a:rPr lang="ja-JP" altLang="en-US" sz="1400" dirty="0">
                <a:latin typeface="HG丸ｺﾞｼｯｸM-PRO" pitchFamily="50" charset="-128"/>
                <a:ea typeface="HG丸ｺﾞｼｯｸM-PRO" pitchFamily="50" charset="-128"/>
              </a:rPr>
              <a:t>年</a:t>
            </a:r>
            <a:r>
              <a:rPr lang="en-US" altLang="ja-JP" sz="1400" dirty="0">
                <a:latin typeface="HG丸ｺﾞｼｯｸM-PRO" pitchFamily="50" charset="-128"/>
                <a:ea typeface="HG丸ｺﾞｼｯｸM-PRO" pitchFamily="50" charset="-128"/>
              </a:rPr>
              <a:t>7</a:t>
            </a:r>
            <a:r>
              <a:rPr lang="ja-JP" altLang="en-US" sz="1400" dirty="0">
                <a:latin typeface="HG丸ｺﾞｼｯｸM-PRO" pitchFamily="50" charset="-128"/>
                <a:ea typeface="HG丸ｺﾞｼｯｸM-PRO" pitchFamily="50" charset="-128"/>
              </a:rPr>
              <a:t>月</a:t>
            </a:r>
            <a:r>
              <a:rPr lang="en-US" altLang="ja-JP" sz="1400" dirty="0">
                <a:latin typeface="HG丸ｺﾞｼｯｸM-PRO" pitchFamily="50" charset="-128"/>
                <a:ea typeface="HG丸ｺﾞｼｯｸM-PRO" pitchFamily="50" charset="-128"/>
              </a:rPr>
              <a:t>1</a:t>
            </a:r>
            <a:r>
              <a:rPr lang="ja-JP" altLang="en-US" sz="1400" dirty="0">
                <a:latin typeface="HG丸ｺﾞｼｯｸM-PRO" pitchFamily="50" charset="-128"/>
                <a:ea typeface="HG丸ｺﾞｼｯｸM-PRO" pitchFamily="50" charset="-128"/>
              </a:rPr>
              <a:t>日</a:t>
            </a:r>
            <a:endParaRPr lang="en-US" altLang="ja-JP" sz="1400" dirty="0">
              <a:latin typeface="HG丸ｺﾞｼｯｸM-PRO" pitchFamily="50" charset="-128"/>
              <a:ea typeface="HG丸ｺﾞｼｯｸM-PRO" pitchFamily="50" charset="-128"/>
            </a:endParaRPr>
          </a:p>
        </p:txBody>
      </p:sp>
      <p:sp>
        <p:nvSpPr>
          <p:cNvPr id="6" name="サブタイトル 5"/>
          <p:cNvSpPr>
            <a:spLocks noGrp="1"/>
          </p:cNvSpPr>
          <p:nvPr>
            <p:ph type="subTitle" idx="1"/>
          </p:nvPr>
        </p:nvSpPr>
        <p:spPr>
          <a:xfrm>
            <a:off x="3143672" y="5013176"/>
            <a:ext cx="6400800" cy="1071570"/>
          </a:xfrm>
        </p:spPr>
        <p:txBody>
          <a:bodyPr anchor="ctr">
            <a:normAutofit fontScale="62500" lnSpcReduction="20000"/>
          </a:bodyPr>
          <a:lstStyle/>
          <a:p>
            <a:r>
              <a:rPr lang="ja-JP" altLang="en-US" dirty="0">
                <a:solidFill>
                  <a:schemeClr val="tx1"/>
                </a:solidFill>
              </a:rPr>
              <a:t>　同志社大学大学院総合政策科学研究科</a:t>
            </a:r>
            <a:endParaRPr lang="en-US" altLang="ja-JP" dirty="0">
              <a:solidFill>
                <a:schemeClr val="tx1"/>
              </a:solidFill>
            </a:endParaRPr>
          </a:p>
          <a:p>
            <a:r>
              <a:rPr lang="ja-JP" altLang="en-US" dirty="0">
                <a:solidFill>
                  <a:schemeClr val="tx1"/>
                </a:solidFill>
              </a:rPr>
              <a:t>嘱託講師　中山正樹</a:t>
            </a:r>
          </a:p>
        </p:txBody>
      </p:sp>
    </p:spTree>
    <p:extLst>
      <p:ext uri="{BB962C8B-B14F-4D97-AF65-F5344CB8AC3E}">
        <p14:creationId xmlns:p14="http://schemas.microsoft.com/office/powerpoint/2010/main" val="2101191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正方形/長方形 58"/>
          <p:cNvSpPr/>
          <p:nvPr/>
        </p:nvSpPr>
        <p:spPr>
          <a:xfrm>
            <a:off x="3019197" y="3928350"/>
            <a:ext cx="2490232" cy="217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lang="ja-JP" altLang="en-US" dirty="0"/>
              <a:t>ゼミの全体を通じて</a:t>
            </a:r>
            <a:r>
              <a:rPr lang="en-US" altLang="ja-JP" sz="3200" dirty="0"/>
              <a:t>【</a:t>
            </a:r>
            <a:r>
              <a:rPr lang="ja-JP" altLang="en-US" sz="3200" dirty="0"/>
              <a:t>事前設定</a:t>
            </a:r>
            <a:r>
              <a:rPr lang="en-US" altLang="ja-JP" sz="3200" dirty="0"/>
              <a:t>】(</a:t>
            </a:r>
            <a:r>
              <a:rPr lang="ja-JP" altLang="en-US" sz="3200" dirty="0"/>
              <a:t>第</a:t>
            </a:r>
            <a:r>
              <a:rPr lang="en-US" altLang="ja-JP" sz="3200" dirty="0"/>
              <a:t>1</a:t>
            </a:r>
            <a:r>
              <a:rPr lang="ja-JP" altLang="en-US" sz="3200" dirty="0"/>
              <a:t>回ゼミ</a:t>
            </a:r>
            <a:r>
              <a:rPr lang="en-US" altLang="ja-JP" sz="3200" dirty="0"/>
              <a:t>)</a:t>
            </a:r>
            <a:endParaRPr kumimoji="1" lang="ja-JP" altLang="en-US" sz="3200" dirty="0"/>
          </a:p>
        </p:txBody>
      </p:sp>
      <p:sp>
        <p:nvSpPr>
          <p:cNvPr id="4" name="正方形/長方形 3"/>
          <p:cNvSpPr/>
          <p:nvPr/>
        </p:nvSpPr>
        <p:spPr>
          <a:xfrm>
            <a:off x="416181" y="1651472"/>
            <a:ext cx="1998483" cy="69319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・従来型サービス</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・これからのサービス</a:t>
            </a:r>
            <a:endParaRPr lang="en-US" altLang="ja-JP"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416181" y="2570131"/>
            <a:ext cx="1998483" cy="93095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サービスを提供するための情報システム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・業務を支援するシステム</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・利用者サービスシステム</a:t>
            </a:r>
            <a:endParaRPr lang="en-US" altLang="ja-JP" sz="1400" dirty="0">
              <a:latin typeface="Meiryo UI" panose="020B0604030504040204" pitchFamily="50" charset="-128"/>
              <a:ea typeface="Meiryo UI" panose="020B0604030504040204" pitchFamily="50" charset="-128"/>
            </a:endParaRPr>
          </a:p>
        </p:txBody>
      </p:sp>
      <p:sp>
        <p:nvSpPr>
          <p:cNvPr id="6" name="正方形/長方形 5"/>
          <p:cNvSpPr/>
          <p:nvPr/>
        </p:nvSpPr>
        <p:spPr>
          <a:xfrm>
            <a:off x="227153" y="3846622"/>
            <a:ext cx="2319103" cy="274591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・人・もの・金・（制度）</a:t>
            </a:r>
            <a:endParaRPr lang="en-US" altLang="ja-JP" sz="1400" dirty="0">
              <a:latin typeface="Meiryo UI" panose="020B0604030504040204" pitchFamily="50" charset="-128"/>
              <a:ea typeface="Meiryo UI" panose="020B0604030504040204" pitchFamily="50" charset="-128"/>
            </a:endParaRPr>
          </a:p>
        </p:txBody>
      </p:sp>
      <p:sp>
        <p:nvSpPr>
          <p:cNvPr id="7" name="正方形/長方形 6"/>
          <p:cNvSpPr/>
          <p:nvPr/>
        </p:nvSpPr>
        <p:spPr>
          <a:xfrm>
            <a:off x="344900" y="4509384"/>
            <a:ext cx="2090198" cy="81841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必要な資源（人）</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・体制の確立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（人材育成・人材確保）</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3083694" y="4033256"/>
            <a:ext cx="2377901" cy="11501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ja-JP" sz="1400" dirty="0">
                <a:latin typeface="Meiryo UI" panose="020B0604030504040204" pitchFamily="50" charset="-128"/>
                <a:ea typeface="Meiryo UI" panose="020B0604030504040204" pitchFamily="50" charset="-128"/>
              </a:rPr>
              <a:t>情報システムの構築・運用に必要なスキルと知識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・一般論としての</a:t>
            </a:r>
            <a:r>
              <a:rPr lang="en-US" altLang="ja-JP" sz="1400" dirty="0" err="1">
                <a:latin typeface="Meiryo UI" panose="020B0604030504040204" pitchFamily="50" charset="-128"/>
                <a:ea typeface="Meiryo UI" panose="020B0604030504040204" pitchFamily="50" charset="-128"/>
              </a:rPr>
              <a:t>i</a:t>
            </a:r>
            <a:r>
              <a:rPr lang="ja-JP" altLang="en-US" sz="1400" dirty="0">
                <a:latin typeface="Meiryo UI" panose="020B0604030504040204" pitchFamily="50" charset="-128"/>
                <a:ea typeface="Meiryo UI" panose="020B0604030504040204" pitchFamily="50" charset="-128"/>
              </a:rPr>
              <a:t>コンピテンシ・ディクショナリ</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・情報セキュリティ対策</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5975194" y="4621193"/>
            <a:ext cx="2748614" cy="158788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図書館情報システムにフォーカスしたシステム構築・運用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・構築・運用のタスクの種類と内容</a:t>
            </a:r>
          </a:p>
          <a:p>
            <a:pPr algn="ctr"/>
            <a:r>
              <a:rPr lang="ja-JP" altLang="en-US" sz="1400" dirty="0">
                <a:latin typeface="Meiryo UI" panose="020B0604030504040204" pitchFamily="50" charset="-128"/>
                <a:ea typeface="Meiryo UI" panose="020B0604030504040204" pitchFamily="50" charset="-128"/>
              </a:rPr>
              <a:t>・個々のタスクを遂行するために必要なスキル</a:t>
            </a:r>
          </a:p>
          <a:p>
            <a:pPr algn="ctr"/>
            <a:r>
              <a:rPr lang="ja-JP" altLang="en-US" sz="1400" dirty="0">
                <a:latin typeface="Meiryo UI" panose="020B0604030504040204" pitchFamily="50" charset="-128"/>
                <a:ea typeface="Meiryo UI" panose="020B0604030504040204" pitchFamily="50" charset="-128"/>
              </a:rPr>
              <a:t>・スキルに必要な知識、ノウハウ</a:t>
            </a:r>
          </a:p>
          <a:p>
            <a:pPr algn="ctr"/>
            <a:r>
              <a:rPr lang="ja-JP" altLang="en-US" sz="1400" dirty="0">
                <a:latin typeface="Meiryo UI" panose="020B0604030504040204" pitchFamily="50" charset="-128"/>
                <a:ea typeface="Meiryo UI" panose="020B0604030504040204" pitchFamily="50" charset="-128"/>
              </a:rPr>
              <a:t>スキル・知識の習得方法</a:t>
            </a:r>
          </a:p>
          <a:p>
            <a:pPr algn="ct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31611" y="1648775"/>
            <a:ext cx="2197398" cy="82499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電子図書館サービスの理念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電子図書館サービスと、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サービスシステムの歩み</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5990329" y="2433564"/>
            <a:ext cx="2622957"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電子図書館サービスの発展形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19197" y="2733971"/>
            <a:ext cx="2442398" cy="11126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デジタルアーカイブに関連する国の施策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・サービスの実現に向けた施策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23" name="右矢印 22"/>
          <p:cNvSpPr/>
          <p:nvPr/>
        </p:nvSpPr>
        <p:spPr>
          <a:xfrm>
            <a:off x="2489479" y="173876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横巻き 23"/>
          <p:cNvSpPr/>
          <p:nvPr/>
        </p:nvSpPr>
        <p:spPr>
          <a:xfrm>
            <a:off x="159739" y="545690"/>
            <a:ext cx="5936261" cy="11473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・次世代の</a:t>
            </a:r>
            <a:r>
              <a:rPr kumimoji="1" lang="ja-JP" altLang="en-US" b="1" dirty="0">
                <a:solidFill>
                  <a:srgbClr val="FF0000"/>
                </a:solidFill>
                <a:latin typeface="Meiryo UI" panose="020B0604030504040204" pitchFamily="50" charset="-128"/>
                <a:ea typeface="Meiryo UI" panose="020B0604030504040204" pitchFamily="50" charset="-128"/>
              </a:rPr>
              <a:t>図書館サービスの</a:t>
            </a:r>
            <a:r>
              <a:rPr lang="ja-JP" altLang="en-US" b="1" dirty="0">
                <a:solidFill>
                  <a:srgbClr val="FF0000"/>
                </a:solidFill>
                <a:latin typeface="Meiryo UI" panose="020B0604030504040204" pitchFamily="50" charset="-128"/>
                <a:ea typeface="Meiryo UI" panose="020B0604030504040204" pitchFamily="50" charset="-128"/>
              </a:rPr>
              <a:t>イメージは</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・効率的・効果的なサービスシステムを構築するためには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・そのために</a:t>
            </a:r>
            <a:r>
              <a:rPr lang="ja-JP" altLang="en-US" b="1" dirty="0">
                <a:solidFill>
                  <a:srgbClr val="FF0000"/>
                </a:solidFill>
                <a:latin typeface="Meiryo UI" panose="020B0604030504040204" pitchFamily="50" charset="-128"/>
                <a:ea typeface="Meiryo UI" panose="020B0604030504040204" pitchFamily="50" charset="-128"/>
              </a:rPr>
              <a:t>必要なスキルと知識の習得を効率的に行うには</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25" name="右矢印 24"/>
          <p:cNvSpPr/>
          <p:nvPr/>
        </p:nvSpPr>
        <p:spPr>
          <a:xfrm>
            <a:off x="5451547" y="1617736"/>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2527935" y="4592312"/>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下矢印 28"/>
          <p:cNvSpPr/>
          <p:nvPr/>
        </p:nvSpPr>
        <p:spPr>
          <a:xfrm>
            <a:off x="1147086" y="2315171"/>
            <a:ext cx="555759" cy="2610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下矢印 30"/>
          <p:cNvSpPr/>
          <p:nvPr/>
        </p:nvSpPr>
        <p:spPr>
          <a:xfrm>
            <a:off x="1099540" y="351874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p:cNvSpPr/>
          <p:nvPr/>
        </p:nvSpPr>
        <p:spPr>
          <a:xfrm>
            <a:off x="320395" y="5461437"/>
            <a:ext cx="2090198" cy="98212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必要な資源（金・制度）</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・適切な予算の確保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・適切な開発プロジェクトの実施</a:t>
            </a:r>
            <a:endParaRPr lang="en-US" altLang="ja-JP" sz="1400" dirty="0">
              <a:latin typeface="Meiryo UI" panose="020B0604030504040204" pitchFamily="50" charset="-128"/>
              <a:ea typeface="Meiryo UI" panose="020B0604030504040204" pitchFamily="50" charset="-128"/>
            </a:endParaRPr>
          </a:p>
        </p:txBody>
      </p:sp>
      <p:sp>
        <p:nvSpPr>
          <p:cNvPr id="33" name="右矢印 32"/>
          <p:cNvSpPr/>
          <p:nvPr/>
        </p:nvSpPr>
        <p:spPr>
          <a:xfrm>
            <a:off x="5461595" y="4594176"/>
            <a:ext cx="498386"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上矢印 33"/>
          <p:cNvSpPr/>
          <p:nvPr/>
        </p:nvSpPr>
        <p:spPr>
          <a:xfrm>
            <a:off x="4015905" y="2445680"/>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右矢印 34"/>
          <p:cNvSpPr/>
          <p:nvPr/>
        </p:nvSpPr>
        <p:spPr>
          <a:xfrm>
            <a:off x="2463438" y="5576851"/>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正方形/長方形 35"/>
          <p:cNvSpPr/>
          <p:nvPr/>
        </p:nvSpPr>
        <p:spPr>
          <a:xfrm>
            <a:off x="3069029" y="5271740"/>
            <a:ext cx="2392566" cy="739751"/>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・政府情報システムの整備及び管理に関する標準ガイドライン</a:t>
            </a:r>
            <a:endParaRPr lang="en-US" altLang="ja-JP" sz="1400" dirty="0">
              <a:latin typeface="Meiryo UI" panose="020B0604030504040204" pitchFamily="50" charset="-128"/>
              <a:ea typeface="Meiryo UI" panose="020B0604030504040204" pitchFamily="50" charset="-128"/>
            </a:endParaRPr>
          </a:p>
        </p:txBody>
      </p:sp>
      <p:sp>
        <p:nvSpPr>
          <p:cNvPr id="37" name="右矢印 36"/>
          <p:cNvSpPr/>
          <p:nvPr/>
        </p:nvSpPr>
        <p:spPr>
          <a:xfrm>
            <a:off x="5461595" y="5257170"/>
            <a:ext cx="512112"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右矢印 37"/>
          <p:cNvSpPr/>
          <p:nvPr/>
        </p:nvSpPr>
        <p:spPr>
          <a:xfrm>
            <a:off x="5461594" y="263945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3" name="右矢印 42"/>
          <p:cNvSpPr/>
          <p:nvPr/>
        </p:nvSpPr>
        <p:spPr>
          <a:xfrm>
            <a:off x="8616820" y="361530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6" name="上矢印 45"/>
          <p:cNvSpPr/>
          <p:nvPr/>
        </p:nvSpPr>
        <p:spPr>
          <a:xfrm>
            <a:off x="6909034" y="4288181"/>
            <a:ext cx="845372" cy="304131"/>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下矢印 46"/>
          <p:cNvSpPr/>
          <p:nvPr/>
        </p:nvSpPr>
        <p:spPr>
          <a:xfrm>
            <a:off x="6989883" y="200514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8" name="下矢印 47"/>
          <p:cNvSpPr/>
          <p:nvPr/>
        </p:nvSpPr>
        <p:spPr>
          <a:xfrm>
            <a:off x="6989882" y="3168339"/>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正方形/長方形 49"/>
          <p:cNvSpPr/>
          <p:nvPr/>
        </p:nvSpPr>
        <p:spPr>
          <a:xfrm>
            <a:off x="6104273" y="1231316"/>
            <a:ext cx="2882737" cy="7728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セマンティックウェブ技術等の実適用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Linked</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Open</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Data</a:t>
            </a:r>
            <a:r>
              <a:rPr lang="ja-JP" altLang="en-US" sz="1400" dirty="0">
                <a:latin typeface="Meiryo UI" panose="020B0604030504040204" pitchFamily="50" charset="-128"/>
                <a:ea typeface="Meiryo UI" panose="020B0604030504040204" pitchFamily="50" charset="-128"/>
              </a:rPr>
              <a:t>化</a:t>
            </a:r>
            <a:endParaRPr lang="en-US" altLang="ja-JP" sz="1400" dirty="0">
              <a:latin typeface="Meiryo UI" panose="020B0604030504040204" pitchFamily="50" charset="-128"/>
              <a:ea typeface="Meiryo UI" panose="020B0604030504040204" pitchFamily="50" charset="-128"/>
            </a:endParaRPr>
          </a:p>
        </p:txBody>
      </p:sp>
      <p:sp>
        <p:nvSpPr>
          <p:cNvPr id="45" name="正方形/長方形 44"/>
          <p:cNvSpPr/>
          <p:nvPr/>
        </p:nvSpPr>
        <p:spPr>
          <a:xfrm>
            <a:off x="9172579" y="4322679"/>
            <a:ext cx="2878394" cy="1093342"/>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未来の図書館の実現形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（知識インフラ構想の実現イメージ）</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51" name="正方形/長方形 50"/>
          <p:cNvSpPr/>
          <p:nvPr/>
        </p:nvSpPr>
        <p:spPr>
          <a:xfrm>
            <a:off x="9226983" y="3183087"/>
            <a:ext cx="2769585" cy="745263"/>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「未来の図書館を作るとは」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（長尾元館長）</a:t>
            </a:r>
            <a:endParaRPr lang="en-US" altLang="ja-JP" sz="1400" dirty="0">
              <a:latin typeface="Meiryo UI" panose="020B0604030504040204" pitchFamily="50" charset="-128"/>
              <a:ea typeface="Meiryo UI" panose="020B0604030504040204" pitchFamily="50" charset="-128"/>
            </a:endParaRPr>
          </a:p>
        </p:txBody>
      </p:sp>
      <p:sp>
        <p:nvSpPr>
          <p:cNvPr id="52" name="正方形/長方形 51"/>
          <p:cNvSpPr/>
          <p:nvPr/>
        </p:nvSpPr>
        <p:spPr>
          <a:xfrm>
            <a:off x="9226983" y="1572812"/>
            <a:ext cx="2769585" cy="1161159"/>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人工知能の急速な発展</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IoT</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クラウドコンピュータ</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・知識情報資源のビッグデータ化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・自然言語処理、画像解析</a:t>
            </a:r>
            <a:r>
              <a:rPr lang="ja-JP" altLang="en-US" sz="1400" dirty="0" err="1">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p:txBody>
      </p:sp>
      <p:sp>
        <p:nvSpPr>
          <p:cNvPr id="53" name="下矢印 52"/>
          <p:cNvSpPr/>
          <p:nvPr/>
        </p:nvSpPr>
        <p:spPr>
          <a:xfrm>
            <a:off x="10299516" y="2769654"/>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下矢印 53"/>
          <p:cNvSpPr/>
          <p:nvPr/>
        </p:nvSpPr>
        <p:spPr>
          <a:xfrm>
            <a:off x="10301990" y="393789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正方形/長方形 54"/>
          <p:cNvSpPr/>
          <p:nvPr/>
        </p:nvSpPr>
        <p:spPr>
          <a:xfrm>
            <a:off x="9172579" y="5726901"/>
            <a:ext cx="2769585" cy="745263"/>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未来の図書館情報システムの構築と利用のためのタスク</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・個々のタスクに必要な知識、スキル</a:t>
            </a:r>
            <a:endParaRPr lang="en-US" altLang="ja-JP"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5874461" y="3514841"/>
            <a:ext cx="2786601" cy="76524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今後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57" name="下矢印 56"/>
          <p:cNvSpPr/>
          <p:nvPr/>
        </p:nvSpPr>
        <p:spPr>
          <a:xfrm>
            <a:off x="10362579" y="5416020"/>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テキスト ボックス 57"/>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2020</a:t>
            </a:r>
            <a:r>
              <a:rPr kumimoji="1" lang="ja-JP" altLang="en-US" dirty="0">
                <a:solidFill>
                  <a:srgbClr val="FF0000"/>
                </a:solidFill>
              </a:rPr>
              <a:t>年</a:t>
            </a:r>
          </a:p>
        </p:txBody>
      </p:sp>
      <p:sp>
        <p:nvSpPr>
          <p:cNvPr id="41" name="正方形/長方形 40"/>
          <p:cNvSpPr/>
          <p:nvPr/>
        </p:nvSpPr>
        <p:spPr>
          <a:xfrm>
            <a:off x="3116863" y="6158971"/>
            <a:ext cx="2392566" cy="5810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システム開発標準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・共通フレーム</a:t>
            </a:r>
            <a:r>
              <a:rPr lang="en-US" altLang="ja-JP" sz="1400" dirty="0">
                <a:latin typeface="Meiryo UI" panose="020B0604030504040204" pitchFamily="50" charset="-128"/>
                <a:ea typeface="Meiryo UI" panose="020B0604030504040204" pitchFamily="50" charset="-128"/>
              </a:rPr>
              <a:t>2013</a:t>
            </a:r>
          </a:p>
        </p:txBody>
      </p:sp>
      <p:sp>
        <p:nvSpPr>
          <p:cNvPr id="42" name="上矢印 41"/>
          <p:cNvSpPr/>
          <p:nvPr/>
        </p:nvSpPr>
        <p:spPr>
          <a:xfrm>
            <a:off x="3962516" y="5974617"/>
            <a:ext cx="555759" cy="249829"/>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67217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要件定義書記載項目（業務要件）</a:t>
            </a:r>
            <a:endParaRPr kumimoji="1" lang="ja-JP" altLang="en-US" dirty="0"/>
          </a:p>
        </p:txBody>
      </p:sp>
      <p:sp>
        <p:nvSpPr>
          <p:cNvPr id="4" name="コンテンツ プレースホルダー 3"/>
          <p:cNvSpPr>
            <a:spLocks noGrp="1"/>
          </p:cNvSpPr>
          <p:nvPr>
            <p:ph sz="half" idx="1"/>
          </p:nvPr>
        </p:nvSpPr>
        <p:spPr>
          <a:xfrm>
            <a:off x="162560" y="971867"/>
            <a:ext cx="585724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業務実施手順</a:t>
            </a:r>
            <a:endParaRPr lang="en-US" altLang="ja-JP" dirty="0"/>
          </a:p>
          <a:p>
            <a:pPr lvl="1"/>
            <a:r>
              <a:rPr lang="ja-JP" altLang="ja-JP" dirty="0"/>
              <a:t>業務の範囲（業務機能とその階層）</a:t>
            </a:r>
            <a:r>
              <a:rPr lang="ja-JP" altLang="en-US" dirty="0"/>
              <a:t> 、</a:t>
            </a:r>
            <a:r>
              <a:rPr lang="ja-JP" altLang="ja-JP" dirty="0"/>
              <a:t>業務フロー図</a:t>
            </a:r>
            <a:r>
              <a:rPr lang="ja-JP" altLang="en-US" dirty="0"/>
              <a:t>、</a:t>
            </a:r>
            <a:r>
              <a:rPr lang="ja-JP" altLang="ja-JP" dirty="0"/>
              <a:t>業務の実施に必要な体制</a:t>
            </a:r>
            <a:r>
              <a:rPr lang="ja-JP" altLang="en-US" dirty="0"/>
              <a:t>、</a:t>
            </a:r>
            <a:r>
              <a:rPr lang="ja-JP" altLang="ja-JP" dirty="0"/>
              <a:t>入出力情報項目及び取扱量</a:t>
            </a:r>
            <a:endParaRPr lang="en-US" altLang="ja-JP" dirty="0"/>
          </a:p>
          <a:p>
            <a:r>
              <a:rPr lang="ja-JP" altLang="en-US" dirty="0"/>
              <a:t>規模</a:t>
            </a:r>
            <a:endParaRPr lang="en-US" altLang="ja-JP" dirty="0"/>
          </a:p>
          <a:p>
            <a:pPr lvl="1"/>
            <a:r>
              <a:rPr lang="ja-JP" altLang="ja-JP" dirty="0"/>
              <a:t>サービスの利用者数</a:t>
            </a:r>
            <a:r>
              <a:rPr lang="ja-JP" altLang="en-US" dirty="0"/>
              <a:t>、</a:t>
            </a:r>
            <a:r>
              <a:rPr lang="ja-JP" altLang="ja-JP" dirty="0"/>
              <a:t>単位（年、月、日、時間等）当たりの処理件数</a:t>
            </a:r>
            <a:endParaRPr lang="ja-JP" altLang="en-US" dirty="0"/>
          </a:p>
          <a:p>
            <a:r>
              <a:rPr lang="ja-JP" altLang="en-US" dirty="0"/>
              <a:t>時期・時間</a:t>
            </a:r>
            <a:endParaRPr lang="en-US" altLang="ja-JP" dirty="0"/>
          </a:p>
          <a:p>
            <a:pPr lvl="1"/>
            <a:r>
              <a:rPr lang="ja-JP" altLang="ja-JP" u="sng" dirty="0"/>
              <a:t>業務の実施時期、期間及び繁忙期等</a:t>
            </a:r>
            <a:endParaRPr lang="ja-JP" altLang="en-US" dirty="0"/>
          </a:p>
          <a:p>
            <a:r>
              <a:rPr lang="ja-JP" altLang="en-US" dirty="0"/>
              <a:t>場所等</a:t>
            </a:r>
            <a:endParaRPr lang="en-US" altLang="ja-JP" dirty="0"/>
          </a:p>
          <a:p>
            <a:pPr lvl="1"/>
            <a:r>
              <a:rPr lang="ja-JP" altLang="ja-JP" u="sng" dirty="0"/>
              <a:t>業務の実施場所、諸設備、必要な物品等の資源の種類及び量等</a:t>
            </a:r>
            <a:endParaRPr lang="en-US" altLang="ja-JP" u="sng" dirty="0"/>
          </a:p>
          <a:p>
            <a:r>
              <a:rPr lang="ja-JP" altLang="en-US" dirty="0"/>
              <a:t>管理すべき指標</a:t>
            </a:r>
            <a:endParaRPr lang="en-US" altLang="ja-JP" dirty="0"/>
          </a:p>
          <a:p>
            <a:pPr lvl="1"/>
            <a:r>
              <a:rPr lang="ja-JP" altLang="ja-JP" u="sng" dirty="0"/>
              <a:t>業務の運営上補足すべき指標項目、把握手順・手法・頻度　等</a:t>
            </a:r>
            <a:endParaRPr lang="ja-JP" altLang="en-US" dirty="0"/>
          </a:p>
          <a:p>
            <a:pPr lvl="2"/>
            <a:endParaRPr lang="ja-JP" altLang="en-US" dirty="0"/>
          </a:p>
        </p:txBody>
      </p:sp>
      <p:sp>
        <p:nvSpPr>
          <p:cNvPr id="6" name="コンテンツ プレースホルダー 5"/>
          <p:cNvSpPr>
            <a:spLocks noGrp="1"/>
          </p:cNvSpPr>
          <p:nvPr>
            <p:ph sz="half" idx="2"/>
          </p:nvPr>
        </p:nvSpPr>
        <p:spPr>
          <a:xfrm>
            <a:off x="6172200" y="971867"/>
            <a:ext cx="5847080" cy="5747432"/>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情報システム化の範囲</a:t>
            </a:r>
            <a:endParaRPr lang="en-US" altLang="ja-JP" dirty="0"/>
          </a:p>
          <a:p>
            <a:pPr lvl="1"/>
            <a:r>
              <a:rPr lang="ja-JP" altLang="ja-JP" dirty="0"/>
              <a:t>情報システムを用いて実施する業務の範囲及び情報システムを用いずに実施する業務の範囲</a:t>
            </a:r>
            <a:endParaRPr lang="ja-JP" altLang="en-US" dirty="0"/>
          </a:p>
          <a:p>
            <a:r>
              <a:rPr lang="ja-JP" altLang="en-US" dirty="0"/>
              <a:t>業務の継続の方針等</a:t>
            </a:r>
            <a:endParaRPr lang="en-US" altLang="ja-JP" dirty="0"/>
          </a:p>
          <a:p>
            <a:pPr lvl="1"/>
            <a:r>
              <a:rPr lang="ja-JP" altLang="ja-JP" dirty="0"/>
              <a:t>業務の継続に伴うリスク及び基本的な考え方。なお、</a:t>
            </a:r>
            <a:r>
              <a:rPr lang="ja-JP" altLang="ja-JP" u="sng" dirty="0"/>
              <a:t>業務継続計画を策定する必要がある業務にあっては当該計画の策定時に検討</a:t>
            </a:r>
            <a:endParaRPr lang="en-US" altLang="ja-JP" u="sng" dirty="0"/>
          </a:p>
          <a:p>
            <a:pPr lvl="2"/>
            <a:r>
              <a:rPr lang="ja-JP" altLang="ja-JP" dirty="0"/>
              <a:t>定常時と大規模災害等の発災時に考慮すべき要因</a:t>
            </a:r>
            <a:endParaRPr lang="en-US" altLang="ja-JP" u="sng" dirty="0"/>
          </a:p>
          <a:p>
            <a:pPr lvl="1"/>
            <a:r>
              <a:rPr lang="ja-JP" altLang="en-US" u="sng" dirty="0"/>
              <a:t>（</a:t>
            </a:r>
            <a:r>
              <a:rPr lang="ja-JP" altLang="ja-JP" dirty="0"/>
              <a:t>情報システムの非機能要件（信頼性、継続性等）の前提</a:t>
            </a:r>
            <a:r>
              <a:rPr lang="ja-JP" altLang="en-US" u="sng" dirty="0"/>
              <a:t>）</a:t>
            </a:r>
            <a:endParaRPr lang="ja-JP" altLang="en-US" dirty="0"/>
          </a:p>
          <a:p>
            <a:r>
              <a:rPr lang="ja-JP" altLang="en-US" dirty="0"/>
              <a:t>情報セキュリティ</a:t>
            </a:r>
            <a:endParaRPr lang="en-US" altLang="ja-JP" dirty="0"/>
          </a:p>
          <a:p>
            <a:pPr marL="685800" lvl="2">
              <a:spcBef>
                <a:spcPts val="1000"/>
              </a:spcBef>
            </a:pPr>
            <a:r>
              <a:rPr lang="ja-JP" altLang="ja-JP" dirty="0"/>
              <a:t>取り扱われる情報の格付・取扱制限等に応じた情報セキュリティ対策の基本的な考え方</a:t>
            </a:r>
            <a:endParaRPr lang="en-US" altLang="ja-JP" dirty="0"/>
          </a:p>
          <a:p>
            <a:pPr marL="685800" lvl="2">
              <a:spcBef>
                <a:spcPts val="1000"/>
              </a:spcBef>
            </a:pPr>
            <a:r>
              <a:rPr lang="ja-JP" altLang="ja-JP" dirty="0"/>
              <a:t>情報セキュリティ上のリスクを特定し、その対策を</a:t>
            </a:r>
            <a:r>
              <a:rPr lang="ja-JP" altLang="en-US" dirty="0"/>
              <a:t>システム化要件（</a:t>
            </a:r>
            <a:r>
              <a:rPr lang="ja-JP" altLang="ja-JP" dirty="0"/>
              <a:t>機能要件及び非機能要件</a:t>
            </a:r>
            <a:r>
              <a:rPr lang="ja-JP" altLang="en-US" dirty="0"/>
              <a:t>）</a:t>
            </a:r>
            <a:r>
              <a:rPr lang="ja-JP" altLang="ja-JP" dirty="0"/>
              <a:t>として定義できるように、</a:t>
            </a:r>
            <a:endParaRPr lang="en-US" altLang="ja-JP" dirty="0"/>
          </a:p>
          <a:p>
            <a:pPr marL="685800" lvl="2">
              <a:spcBef>
                <a:spcPts val="1000"/>
              </a:spcBef>
            </a:pPr>
            <a:r>
              <a:rPr lang="ja-JP" altLang="ja-JP" dirty="0"/>
              <a:t>情報セキュリティ対策の対象となる情報について、情報セキュリティポリシーに準拠した格付の区分及び取扱制限を明確化</a:t>
            </a:r>
          </a:p>
          <a:p>
            <a:endParaRPr kumimoji="1" lang="ja-JP" altLang="en-US" dirty="0"/>
          </a:p>
        </p:txBody>
      </p:sp>
      <p:sp>
        <p:nvSpPr>
          <p:cNvPr id="7" name="横巻き 6"/>
          <p:cNvSpPr/>
          <p:nvPr/>
        </p:nvSpPr>
        <p:spPr>
          <a:xfrm>
            <a:off x="426720" y="5791200"/>
            <a:ext cx="5608320"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・人とシステムがどのように分担してサービスを実施するか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・サービスを継続するために、どこまで考慮しておくか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613782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en-US" altLang="ja-JP" dirty="0"/>
              <a:t>NDL</a:t>
            </a:r>
            <a:r>
              <a:rPr kumimoji="1" lang="ja-JP" altLang="en-US" dirty="0" err="1"/>
              <a:t>での</a:t>
            </a:r>
            <a:r>
              <a:rPr kumimoji="1" lang="ja-JP" altLang="en-US" dirty="0"/>
              <a:t>情報システム構築の経験から</a:t>
            </a:r>
          </a:p>
        </p:txBody>
      </p:sp>
    </p:spTree>
    <p:extLst>
      <p:ext uri="{BB962C8B-B14F-4D97-AF65-F5344CB8AC3E}">
        <p14:creationId xmlns:p14="http://schemas.microsoft.com/office/powerpoint/2010/main" val="1595749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円/楕円 67"/>
          <p:cNvSpPr/>
          <p:nvPr/>
        </p:nvSpPr>
        <p:spPr>
          <a:xfrm>
            <a:off x="4727848" y="908720"/>
            <a:ext cx="5940152" cy="56886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円/楕円 64"/>
          <p:cNvSpPr/>
          <p:nvPr/>
        </p:nvSpPr>
        <p:spPr>
          <a:xfrm>
            <a:off x="1524000" y="980728"/>
            <a:ext cx="4716016" cy="56886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703512" y="0"/>
            <a:ext cx="8784976" cy="928670"/>
          </a:xfrm>
        </p:spPr>
        <p:txBody>
          <a:bodyPr>
            <a:noAutofit/>
          </a:bodyPr>
          <a:lstStyle/>
          <a:p>
            <a:r>
              <a:rPr lang="ja-JP" altLang="en-US" sz="4000" dirty="0"/>
              <a:t>情報化のプロセス</a:t>
            </a:r>
            <a:endParaRPr lang="ja-JP" altLang="en-US" dirty="0"/>
          </a:p>
        </p:txBody>
      </p:sp>
      <p:sp>
        <p:nvSpPr>
          <p:cNvPr id="4" name="フローチャート : 書類 3"/>
          <p:cNvSpPr/>
          <p:nvPr/>
        </p:nvSpPr>
        <p:spPr>
          <a:xfrm>
            <a:off x="1847528" y="908721"/>
            <a:ext cx="1785950" cy="382191"/>
          </a:xfrm>
          <a:prstGeom prst="flowChartDocumen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目標</a:t>
            </a:r>
          </a:p>
        </p:txBody>
      </p:sp>
      <p:sp>
        <p:nvSpPr>
          <p:cNvPr id="5" name="フローチャート : 複数書類 4"/>
          <p:cNvSpPr/>
          <p:nvPr/>
        </p:nvSpPr>
        <p:spPr>
          <a:xfrm>
            <a:off x="3719736" y="2420888"/>
            <a:ext cx="1546368" cy="654784"/>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処理 7"/>
          <p:cNvSpPr/>
          <p:nvPr/>
        </p:nvSpPr>
        <p:spPr>
          <a:xfrm>
            <a:off x="5879976" y="3429001"/>
            <a:ext cx="2197224"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フローチャート : 複数書類 10"/>
          <p:cNvSpPr/>
          <p:nvPr/>
        </p:nvSpPr>
        <p:spPr>
          <a:xfrm>
            <a:off x="8256240" y="4221089"/>
            <a:ext cx="2071702" cy="385167"/>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システム調達仕様書</a:t>
            </a:r>
          </a:p>
        </p:txBody>
      </p:sp>
      <p:sp>
        <p:nvSpPr>
          <p:cNvPr id="13" name="フローチャート : 複数書類 12"/>
          <p:cNvSpPr/>
          <p:nvPr/>
        </p:nvSpPr>
        <p:spPr>
          <a:xfrm>
            <a:off x="6744072" y="1052736"/>
            <a:ext cx="1724996"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業務・システム</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最適化計画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フローチャート : 複数書類 13"/>
          <p:cNvSpPr/>
          <p:nvPr/>
        </p:nvSpPr>
        <p:spPr>
          <a:xfrm>
            <a:off x="4151784" y="980728"/>
            <a:ext cx="2069422" cy="654784"/>
          </a:xfrm>
          <a:prstGeom prst="flowChartMultidocument">
            <a:avLst/>
          </a:prstGeom>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・年度重点目標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・年度活動計画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p:cNvSpPr/>
          <p:nvPr/>
        </p:nvSpPr>
        <p:spPr>
          <a:xfrm>
            <a:off x="5807968" y="4653137"/>
            <a:ext cx="2071702"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システム開発作業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 定義済み処理 17"/>
          <p:cNvSpPr/>
          <p:nvPr/>
        </p:nvSpPr>
        <p:spPr>
          <a:xfrm>
            <a:off x="6812884" y="5553526"/>
            <a:ext cx="1656184" cy="738664"/>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（サービス系）</a:t>
            </a:r>
          </a:p>
        </p:txBody>
      </p:sp>
      <p:sp>
        <p:nvSpPr>
          <p:cNvPr id="19" name="正方形/長方形 18"/>
          <p:cNvSpPr/>
          <p:nvPr/>
        </p:nvSpPr>
        <p:spPr>
          <a:xfrm>
            <a:off x="5807968" y="5157193"/>
            <a:ext cx="2160240" cy="307777"/>
          </a:xfrm>
          <a:prstGeom prst="rect">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フローチャート : 定義済み処理 19"/>
          <p:cNvSpPr/>
          <p:nvPr/>
        </p:nvSpPr>
        <p:spPr>
          <a:xfrm>
            <a:off x="5012684" y="5661248"/>
            <a:ext cx="1584176" cy="523220"/>
          </a:xfrm>
          <a:prstGeom prst="flowChartPredefinedProcess">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下矢印 22"/>
          <p:cNvSpPr/>
          <p:nvPr/>
        </p:nvSpPr>
        <p:spPr>
          <a:xfrm>
            <a:off x="2423592" y="1340768"/>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22" name="Picture 36" descr="MCj02320470000[1]"/>
          <p:cNvPicPr>
            <a:picLocks noChangeAspect="1" noChangeArrowheads="1"/>
          </p:cNvPicPr>
          <p:nvPr/>
        </p:nvPicPr>
        <p:blipFill>
          <a:blip r:embed="rId3" cstate="print"/>
          <a:srcRect/>
          <a:stretch>
            <a:fillRect/>
          </a:stretch>
        </p:blipFill>
        <p:spPr bwMode="auto">
          <a:xfrm>
            <a:off x="4583833" y="6165305"/>
            <a:ext cx="517525" cy="485775"/>
          </a:xfrm>
          <a:prstGeom prst="rect">
            <a:avLst/>
          </a:prstGeom>
          <a:noFill/>
          <a:ln w="9525">
            <a:noFill/>
            <a:miter lim="800000"/>
            <a:headEnd/>
            <a:tailEnd/>
          </a:ln>
        </p:spPr>
      </p:pic>
      <p:cxnSp>
        <p:nvCxnSpPr>
          <p:cNvPr id="41" name="直線矢印コネクタ 40"/>
          <p:cNvCxnSpPr>
            <a:stCxn id="56" idx="3"/>
            <a:endCxn id="75" idx="1"/>
          </p:cNvCxnSpPr>
          <p:nvPr/>
        </p:nvCxnSpPr>
        <p:spPr>
          <a:xfrm>
            <a:off x="3215680" y="3933057"/>
            <a:ext cx="144016" cy="3699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117" idx="1"/>
            <a:endCxn id="56" idx="3"/>
          </p:cNvCxnSpPr>
          <p:nvPr/>
        </p:nvCxnSpPr>
        <p:spPr>
          <a:xfrm flipH="1">
            <a:off x="3215680" y="3582890"/>
            <a:ext cx="216024" cy="35016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57" idx="1"/>
            <a:endCxn id="104" idx="3"/>
          </p:cNvCxnSpPr>
          <p:nvPr/>
        </p:nvCxnSpPr>
        <p:spPr>
          <a:xfrm flipH="1">
            <a:off x="7896200" y="3861049"/>
            <a:ext cx="360040" cy="44192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75" idx="1"/>
            <a:endCxn id="69" idx="3"/>
          </p:cNvCxnSpPr>
          <p:nvPr/>
        </p:nvCxnSpPr>
        <p:spPr>
          <a:xfrm rot="10800000" flipV="1">
            <a:off x="3143672" y="4302969"/>
            <a:ext cx="216024" cy="81152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9" idx="2"/>
          </p:cNvCxnSpPr>
          <p:nvPr/>
        </p:nvCxnSpPr>
        <p:spPr>
          <a:xfrm rot="5400000">
            <a:off x="6320300" y="5093458"/>
            <a:ext cx="196279" cy="9393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フローチャート : 複数書類 68"/>
          <p:cNvSpPr/>
          <p:nvPr/>
        </p:nvSpPr>
        <p:spPr>
          <a:xfrm>
            <a:off x="1643474" y="4941168"/>
            <a:ext cx="1500198" cy="346650"/>
          </a:xfrm>
          <a:prstGeom prst="flowChartMultidocument">
            <a:avLst/>
          </a:prstGeom>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 書類 55"/>
          <p:cNvSpPr/>
          <p:nvPr/>
        </p:nvSpPr>
        <p:spPr>
          <a:xfrm>
            <a:off x="1594520" y="3717032"/>
            <a:ext cx="1621160" cy="43204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 書類 56"/>
          <p:cNvSpPr/>
          <p:nvPr/>
        </p:nvSpPr>
        <p:spPr>
          <a:xfrm>
            <a:off x="8256240" y="3645024"/>
            <a:ext cx="2160240" cy="432048"/>
          </a:xfrm>
          <a:prstGeom prst="flowChartDocument">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60" name="直線矢印コネクタ 59"/>
          <p:cNvCxnSpPr>
            <a:stCxn id="8" idx="3"/>
            <a:endCxn id="57" idx="1"/>
          </p:cNvCxnSpPr>
          <p:nvPr/>
        </p:nvCxnSpPr>
        <p:spPr>
          <a:xfrm>
            <a:off x="8077200" y="3582890"/>
            <a:ext cx="179040" cy="27815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6" idx="3"/>
            <a:endCxn id="192" idx="1"/>
          </p:cNvCxnSpPr>
          <p:nvPr/>
        </p:nvCxnSpPr>
        <p:spPr>
          <a:xfrm>
            <a:off x="7879670" y="4807026"/>
            <a:ext cx="376570" cy="20699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9" idx="2"/>
            <a:endCxn id="18" idx="0"/>
          </p:cNvCxnSpPr>
          <p:nvPr/>
        </p:nvCxnSpPr>
        <p:spPr>
          <a:xfrm>
            <a:off x="6888088" y="5464970"/>
            <a:ext cx="752888" cy="88556"/>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フローチャート: 処理 116"/>
          <p:cNvSpPr/>
          <p:nvPr/>
        </p:nvSpPr>
        <p:spPr>
          <a:xfrm>
            <a:off x="3431704" y="342900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業務要件定義作業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0" name="フローチャート : 書類 179"/>
          <p:cNvSpPr/>
          <p:nvPr/>
        </p:nvSpPr>
        <p:spPr>
          <a:xfrm>
            <a:off x="8184232" y="1916832"/>
            <a:ext cx="2232248" cy="1027276"/>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・標準化仕様</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・技術標準ガイドライン</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・技術調査研究成果</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フローチャート: 処理 62"/>
          <p:cNvSpPr/>
          <p:nvPr/>
        </p:nvSpPr>
        <p:spPr>
          <a:xfrm>
            <a:off x="1703512" y="1700808"/>
            <a:ext cx="2160240" cy="523220"/>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サービス実施計画書作成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フローチャート: 処理 63"/>
          <p:cNvSpPr/>
          <p:nvPr/>
        </p:nvSpPr>
        <p:spPr>
          <a:xfrm>
            <a:off x="5303912" y="1916833"/>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他機関との連携調整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5" name="フローチャート: 処理 74"/>
          <p:cNvSpPr/>
          <p:nvPr/>
        </p:nvSpPr>
        <p:spPr>
          <a:xfrm>
            <a:off x="3359696" y="4149081"/>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業務実施手順書作成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フローチャート: 処理 75"/>
          <p:cNvSpPr/>
          <p:nvPr/>
        </p:nvSpPr>
        <p:spPr>
          <a:xfrm>
            <a:off x="3359696" y="5157193"/>
            <a:ext cx="2016224" cy="307777"/>
          </a:xfrm>
          <a:prstGeom prst="flowChartProcess">
            <a:avLst/>
          </a:prstGeom>
          <a:effectLst/>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業務・コンテンツ運用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7" name="フローチャート: 処理 86"/>
          <p:cNvSpPr/>
          <p:nvPr/>
        </p:nvSpPr>
        <p:spPr>
          <a:xfrm>
            <a:off x="5663952" y="2420888"/>
            <a:ext cx="2088232" cy="523220"/>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とりまとめ</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4" name="フローチャート: 処理 103"/>
          <p:cNvSpPr/>
          <p:nvPr/>
        </p:nvSpPr>
        <p:spPr>
          <a:xfrm>
            <a:off x="5807968" y="4149081"/>
            <a:ext cx="2088232" cy="307777"/>
          </a:xfrm>
          <a:prstGeom prst="flowChartProcess">
            <a:avLst/>
          </a:prstGeom>
          <a:effectLst/>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40" name="直線矢印コネクタ 139"/>
          <p:cNvCxnSpPr>
            <a:stCxn id="69" idx="3"/>
            <a:endCxn id="76" idx="1"/>
          </p:cNvCxnSpPr>
          <p:nvPr/>
        </p:nvCxnSpPr>
        <p:spPr>
          <a:xfrm>
            <a:off x="3143672" y="5114493"/>
            <a:ext cx="216024" cy="1965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1" idx="1"/>
            <a:endCxn id="16" idx="3"/>
          </p:cNvCxnSpPr>
          <p:nvPr/>
        </p:nvCxnSpPr>
        <p:spPr>
          <a:xfrm rot="10800000" flipV="1">
            <a:off x="7879670" y="4413672"/>
            <a:ext cx="376570" cy="39335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104" idx="3"/>
            <a:endCxn id="11" idx="1"/>
          </p:cNvCxnSpPr>
          <p:nvPr/>
        </p:nvCxnSpPr>
        <p:spPr>
          <a:xfrm>
            <a:off x="7896200" y="4302970"/>
            <a:ext cx="360040" cy="11070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4" idx="1"/>
            <a:endCxn id="63" idx="0"/>
          </p:cNvCxnSpPr>
          <p:nvPr/>
        </p:nvCxnSpPr>
        <p:spPr>
          <a:xfrm rot="10800000" flipV="1">
            <a:off x="2783632" y="1308120"/>
            <a:ext cx="1368152" cy="392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8" name="直線矢印コネクタ 167"/>
          <p:cNvCxnSpPr>
            <a:stCxn id="64" idx="1"/>
            <a:endCxn id="5" idx="0"/>
          </p:cNvCxnSpPr>
          <p:nvPr/>
        </p:nvCxnSpPr>
        <p:spPr>
          <a:xfrm rot="10800000" flipV="1">
            <a:off x="4599304" y="2070721"/>
            <a:ext cx="704608" cy="3501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1" name="直線矢印コネクタ 170"/>
          <p:cNvCxnSpPr>
            <a:stCxn id="180" idx="2"/>
            <a:endCxn id="8" idx="0"/>
          </p:cNvCxnSpPr>
          <p:nvPr/>
        </p:nvCxnSpPr>
        <p:spPr>
          <a:xfrm flipH="1">
            <a:off x="6978588" y="2876194"/>
            <a:ext cx="2321768" cy="5528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6" name="直線矢印コネクタ 175"/>
          <p:cNvCxnSpPr>
            <a:stCxn id="13" idx="2"/>
            <a:endCxn id="117" idx="0"/>
          </p:cNvCxnSpPr>
          <p:nvPr/>
        </p:nvCxnSpPr>
        <p:spPr>
          <a:xfrm flipH="1">
            <a:off x="4439817" y="1682724"/>
            <a:ext cx="3046803"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直線矢印コネクタ 178"/>
          <p:cNvCxnSpPr>
            <a:stCxn id="13" idx="2"/>
            <a:endCxn id="8" idx="0"/>
          </p:cNvCxnSpPr>
          <p:nvPr/>
        </p:nvCxnSpPr>
        <p:spPr>
          <a:xfrm flipH="1">
            <a:off x="6978589" y="1682724"/>
            <a:ext cx="508031" cy="17462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8" name="直線矢印コネクタ 187"/>
          <p:cNvCxnSpPr>
            <a:stCxn id="13" idx="2"/>
            <a:endCxn id="87" idx="0"/>
          </p:cNvCxnSpPr>
          <p:nvPr/>
        </p:nvCxnSpPr>
        <p:spPr>
          <a:xfrm flipH="1">
            <a:off x="6708069" y="1682724"/>
            <a:ext cx="778551" cy="73816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2" name="フローチャート : 複数書類 191"/>
          <p:cNvSpPr/>
          <p:nvPr/>
        </p:nvSpPr>
        <p:spPr>
          <a:xfrm>
            <a:off x="8256240" y="4725145"/>
            <a:ext cx="2411760" cy="577751"/>
          </a:xfrm>
          <a:prstGeom prst="flowChartMultidocument">
            <a:avLst/>
          </a:prstGeom>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・システム設計書</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・システム運用マニュアル</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96" name="直線矢印コネクタ 195"/>
          <p:cNvCxnSpPr>
            <a:stCxn id="192" idx="1"/>
            <a:endCxn id="19" idx="3"/>
          </p:cNvCxnSpPr>
          <p:nvPr/>
        </p:nvCxnSpPr>
        <p:spPr>
          <a:xfrm flipH="1">
            <a:off x="7968208" y="5014021"/>
            <a:ext cx="288032" cy="29706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0" name="Picture 36" descr="MCj02320470000[1]"/>
          <p:cNvPicPr>
            <a:picLocks noChangeAspect="1" noChangeArrowheads="1"/>
          </p:cNvPicPr>
          <p:nvPr/>
        </p:nvPicPr>
        <p:blipFill>
          <a:blip r:embed="rId3" cstate="print"/>
          <a:srcRect/>
          <a:stretch>
            <a:fillRect/>
          </a:stretch>
        </p:blipFill>
        <p:spPr bwMode="auto">
          <a:xfrm>
            <a:off x="5951985" y="6372226"/>
            <a:ext cx="517525" cy="485775"/>
          </a:xfrm>
          <a:prstGeom prst="rect">
            <a:avLst/>
          </a:prstGeom>
          <a:noFill/>
          <a:ln w="9525">
            <a:noFill/>
            <a:miter lim="800000"/>
            <a:headEnd/>
            <a:tailEnd/>
          </a:ln>
        </p:spPr>
      </p:pic>
      <p:sp>
        <p:nvSpPr>
          <p:cNvPr id="211" name="正方形/長方形 210"/>
          <p:cNvSpPr/>
          <p:nvPr/>
        </p:nvSpPr>
        <p:spPr>
          <a:xfrm>
            <a:off x="3935761" y="6309321"/>
            <a:ext cx="54373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職員</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2" name="正方形/長方形 211"/>
          <p:cNvSpPr/>
          <p:nvPr/>
        </p:nvSpPr>
        <p:spPr>
          <a:xfrm>
            <a:off x="6528048" y="6516242"/>
            <a:ext cx="7232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13" name="直線矢印コネクタ 212"/>
          <p:cNvCxnSpPr>
            <a:stCxn id="20" idx="2"/>
            <a:endCxn id="22" idx="3"/>
          </p:cNvCxnSpPr>
          <p:nvPr/>
        </p:nvCxnSpPr>
        <p:spPr>
          <a:xfrm rot="5400000">
            <a:off x="5341203" y="5944624"/>
            <a:ext cx="223724" cy="7034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7" name="直線矢印コネクタ 216"/>
          <p:cNvCxnSpPr/>
          <p:nvPr/>
        </p:nvCxnSpPr>
        <p:spPr>
          <a:xfrm rot="5400000">
            <a:off x="7058089" y="5726435"/>
            <a:ext cx="268870" cy="11849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1" name="下矢印 220"/>
          <p:cNvSpPr/>
          <p:nvPr/>
        </p:nvSpPr>
        <p:spPr>
          <a:xfrm>
            <a:off x="407977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2" name="下矢印 221"/>
          <p:cNvSpPr/>
          <p:nvPr/>
        </p:nvSpPr>
        <p:spPr>
          <a:xfrm>
            <a:off x="4079776" y="4581128"/>
            <a:ext cx="500066" cy="50405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3" name="下矢印 222"/>
          <p:cNvSpPr/>
          <p:nvPr/>
        </p:nvSpPr>
        <p:spPr>
          <a:xfrm>
            <a:off x="6600056" y="378904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4" name="下矢印 223"/>
          <p:cNvSpPr/>
          <p:nvPr/>
        </p:nvSpPr>
        <p:spPr>
          <a:xfrm>
            <a:off x="6600056" y="4437112"/>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5" name="下矢印 224"/>
          <p:cNvSpPr/>
          <p:nvPr/>
        </p:nvSpPr>
        <p:spPr>
          <a:xfrm>
            <a:off x="6600056" y="5013176"/>
            <a:ext cx="500066" cy="1440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1" name="屈折矢印 230"/>
          <p:cNvSpPr/>
          <p:nvPr/>
        </p:nvSpPr>
        <p:spPr>
          <a:xfrm rot="5400000">
            <a:off x="2819636" y="2096852"/>
            <a:ext cx="720080" cy="936104"/>
          </a:xfrm>
          <a:prstGeom prst="bentUpArrow">
            <a:avLst>
              <a:gd name="adj1" fmla="val 25000"/>
              <a:gd name="adj2" fmla="val 20262"/>
              <a:gd name="adj3" fmla="val 23105"/>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3" name="下矢印 232"/>
          <p:cNvSpPr/>
          <p:nvPr/>
        </p:nvSpPr>
        <p:spPr>
          <a:xfrm>
            <a:off x="4079776" y="3068960"/>
            <a:ext cx="500066" cy="35605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4" name="左矢印 233"/>
          <p:cNvSpPr/>
          <p:nvPr/>
        </p:nvSpPr>
        <p:spPr>
          <a:xfrm>
            <a:off x="5159896" y="2492896"/>
            <a:ext cx="467544" cy="3600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0" name="四角形吹き出し 69"/>
          <p:cNvSpPr/>
          <p:nvPr/>
        </p:nvSpPr>
        <p:spPr>
          <a:xfrm>
            <a:off x="9192344" y="908720"/>
            <a:ext cx="1475656" cy="648072"/>
          </a:xfrm>
          <a:prstGeom prst="wedgeRectCallout">
            <a:avLst>
              <a:gd name="adj1" fmla="val -110136"/>
              <a:gd name="adj2" fmla="val 83249"/>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開発部門が中心に</a:t>
            </a:r>
          </a:p>
        </p:txBody>
      </p:sp>
      <p:sp>
        <p:nvSpPr>
          <p:cNvPr id="66" name="四角形吹き出し 65"/>
          <p:cNvSpPr/>
          <p:nvPr/>
        </p:nvSpPr>
        <p:spPr>
          <a:xfrm>
            <a:off x="1775520" y="5805264"/>
            <a:ext cx="2016224" cy="792088"/>
          </a:xfrm>
          <a:prstGeom prst="wedgeRectCallout">
            <a:avLst>
              <a:gd name="adj1" fmla="val 73960"/>
              <a:gd name="adj2" fmla="val -56864"/>
            </a:avLst>
          </a:prstGeom>
          <a:solidFill>
            <a:schemeClr val="accent6">
              <a:lumMod val="75000"/>
            </a:schemeClr>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業務・サービスの実施部署が中心に</a:t>
            </a:r>
          </a:p>
        </p:txBody>
      </p:sp>
      <p:sp>
        <p:nvSpPr>
          <p:cNvPr id="71" name="上下矢印 70"/>
          <p:cNvSpPr/>
          <p:nvPr/>
        </p:nvSpPr>
        <p:spPr>
          <a:xfrm rot="18812556">
            <a:off x="5317712" y="2766291"/>
            <a:ext cx="312139" cy="82136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上下矢印 71"/>
          <p:cNvSpPr/>
          <p:nvPr/>
        </p:nvSpPr>
        <p:spPr>
          <a:xfrm rot="16200000">
            <a:off x="5419066" y="3457862"/>
            <a:ext cx="387888" cy="906228"/>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スライド番号プレースホルダ 6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3" name="フッター プレースホルダ 7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4" name="横巻き 73"/>
          <p:cNvSpPr/>
          <p:nvPr/>
        </p:nvSpPr>
        <p:spPr>
          <a:xfrm>
            <a:off x="8256240" y="593386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・情報化プロセスにおける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業務担当とシステム担当との分担</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551152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要件定義の重要性と考慮点</a:t>
            </a:r>
            <a:r>
              <a:rPr kumimoji="1" lang="en-US" altLang="ja-JP" dirty="0">
                <a:solidFill>
                  <a:srgbClr val="FF0000"/>
                </a:solidFill>
              </a:rPr>
              <a:t>【</a:t>
            </a:r>
            <a:r>
              <a:rPr kumimoji="1" lang="ja-JP" altLang="en-US" dirty="0">
                <a:solidFill>
                  <a:srgbClr val="FF0000"/>
                </a:solidFill>
              </a:rPr>
              <a:t>抜粋</a:t>
            </a:r>
            <a:r>
              <a:rPr kumimoji="1" lang="en-US" altLang="ja-JP" dirty="0">
                <a:solidFill>
                  <a:srgbClr val="FF0000"/>
                </a:solidFill>
              </a:rPr>
              <a:t>】</a:t>
            </a:r>
            <a:endParaRPr kumimoji="1" lang="ja-JP" altLang="en-US" dirty="0">
              <a:solidFill>
                <a:srgbClr val="FF0000"/>
              </a:solidFill>
            </a:endParaRPr>
          </a:p>
        </p:txBody>
      </p:sp>
      <p:sp>
        <p:nvSpPr>
          <p:cNvPr id="6" name="コンテンツ プレースホルダ 5"/>
          <p:cNvSpPr>
            <a:spLocks noGrp="1"/>
          </p:cNvSpPr>
          <p:nvPr>
            <p:ph idx="1"/>
          </p:nvPr>
        </p:nvSpPr>
        <p:spPr>
          <a:xfrm>
            <a:off x="589730" y="1052736"/>
            <a:ext cx="11065398" cy="5668739"/>
          </a:xfrm>
        </p:spPr>
        <p:txBody>
          <a:bodyPr>
            <a:noAutofit/>
          </a:bodyPr>
          <a:lstStyle/>
          <a:p>
            <a:r>
              <a:rPr lang="ja-JP" altLang="en-US" sz="2400" dirty="0"/>
              <a:t>重要性は、</a:t>
            </a:r>
            <a:r>
              <a:rPr lang="ja-JP" altLang="ja-JP" sz="2400" dirty="0"/>
              <a:t>ソフトウェア開発に限ら</a:t>
            </a:r>
            <a:r>
              <a:rPr lang="ja-JP" altLang="en-US" sz="2400" dirty="0"/>
              <a:t>ない</a:t>
            </a:r>
            <a:endParaRPr lang="ja-JP" altLang="ja-JP" sz="2400" dirty="0"/>
          </a:p>
          <a:p>
            <a:r>
              <a:rPr lang="ja-JP" altLang="ja-JP" sz="2400" dirty="0">
                <a:solidFill>
                  <a:srgbClr val="FF0000"/>
                </a:solidFill>
              </a:rPr>
              <a:t>サービス要件の定義は、基本計画書</a:t>
            </a:r>
            <a:r>
              <a:rPr lang="ja-JP" altLang="en-US" sz="2400" dirty="0">
                <a:solidFill>
                  <a:srgbClr val="FF0000"/>
                </a:solidFill>
              </a:rPr>
              <a:t>の行間を埋める</a:t>
            </a:r>
            <a:r>
              <a:rPr lang="ja-JP" altLang="en-US" sz="2400" dirty="0"/>
              <a:t>もの</a:t>
            </a:r>
            <a:endParaRPr lang="ja-JP" altLang="ja-JP" sz="2400" dirty="0"/>
          </a:p>
          <a:p>
            <a:r>
              <a:rPr lang="ja-JP" altLang="ja-JP" sz="2400" dirty="0">
                <a:solidFill>
                  <a:srgbClr val="FF0000"/>
                </a:solidFill>
              </a:rPr>
              <a:t>開発に大きな工数が掛かるのは、例外処理の規模と拡張性</a:t>
            </a:r>
            <a:r>
              <a:rPr lang="ja-JP" altLang="en-US" sz="2400" dirty="0">
                <a:solidFill>
                  <a:srgbClr val="FF0000"/>
                </a:solidFill>
              </a:rPr>
              <a:t>への配慮</a:t>
            </a:r>
            <a:endParaRPr lang="ja-JP" altLang="ja-JP" sz="2400" dirty="0">
              <a:solidFill>
                <a:srgbClr val="FF0000"/>
              </a:solidFill>
            </a:endParaRPr>
          </a:p>
          <a:p>
            <a:r>
              <a:rPr lang="ja-JP" altLang="ja-JP" sz="2400" dirty="0"/>
              <a:t>サービス要件定義段階での合意形成が重要</a:t>
            </a:r>
          </a:p>
          <a:p>
            <a:r>
              <a:rPr lang="ja-JP" altLang="ja-JP" sz="2400" dirty="0"/>
              <a:t>業務、システムの構築は、</a:t>
            </a:r>
            <a:r>
              <a:rPr lang="ja-JP" altLang="ja-JP" sz="2400" dirty="0">
                <a:solidFill>
                  <a:srgbClr val="FF0000"/>
                </a:solidFill>
              </a:rPr>
              <a:t>論理的に明確なサービスの要件がなければ構築できない</a:t>
            </a:r>
          </a:p>
          <a:p>
            <a:pPr lvl="1"/>
            <a:r>
              <a:rPr lang="ja-JP" altLang="en-US" sz="2000" dirty="0"/>
              <a:t>曖昧</a:t>
            </a:r>
            <a:r>
              <a:rPr lang="ja-JP" altLang="ja-JP" sz="2000" dirty="0"/>
              <a:t>なまま、業務構築、システム開発を行った場合</a:t>
            </a:r>
            <a:r>
              <a:rPr lang="ja-JP" altLang="en-US" sz="2000" dirty="0"/>
              <a:t>、</a:t>
            </a:r>
            <a:r>
              <a:rPr lang="ja-JP" altLang="en-US" sz="2000" dirty="0">
                <a:solidFill>
                  <a:srgbClr val="FF0000"/>
                </a:solidFill>
              </a:rPr>
              <a:t>過大な見積もり、大きな手戻り</a:t>
            </a:r>
            <a:r>
              <a:rPr lang="ja-JP" altLang="en-US" sz="2000" dirty="0"/>
              <a:t>が発生する</a:t>
            </a:r>
            <a:endParaRPr lang="en-US" altLang="ja-JP" sz="2000" dirty="0"/>
          </a:p>
          <a:p>
            <a:pPr lvl="1"/>
            <a:r>
              <a:rPr lang="ja-JP" altLang="en-US" sz="2000" dirty="0"/>
              <a:t>齟齬の顕在化が後工程になればなるほど、工数が大きくな</a:t>
            </a:r>
            <a:r>
              <a:rPr lang="ja-JP" altLang="en-US" sz="2800" dirty="0"/>
              <a:t>る</a:t>
            </a:r>
            <a:endParaRPr lang="ja-JP" altLang="ja-JP" sz="2000" dirty="0"/>
          </a:p>
          <a:p>
            <a:r>
              <a:rPr lang="ja-JP" altLang="ja-JP" sz="2400" dirty="0"/>
              <a:t>業務とシステムでの分担は明確に</a:t>
            </a:r>
          </a:p>
          <a:p>
            <a:r>
              <a:rPr lang="ja-JP" altLang="ja-JP" sz="2400" dirty="0">
                <a:solidFill>
                  <a:srgbClr val="FF0000"/>
                </a:solidFill>
              </a:rPr>
              <a:t>情報（データ）と機能の流れは明確に</a:t>
            </a:r>
            <a:r>
              <a:rPr lang="ja-JP" altLang="en-US" sz="2400" dirty="0"/>
              <a:t>。</a:t>
            </a:r>
            <a:endParaRPr lang="ja-JP" altLang="ja-JP" sz="2400" dirty="0"/>
          </a:p>
          <a:p>
            <a:r>
              <a:rPr lang="ja-JP" altLang="ja-JP" sz="2400" dirty="0"/>
              <a:t>サービス要件は、開発過程、検証中に、なんらかの変更があることを前提とする</a:t>
            </a:r>
            <a:endParaRPr lang="en-US" altLang="ja-JP" sz="2400" dirty="0"/>
          </a:p>
          <a:p>
            <a:r>
              <a:rPr lang="ja-JP" altLang="en-US" sz="2400" dirty="0"/>
              <a:t>サービス要件定義には、</a:t>
            </a:r>
            <a:r>
              <a:rPr lang="ja-JP" altLang="en-US" sz="2400" dirty="0">
                <a:solidFill>
                  <a:srgbClr val="FF0000"/>
                </a:solidFill>
              </a:rPr>
              <a:t>全体</a:t>
            </a:r>
            <a:r>
              <a:rPr lang="ja-JP" altLang="ja-JP" sz="2400" dirty="0">
                <a:solidFill>
                  <a:srgbClr val="FF0000"/>
                </a:solidFill>
              </a:rPr>
              <a:t>最適化の観点で</a:t>
            </a:r>
            <a:r>
              <a:rPr lang="ja-JP" altLang="en-US" sz="2400" dirty="0"/>
              <a:t>システムサイドからの</a:t>
            </a:r>
            <a:r>
              <a:rPr lang="ja-JP" altLang="ja-JP" sz="2400" dirty="0"/>
              <a:t>助言が必要</a:t>
            </a:r>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2" name="右矢印 1"/>
          <p:cNvSpPr/>
          <p:nvPr/>
        </p:nvSpPr>
        <p:spPr>
          <a:xfrm>
            <a:off x="1716280" y="621741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・資源の無駄遣いをなくして、より高いサービスの提供を目指すために</a:t>
            </a:r>
          </a:p>
        </p:txBody>
      </p:sp>
    </p:spTree>
    <p:extLst>
      <p:ext uri="{BB962C8B-B14F-4D97-AF65-F5344CB8AC3E}">
        <p14:creationId xmlns:p14="http://schemas.microsoft.com/office/powerpoint/2010/main" val="7814599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7488" y="0"/>
            <a:ext cx="9180512" cy="928670"/>
          </a:xfrm>
        </p:spPr>
        <p:txBody>
          <a:bodyPr>
            <a:normAutofit/>
          </a:bodyPr>
          <a:lstStyle/>
          <a:p>
            <a:r>
              <a:rPr kumimoji="1" lang="en-US" altLang="ja-JP" dirty="0"/>
              <a:t>【</a:t>
            </a:r>
            <a:r>
              <a:rPr lang="ja-JP" altLang="en-US" dirty="0"/>
              <a:t>詳細</a:t>
            </a:r>
            <a:r>
              <a:rPr kumimoji="1" lang="en-US" altLang="ja-JP" dirty="0"/>
              <a:t>】</a:t>
            </a:r>
            <a:r>
              <a:rPr kumimoji="1" lang="ja-JP" altLang="en-US" dirty="0"/>
              <a:t>サービス要件定義での考慮点</a:t>
            </a:r>
          </a:p>
        </p:txBody>
      </p:sp>
      <p:sp>
        <p:nvSpPr>
          <p:cNvPr id="3" name="コンテンツ プレースホルダ 2"/>
          <p:cNvSpPr>
            <a:spLocks noGrp="1"/>
          </p:cNvSpPr>
          <p:nvPr>
            <p:ph sz="half" idx="1"/>
          </p:nvPr>
        </p:nvSpPr>
        <p:spPr>
          <a:xfrm>
            <a:off x="532435" y="1052736"/>
            <a:ext cx="5487365" cy="5805264"/>
          </a:xfrm>
        </p:spPr>
        <p:txBody>
          <a:bodyPr>
            <a:normAutofit fontScale="92500" lnSpcReduction="20000"/>
          </a:bodyPr>
          <a:lstStyle/>
          <a:p>
            <a:r>
              <a:rPr lang="ja-JP" altLang="en-US" dirty="0"/>
              <a:t>サービスの基本方針・基本計画書レベルでは、不十分</a:t>
            </a:r>
            <a:endParaRPr lang="en-US" altLang="ja-JP" dirty="0"/>
          </a:p>
          <a:p>
            <a:pPr lvl="1"/>
            <a:r>
              <a:rPr lang="ja-JP" altLang="en-US" dirty="0"/>
              <a:t>基本合意のために、</a:t>
            </a:r>
            <a:r>
              <a:rPr lang="ja-JP" altLang="en-US" dirty="0">
                <a:solidFill>
                  <a:srgbClr val="FF0000"/>
                </a:solidFill>
              </a:rPr>
              <a:t>意識的に、サービスの実施内容が曖昧に</a:t>
            </a:r>
            <a:r>
              <a:rPr lang="ja-JP" altLang="en-US" dirty="0"/>
              <a:t>なっている</a:t>
            </a:r>
            <a:endParaRPr lang="en-US" altLang="ja-JP" dirty="0"/>
          </a:p>
          <a:p>
            <a:pPr lvl="1"/>
            <a:r>
              <a:rPr lang="ja-JP" altLang="en-US" dirty="0"/>
              <a:t>概念・方向性は認識できるが具体的なサービスの実施内容が判断できない</a:t>
            </a:r>
            <a:endParaRPr lang="en-US" altLang="ja-JP" dirty="0"/>
          </a:p>
          <a:p>
            <a:r>
              <a:rPr kumimoji="1" lang="ja-JP" altLang="en-US" dirty="0"/>
              <a:t>業務、システムの構築は、論理的に明確なサービスの要件がなければ構築できない</a:t>
            </a:r>
            <a:endParaRPr kumimoji="1" lang="en-US" altLang="ja-JP" dirty="0"/>
          </a:p>
          <a:p>
            <a:pPr lvl="1"/>
            <a:r>
              <a:rPr lang="ja-JP" altLang="en-US" dirty="0"/>
              <a:t>実施内容が曖昧になっているサービスは、その条件と実施内容の明確化が必要</a:t>
            </a:r>
            <a:endParaRPr lang="en-US" altLang="ja-JP" dirty="0"/>
          </a:p>
          <a:p>
            <a:pPr lvl="1"/>
            <a:r>
              <a:rPr lang="ja-JP" altLang="en-US" dirty="0">
                <a:solidFill>
                  <a:srgbClr val="FF0000"/>
                </a:solidFill>
              </a:rPr>
              <a:t>サービス部門とシステム部門で暗黙知でなく、形式知化した形で合</a:t>
            </a:r>
            <a:r>
              <a:rPr lang="ja-JP" altLang="en-US" dirty="0"/>
              <a:t>意しておく必要がある⇒サービス要件定義書</a:t>
            </a:r>
            <a:endParaRPr lang="en-US" altLang="ja-JP" dirty="0"/>
          </a:p>
          <a:p>
            <a:r>
              <a:rPr lang="ja-JP" altLang="en-US" dirty="0"/>
              <a:t>サービス要件定義段階での合意形成が最も重要</a:t>
            </a:r>
            <a:endParaRPr lang="en-US" altLang="ja-JP" dirty="0"/>
          </a:p>
          <a:p>
            <a:pPr lvl="1"/>
            <a:r>
              <a:rPr lang="ja-JP" altLang="en-US" dirty="0">
                <a:solidFill>
                  <a:srgbClr val="FF0000"/>
                </a:solidFill>
              </a:rPr>
              <a:t>後工程でシステムの根幹に関わる変更は不可能</a:t>
            </a:r>
          </a:p>
          <a:p>
            <a:pPr lvl="1"/>
            <a:endParaRPr lang="en-US" altLang="ja-JP" dirty="0"/>
          </a:p>
        </p:txBody>
      </p:sp>
      <p:sp>
        <p:nvSpPr>
          <p:cNvPr id="4" name="コンテンツ プレースホルダ 3"/>
          <p:cNvSpPr>
            <a:spLocks noGrp="1"/>
          </p:cNvSpPr>
          <p:nvPr>
            <p:ph sz="half" idx="2"/>
          </p:nvPr>
        </p:nvSpPr>
        <p:spPr>
          <a:xfrm>
            <a:off x="6172199" y="1052736"/>
            <a:ext cx="5738149" cy="5805264"/>
          </a:xfrm>
        </p:spPr>
        <p:txBody>
          <a:bodyPr>
            <a:normAutofit fontScale="92500" lnSpcReduction="20000"/>
          </a:bodyPr>
          <a:lstStyle/>
          <a:p>
            <a:r>
              <a:rPr lang="ja-JP" altLang="en-US" dirty="0"/>
              <a:t>サービスの実施内容があいまいなまま、業務構築、システム開発を行った場合</a:t>
            </a:r>
            <a:endParaRPr lang="en-US" altLang="ja-JP" dirty="0"/>
          </a:p>
          <a:p>
            <a:pPr lvl="1"/>
            <a:r>
              <a:rPr lang="ja-JP" altLang="en-US" dirty="0"/>
              <a:t>システム化要件定義書が曖昧になる</a:t>
            </a:r>
            <a:br>
              <a:rPr lang="en-US" altLang="ja-JP" dirty="0"/>
            </a:br>
            <a:r>
              <a:rPr lang="ja-JP" altLang="en-US" dirty="0"/>
              <a:t>⇒</a:t>
            </a:r>
            <a:r>
              <a:rPr lang="ja-JP" altLang="en-US" dirty="0">
                <a:solidFill>
                  <a:srgbClr val="FF0000"/>
                </a:solidFill>
              </a:rPr>
              <a:t>開発規模感が掴めない</a:t>
            </a:r>
            <a:endParaRPr lang="en-US" altLang="ja-JP" dirty="0">
              <a:solidFill>
                <a:srgbClr val="FF0000"/>
              </a:solidFill>
            </a:endParaRPr>
          </a:p>
          <a:p>
            <a:pPr lvl="1"/>
            <a:r>
              <a:rPr lang="ja-JP" altLang="en-US" dirty="0"/>
              <a:t>調達仕様書が曖昧になる</a:t>
            </a:r>
            <a:br>
              <a:rPr lang="en-US" altLang="ja-JP" dirty="0"/>
            </a:br>
            <a:r>
              <a:rPr lang="ja-JP" altLang="en-US" dirty="0"/>
              <a:t>⇒</a:t>
            </a:r>
            <a:r>
              <a:rPr lang="ja-JP" altLang="en-US" dirty="0">
                <a:solidFill>
                  <a:srgbClr val="FF0000"/>
                </a:solidFill>
              </a:rPr>
              <a:t>開発者は安全を見込み、見積もり額が大幅に大きくなる</a:t>
            </a:r>
            <a:endParaRPr lang="en-US" altLang="ja-JP" dirty="0">
              <a:solidFill>
                <a:srgbClr val="FF0000"/>
              </a:solidFill>
            </a:endParaRPr>
          </a:p>
          <a:p>
            <a:pPr lvl="1"/>
            <a:r>
              <a:rPr lang="ja-JP" altLang="en-US" dirty="0"/>
              <a:t>開発工程で手戻りが発生する</a:t>
            </a:r>
            <a:endParaRPr lang="en-US" altLang="ja-JP" dirty="0"/>
          </a:p>
          <a:p>
            <a:r>
              <a:rPr lang="ja-JP" altLang="en-US" dirty="0"/>
              <a:t>最適化の観点でシステム担当からの助言が必要</a:t>
            </a:r>
            <a:endParaRPr lang="en-US" altLang="ja-JP" dirty="0"/>
          </a:p>
          <a:p>
            <a:pPr lvl="1"/>
            <a:r>
              <a:rPr lang="ja-JP" altLang="en-US" dirty="0"/>
              <a:t>サービス要件に</a:t>
            </a:r>
            <a:r>
              <a:rPr lang="ja-JP" altLang="en-US" dirty="0">
                <a:solidFill>
                  <a:srgbClr val="FF0000"/>
                </a:solidFill>
              </a:rPr>
              <a:t>サービスの方法、手順が示されていても</a:t>
            </a:r>
            <a:r>
              <a:rPr lang="ja-JP" altLang="en-US" dirty="0"/>
              <a:t>、より最適な方法がある場合は、システム構築の立場から、助言する</a:t>
            </a:r>
            <a:endParaRPr lang="en-US" altLang="ja-JP" dirty="0"/>
          </a:p>
          <a:p>
            <a:r>
              <a:rPr lang="ja-JP" altLang="en-US" dirty="0"/>
              <a:t>サービス要件は、開発過程、検証中に、なんらかの変更があることを前提とする</a:t>
            </a:r>
            <a:endParaRPr lang="en-US" altLang="ja-JP" dirty="0"/>
          </a:p>
          <a:p>
            <a:pPr lvl="1"/>
            <a:r>
              <a:rPr lang="ja-JP" altLang="en-US" dirty="0"/>
              <a:t>変更による後工程への影響を極力小さくするためにも、早期発見が必要</a:t>
            </a:r>
            <a:endParaRPr lang="en-US" altLang="ja-JP" dirty="0"/>
          </a:p>
          <a:p>
            <a:pPr lvl="1"/>
            <a:r>
              <a:rPr lang="ja-JP" altLang="en-US" dirty="0"/>
              <a:t>⇒プロトタイピング手法が有効</a:t>
            </a:r>
            <a:endParaRPr lang="en-US" altLang="ja-JP" dirty="0"/>
          </a:p>
          <a:p>
            <a:pPr lvl="2"/>
            <a:endParaRPr lang="en-US" altLang="ja-JP" dirty="0"/>
          </a:p>
          <a:p>
            <a:endParaRPr lang="en-US" altLang="ja-JP"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779538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ja-JP" dirty="0"/>
              <a:t>各工程での成果物の妥当性評価</a:t>
            </a:r>
            <a:endParaRPr lang="en-US" altLang="ja-JP" dirty="0"/>
          </a:p>
        </p:txBody>
      </p:sp>
      <p:sp>
        <p:nvSpPr>
          <p:cNvPr id="6" name="コンテンツ プレースホルダ 5"/>
          <p:cNvSpPr>
            <a:spLocks noGrp="1"/>
          </p:cNvSpPr>
          <p:nvPr>
            <p:ph idx="1"/>
          </p:nvPr>
        </p:nvSpPr>
        <p:spPr>
          <a:xfrm>
            <a:off x="509285" y="980729"/>
            <a:ext cx="11088547" cy="5740747"/>
          </a:xfrm>
        </p:spPr>
        <p:txBody>
          <a:bodyPr>
            <a:noAutofit/>
          </a:bodyPr>
          <a:lstStyle/>
          <a:p>
            <a:r>
              <a:rPr lang="ja-JP" altLang="ja-JP" sz="3200" dirty="0"/>
              <a:t>各工程での成果物の妥当性評価</a:t>
            </a:r>
            <a:endParaRPr lang="en-US" altLang="ja-JP" sz="3200" dirty="0"/>
          </a:p>
          <a:p>
            <a:pPr lvl="1"/>
            <a:r>
              <a:rPr lang="ja-JP" altLang="ja-JP" sz="2800" dirty="0"/>
              <a:t>全ての工程での仕様書について</a:t>
            </a:r>
            <a:endParaRPr lang="en-US" altLang="ja-JP" sz="2800" dirty="0"/>
          </a:p>
          <a:p>
            <a:pPr lvl="2"/>
            <a:r>
              <a:rPr lang="zh-TW" altLang="en-US" sz="2400" dirty="0"/>
              <a:t>基本設計</a:t>
            </a:r>
            <a:r>
              <a:rPr lang="ja-JP" altLang="en-US" sz="2400" dirty="0"/>
              <a:t>書</a:t>
            </a:r>
            <a:r>
              <a:rPr lang="zh-TW" altLang="en-US" sz="2400" dirty="0"/>
              <a:t>、概要設計</a:t>
            </a:r>
            <a:r>
              <a:rPr lang="ja-JP" altLang="en-US" sz="2400" dirty="0"/>
              <a:t>書</a:t>
            </a:r>
            <a:r>
              <a:rPr lang="zh-TW" altLang="en-US" sz="2400" dirty="0"/>
              <a:t>、詳細設計</a:t>
            </a:r>
            <a:r>
              <a:rPr lang="ja-JP" altLang="en-US" sz="2400" dirty="0"/>
              <a:t>書</a:t>
            </a:r>
            <a:r>
              <a:rPr lang="zh-TW" altLang="en-US" sz="2400" dirty="0"/>
              <a:t>、外部設計</a:t>
            </a:r>
            <a:r>
              <a:rPr lang="ja-JP" altLang="en-US" sz="2400" dirty="0"/>
              <a:t>書</a:t>
            </a:r>
            <a:r>
              <a:rPr lang="zh-TW" altLang="en-US" sz="2400" dirty="0"/>
              <a:t>、内部設計</a:t>
            </a:r>
            <a:r>
              <a:rPr lang="ja-JP" altLang="en-US" sz="2400" dirty="0"/>
              <a:t>書、プログラム仕様書</a:t>
            </a:r>
            <a:r>
              <a:rPr lang="ja-JP" altLang="en-US" sz="2400" dirty="0" err="1"/>
              <a:t>、、、</a:t>
            </a:r>
            <a:r>
              <a:rPr lang="ja-JP" altLang="en-US" sz="2400" dirty="0"/>
              <a:t>？</a:t>
            </a:r>
            <a:endParaRPr lang="en-US" altLang="ja-JP" sz="2400" dirty="0"/>
          </a:p>
          <a:p>
            <a:pPr lvl="1"/>
            <a:r>
              <a:rPr lang="ja-JP" altLang="ja-JP" sz="2800" dirty="0"/>
              <a:t>曖昧性・不確実性の排除</a:t>
            </a:r>
            <a:endParaRPr lang="en-US" altLang="ja-JP" sz="2800" dirty="0"/>
          </a:p>
          <a:p>
            <a:pPr lvl="2"/>
            <a:r>
              <a:rPr lang="ja-JP" altLang="en-US" sz="2400" dirty="0">
                <a:solidFill>
                  <a:srgbClr val="FF0000"/>
                </a:solidFill>
              </a:rPr>
              <a:t>図表を活用することが有効。</a:t>
            </a:r>
            <a:endParaRPr lang="en-US" altLang="ja-JP" sz="2400" dirty="0">
              <a:solidFill>
                <a:srgbClr val="FF0000"/>
              </a:solidFill>
            </a:endParaRPr>
          </a:p>
          <a:p>
            <a:pPr lvl="1"/>
            <a:r>
              <a:rPr lang="ja-JP" altLang="ja-JP" sz="2800" dirty="0"/>
              <a:t>読むべき人が理解できるか？</a:t>
            </a:r>
            <a:endParaRPr lang="en-US" altLang="ja-JP" sz="2800" dirty="0"/>
          </a:p>
          <a:p>
            <a:pPr lvl="2"/>
            <a:r>
              <a:rPr lang="ja-JP" altLang="en-US" sz="2400" dirty="0">
                <a:solidFill>
                  <a:srgbClr val="FF0000"/>
                </a:solidFill>
              </a:rPr>
              <a:t>暗黙知なしで、難易度、工数、適用すべき技術、実現方式を算定できるか？</a:t>
            </a:r>
            <a:endParaRPr lang="en-US" altLang="ja-JP" sz="2400" dirty="0">
              <a:solidFill>
                <a:srgbClr val="FF0000"/>
              </a:solidFill>
            </a:endParaRPr>
          </a:p>
          <a:p>
            <a:pPr lvl="1"/>
            <a:r>
              <a:rPr lang="ja-JP" altLang="en-US" sz="2800" dirty="0"/>
              <a:t>将来のコストを削減するか、当面のコストを削減するか？</a:t>
            </a:r>
            <a:endParaRPr lang="en-US" altLang="ja-JP" sz="2800" dirty="0"/>
          </a:p>
          <a:p>
            <a:r>
              <a:rPr lang="ja-JP" altLang="ja-JP" sz="3200" dirty="0"/>
              <a:t>参考見積書の評価</a:t>
            </a:r>
            <a:endParaRPr lang="ja-JP" altLang="ja-JP" sz="2400" dirty="0"/>
          </a:p>
          <a:p>
            <a:pPr lvl="1"/>
            <a:r>
              <a:rPr lang="ja-JP" altLang="en-US" dirty="0">
                <a:solidFill>
                  <a:srgbClr val="FF0000"/>
                </a:solidFill>
              </a:rPr>
              <a:t>曖昧な仕様書をベースにした業者の高額見積もりをベースに、要件をカットしない。</a:t>
            </a:r>
            <a:endParaRPr lang="en-US" altLang="ja-JP" dirty="0">
              <a:solidFill>
                <a:srgbClr val="FF0000"/>
              </a:solidFill>
            </a:endParaRPr>
          </a:p>
          <a:p>
            <a:pPr lvl="1"/>
            <a:r>
              <a:rPr lang="ja-JP" altLang="en-US" dirty="0"/>
              <a:t>人件費単価が高いから、見積もりが高くなるという評価は妥当でない。</a:t>
            </a:r>
            <a:endParaRPr lang="ja-JP" altLang="ja-JP" dirty="0"/>
          </a:p>
        </p:txBody>
      </p:sp>
      <p:sp>
        <p:nvSpPr>
          <p:cNvPr id="3" name="フッター プレースホル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スライド番号プレースホル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813222"/>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・調達に関わるドキュメントが適正なものかを評価事項の一例</a:t>
            </a:r>
          </a:p>
        </p:txBody>
      </p:sp>
    </p:spTree>
    <p:extLst>
      <p:ext uri="{BB962C8B-B14F-4D97-AF65-F5344CB8AC3E}">
        <p14:creationId xmlns:p14="http://schemas.microsoft.com/office/powerpoint/2010/main" val="4240836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5480" y="0"/>
            <a:ext cx="9252520" cy="928670"/>
          </a:xfrm>
        </p:spPr>
        <p:txBody>
          <a:bodyPr>
            <a:normAutofit/>
          </a:bodyPr>
          <a:lstStyle/>
          <a:p>
            <a:r>
              <a:rPr lang="en-US" altLang="ja-JP" dirty="0"/>
              <a:t>【</a:t>
            </a:r>
            <a:r>
              <a:rPr lang="ja-JP" altLang="en-US" dirty="0"/>
              <a:t>詳細</a:t>
            </a:r>
            <a:r>
              <a:rPr lang="en-US" altLang="ja-JP" dirty="0"/>
              <a:t>】</a:t>
            </a:r>
            <a:r>
              <a:rPr lang="ja-JP" altLang="en-US" dirty="0"/>
              <a:t>各仕様書</a:t>
            </a:r>
            <a:r>
              <a:rPr kumimoji="1" lang="ja-JP" altLang="en-US" dirty="0"/>
              <a:t>の妥当性の評価</a:t>
            </a:r>
          </a:p>
        </p:txBody>
      </p:sp>
      <p:sp>
        <p:nvSpPr>
          <p:cNvPr id="3" name="コンテンツ プレースホルダ 2"/>
          <p:cNvSpPr>
            <a:spLocks noGrp="1"/>
          </p:cNvSpPr>
          <p:nvPr>
            <p:ph sz="half" idx="1"/>
          </p:nvPr>
        </p:nvSpPr>
        <p:spPr>
          <a:xfrm>
            <a:off x="300942" y="1052736"/>
            <a:ext cx="5718858" cy="5805264"/>
          </a:xfrm>
        </p:spPr>
        <p:txBody>
          <a:bodyPr>
            <a:normAutofit/>
          </a:bodyPr>
          <a:lstStyle/>
          <a:p>
            <a:r>
              <a:rPr kumimoji="1" lang="ja-JP" altLang="en-US" dirty="0"/>
              <a:t>各仕様書の記述内容</a:t>
            </a:r>
            <a:endParaRPr kumimoji="1" lang="en-US" altLang="ja-JP" dirty="0"/>
          </a:p>
          <a:p>
            <a:pPr lvl="1"/>
            <a:r>
              <a:rPr kumimoji="1" lang="ja-JP" altLang="en-US" dirty="0"/>
              <a:t>（サービス要件定義書、システム化要件定義書、調達仕様書、開発段階での仕様書、作業指示書</a:t>
            </a:r>
            <a:r>
              <a:rPr kumimoji="1" lang="ja-JP" altLang="en-US" dirty="0" err="1"/>
              <a:t>、、</a:t>
            </a:r>
            <a:r>
              <a:rPr kumimoji="1" lang="ja-JP" altLang="en-US" dirty="0"/>
              <a:t>）</a:t>
            </a:r>
            <a:endParaRPr kumimoji="1" lang="en-US" altLang="ja-JP" dirty="0"/>
          </a:p>
          <a:p>
            <a:pPr lvl="1"/>
            <a:r>
              <a:rPr lang="ja-JP" altLang="en-US" dirty="0"/>
              <a:t>曖昧性・不確実性の排除</a:t>
            </a:r>
            <a:endParaRPr lang="en-US" altLang="ja-JP" dirty="0"/>
          </a:p>
          <a:p>
            <a:pPr lvl="2"/>
            <a:r>
              <a:rPr lang="ja-JP" altLang="en-US" dirty="0">
                <a:solidFill>
                  <a:srgbClr val="FF0000"/>
                </a:solidFill>
              </a:rPr>
              <a:t>プロセスと成果物の具体化度を明確にしないで、成果物名のみの提示は齟齬が生じる</a:t>
            </a:r>
            <a:endParaRPr lang="en-US" altLang="ja-JP" dirty="0">
              <a:solidFill>
                <a:srgbClr val="FF0000"/>
              </a:solidFill>
            </a:endParaRPr>
          </a:p>
          <a:p>
            <a:pPr lvl="3"/>
            <a:r>
              <a:rPr lang="ja-JP" altLang="en-US" dirty="0"/>
              <a:t>「仕様素案」、「基本設計書」、「概要設計書」、「詳細設計書」</a:t>
            </a:r>
            <a:r>
              <a:rPr lang="ja-JP" altLang="en-US" dirty="0" err="1"/>
              <a:t>、、、</a:t>
            </a:r>
            <a:endParaRPr lang="en-US" altLang="ja-JP" dirty="0"/>
          </a:p>
          <a:p>
            <a:pPr lvl="2"/>
            <a:r>
              <a:rPr lang="ja-JP" altLang="en-US" dirty="0">
                <a:solidFill>
                  <a:srgbClr val="FF0000"/>
                </a:solidFill>
              </a:rPr>
              <a:t>「柔軟に対応できること」？</a:t>
            </a:r>
            <a:endParaRPr lang="en-US" altLang="ja-JP" dirty="0">
              <a:solidFill>
                <a:srgbClr val="FF0000"/>
              </a:solidFill>
            </a:endParaRPr>
          </a:p>
          <a:p>
            <a:pPr lvl="1"/>
            <a:r>
              <a:rPr lang="ja-JP" altLang="en-US" dirty="0"/>
              <a:t>読むべき人が理解できるか？</a:t>
            </a:r>
            <a:endParaRPr lang="en-US" altLang="ja-JP" dirty="0"/>
          </a:p>
          <a:p>
            <a:pPr lvl="2"/>
            <a:r>
              <a:rPr lang="ja-JP" altLang="en-US" dirty="0">
                <a:solidFill>
                  <a:srgbClr val="FF0000"/>
                </a:solidFill>
              </a:rPr>
              <a:t>その仕様書をインプットとして、難易度の認識、妥当な工数見積もりができるかを評価</a:t>
            </a:r>
            <a:endParaRPr lang="en-US" altLang="ja-JP" dirty="0">
              <a:solidFill>
                <a:srgbClr val="FF0000"/>
              </a:solidFill>
            </a:endParaRPr>
          </a:p>
          <a:p>
            <a:pPr lvl="1"/>
            <a:r>
              <a:rPr kumimoji="1" lang="ja-JP" altLang="en-US" dirty="0"/>
              <a:t>方法としての選択肢は可</a:t>
            </a:r>
            <a:endParaRPr kumimoji="1" lang="en-US" altLang="ja-JP" dirty="0"/>
          </a:p>
          <a:p>
            <a:pPr lvl="2"/>
            <a:r>
              <a:rPr lang="ja-JP" altLang="en-US" dirty="0"/>
              <a:t>コストが高くても将来性、柔軟性のある方法</a:t>
            </a:r>
            <a:endParaRPr lang="en-US" altLang="ja-JP" dirty="0"/>
          </a:p>
          <a:p>
            <a:pPr lvl="2"/>
            <a:r>
              <a:rPr lang="ja-JP" altLang="en-US" dirty="0"/>
              <a:t>コストが安いが、当面の課題は解決で</a:t>
            </a:r>
            <a:endParaRPr lang="en-US" altLang="ja-JP" dirty="0"/>
          </a:p>
          <a:p>
            <a:pPr lvl="2"/>
            <a:endParaRPr kumimoji="1" lang="en-US" altLang="ja-JP" dirty="0"/>
          </a:p>
          <a:p>
            <a:pPr lvl="1"/>
            <a:endParaRPr kumimoji="1" lang="en-US" altLang="ja-JP" dirty="0"/>
          </a:p>
          <a:p>
            <a:pPr lvl="1"/>
            <a:endParaRPr kumimoji="1" lang="ja-JP" altLang="en-US" dirty="0"/>
          </a:p>
        </p:txBody>
      </p:sp>
      <p:sp>
        <p:nvSpPr>
          <p:cNvPr id="4" name="コンテンツ プレースホルダ 3"/>
          <p:cNvSpPr>
            <a:spLocks noGrp="1"/>
          </p:cNvSpPr>
          <p:nvPr>
            <p:ph sz="half" idx="2"/>
          </p:nvPr>
        </p:nvSpPr>
        <p:spPr>
          <a:xfrm>
            <a:off x="6172200" y="1158858"/>
            <a:ext cx="5610828" cy="5562617"/>
          </a:xfrm>
        </p:spPr>
        <p:txBody>
          <a:bodyPr>
            <a:normAutofit/>
          </a:bodyPr>
          <a:lstStyle/>
          <a:p>
            <a:r>
              <a:rPr kumimoji="1" lang="ja-JP" altLang="en-US" dirty="0"/>
              <a:t>参考見積書の評価</a:t>
            </a:r>
            <a:endParaRPr kumimoji="1" lang="en-US" altLang="ja-JP" dirty="0"/>
          </a:p>
          <a:p>
            <a:pPr lvl="1"/>
            <a:r>
              <a:rPr lang="ja-JP" altLang="en-US" dirty="0"/>
              <a:t>曖昧な仕様書では安全係数が大きくなり、高額な見積もりになる</a:t>
            </a:r>
            <a:endParaRPr lang="en-US" altLang="ja-JP" dirty="0"/>
          </a:p>
          <a:p>
            <a:pPr lvl="1"/>
            <a:r>
              <a:rPr lang="ja-JP" altLang="en-US" dirty="0"/>
              <a:t>業者の高額な参考見積もりを鵜呑みにして安易な要件緩和やスペックダウンはしない</a:t>
            </a:r>
            <a:endParaRPr lang="en-US" altLang="ja-JP" dirty="0"/>
          </a:p>
          <a:p>
            <a:pPr lvl="1"/>
            <a:r>
              <a:rPr kumimoji="1" lang="ja-JP" altLang="en-US" dirty="0"/>
              <a:t>提案もしくは指示した実施方法が明確な場合は、具体的な作業と要する工数を評価する</a:t>
            </a:r>
            <a:endParaRPr kumimoji="1" lang="en-US" altLang="ja-JP" dirty="0"/>
          </a:p>
          <a:p>
            <a:pPr lvl="2"/>
            <a:r>
              <a:rPr kumimoji="1" lang="ja-JP" altLang="en-US" dirty="0">
                <a:solidFill>
                  <a:srgbClr val="FF0000"/>
                </a:solidFill>
              </a:rPr>
              <a:t>ある程度の実地の経験は必要</a:t>
            </a:r>
            <a:endParaRPr kumimoji="1" lang="en-US" altLang="ja-JP" dirty="0">
              <a:solidFill>
                <a:srgbClr val="FF0000"/>
              </a:solidFill>
            </a:endParaRPr>
          </a:p>
          <a:p>
            <a:pPr lvl="1"/>
            <a:r>
              <a:rPr lang="ja-JP" altLang="en-US" dirty="0"/>
              <a:t>競争入札になれば、適正な価格に近づく。</a:t>
            </a:r>
            <a:r>
              <a:rPr lang="ja-JP" altLang="en-US" dirty="0">
                <a:solidFill>
                  <a:srgbClr val="FF0000"/>
                </a:solidFill>
              </a:rPr>
              <a:t>随意契約の場合は、妥当と思われるまで調整する必要がある</a:t>
            </a:r>
            <a:endParaRPr lang="en-US" altLang="ja-JP" dirty="0">
              <a:solidFill>
                <a:srgbClr val="FF0000"/>
              </a:solidFill>
            </a:endParaRPr>
          </a:p>
          <a:p>
            <a:pPr lvl="1"/>
            <a:r>
              <a:rPr lang="ja-JP" altLang="en-US" dirty="0"/>
              <a:t>「単価が高いから見積もりが高くなる」という評価は正しくない</a:t>
            </a:r>
            <a:endParaRPr lang="en-US" altLang="ja-JP" dirty="0"/>
          </a:p>
          <a:p>
            <a:pPr lvl="1"/>
            <a:endParaRPr lang="en-US" altLang="ja-JP"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876402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6240" y="0"/>
            <a:ext cx="10271760" cy="928670"/>
          </a:xfrm>
        </p:spPr>
        <p:txBody>
          <a:bodyPr>
            <a:normAutofit/>
          </a:bodyPr>
          <a:lstStyle/>
          <a:p>
            <a:r>
              <a:rPr lang="ja-JP" altLang="en-US" sz="3600" dirty="0"/>
              <a:t>サービス要件定義のまとめ</a:t>
            </a:r>
          </a:p>
        </p:txBody>
      </p:sp>
      <p:sp>
        <p:nvSpPr>
          <p:cNvPr id="3" name="コンテンツ プレースホルダ 2"/>
          <p:cNvSpPr>
            <a:spLocks noGrp="1"/>
          </p:cNvSpPr>
          <p:nvPr>
            <p:ph sz="half" idx="1"/>
          </p:nvPr>
        </p:nvSpPr>
        <p:spPr>
          <a:xfrm>
            <a:off x="393539" y="1124744"/>
            <a:ext cx="5626261" cy="573325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ja-JP" altLang="en-US" dirty="0"/>
              <a:t>実施計画書、サービス要件定義書</a:t>
            </a:r>
            <a:endParaRPr lang="en-US" altLang="ja-JP" dirty="0"/>
          </a:p>
          <a:p>
            <a:pPr lvl="1"/>
            <a:r>
              <a:rPr lang="ja-JP" altLang="en-US" dirty="0">
                <a:solidFill>
                  <a:srgbClr val="FF0000"/>
                </a:solidFill>
              </a:rPr>
              <a:t>基本方針、基本計画の策定において検討したメモ、カットされた記述がベース</a:t>
            </a:r>
            <a:endParaRPr lang="en-US" altLang="ja-JP" dirty="0">
              <a:solidFill>
                <a:srgbClr val="FF0000"/>
              </a:solidFill>
            </a:endParaRPr>
          </a:p>
          <a:p>
            <a:r>
              <a:rPr lang="ja-JP" altLang="en-US" dirty="0"/>
              <a:t>網羅性の確保</a:t>
            </a:r>
            <a:endParaRPr lang="en-US" altLang="ja-JP" dirty="0"/>
          </a:p>
          <a:p>
            <a:pPr lvl="1"/>
            <a:r>
              <a:rPr lang="ja-JP" altLang="en-US" dirty="0"/>
              <a:t>例外的なサービスも網羅的に</a:t>
            </a:r>
            <a:endParaRPr lang="en-US" altLang="ja-JP" dirty="0"/>
          </a:p>
          <a:p>
            <a:pPr lvl="2"/>
            <a:r>
              <a:rPr lang="ja-JP" altLang="en-US" dirty="0">
                <a:solidFill>
                  <a:srgbClr val="FF0000"/>
                </a:solidFill>
              </a:rPr>
              <a:t>例外的なサービスは条件と実施内容を提示</a:t>
            </a:r>
            <a:endParaRPr lang="en-US" altLang="ja-JP" dirty="0">
              <a:solidFill>
                <a:srgbClr val="FF0000"/>
              </a:solidFill>
            </a:endParaRPr>
          </a:p>
          <a:p>
            <a:pPr lvl="3"/>
            <a:r>
              <a:rPr lang="ja-JP" altLang="en-US" dirty="0"/>
              <a:t>例外的なサービスの内容が明確でないと、次工程でもめる</a:t>
            </a:r>
            <a:endParaRPr lang="en-US" altLang="ja-JP" dirty="0"/>
          </a:p>
          <a:p>
            <a:r>
              <a:rPr lang="ja-JP" altLang="en-US" dirty="0"/>
              <a:t>曖昧性の排除</a:t>
            </a:r>
            <a:endParaRPr lang="en-US" altLang="ja-JP" dirty="0"/>
          </a:p>
          <a:p>
            <a:pPr lvl="1"/>
            <a:r>
              <a:rPr lang="ja-JP" altLang="en-US" dirty="0"/>
              <a:t>やるべきことを明確に</a:t>
            </a:r>
            <a:endParaRPr lang="en-US" altLang="ja-JP" dirty="0"/>
          </a:p>
          <a:p>
            <a:pPr lvl="2"/>
            <a:r>
              <a:rPr lang="ja-JP" altLang="en-US" dirty="0"/>
              <a:t>論理的な思考で、条件と内容を明確に</a:t>
            </a:r>
            <a:endParaRPr lang="en-US" altLang="ja-JP" dirty="0"/>
          </a:p>
          <a:p>
            <a:pPr lvl="3"/>
            <a:r>
              <a:rPr lang="ja-JP" altLang="en-US" dirty="0">
                <a:solidFill>
                  <a:srgbClr val="FF0000"/>
                </a:solidFill>
              </a:rPr>
              <a:t>曖昧な文章ではなく、箇条書きで、判断要素は明確に</a:t>
            </a:r>
            <a:endParaRPr lang="en-US" altLang="ja-JP" dirty="0">
              <a:solidFill>
                <a:srgbClr val="FF0000"/>
              </a:solidFill>
            </a:endParaRPr>
          </a:p>
          <a:p>
            <a:pPr lvl="3"/>
            <a:r>
              <a:rPr lang="ja-JP" altLang="en-US" dirty="0">
                <a:solidFill>
                  <a:srgbClr val="FF0000"/>
                </a:solidFill>
              </a:rPr>
              <a:t>「原則として</a:t>
            </a:r>
            <a:r>
              <a:rPr lang="ja-JP" altLang="en-US" dirty="0" err="1">
                <a:solidFill>
                  <a:srgbClr val="FF0000"/>
                </a:solidFill>
              </a:rPr>
              <a:t>～する</a:t>
            </a:r>
            <a:r>
              <a:rPr lang="ja-JP" altLang="en-US" dirty="0">
                <a:solidFill>
                  <a:srgbClr val="FF0000"/>
                </a:solidFill>
              </a:rPr>
              <a:t>」「</a:t>
            </a:r>
            <a:r>
              <a:rPr lang="ja-JP" altLang="en-US" dirty="0" err="1">
                <a:solidFill>
                  <a:srgbClr val="FF0000"/>
                </a:solidFill>
              </a:rPr>
              <a:t>～する</a:t>
            </a:r>
            <a:r>
              <a:rPr lang="ja-JP" altLang="en-US" dirty="0">
                <a:solidFill>
                  <a:srgbClr val="FF0000"/>
                </a:solidFill>
              </a:rPr>
              <a:t>場合もある。」は</a:t>
            </a:r>
            <a:r>
              <a:rPr lang="en-US" altLang="ja-JP" dirty="0">
                <a:solidFill>
                  <a:srgbClr val="FF0000"/>
                </a:solidFill>
              </a:rPr>
              <a:t>NG</a:t>
            </a:r>
          </a:p>
          <a:p>
            <a:pPr lvl="3"/>
            <a:endParaRPr lang="en-US" altLang="ja-JP" dirty="0"/>
          </a:p>
          <a:p>
            <a:pPr lvl="2"/>
            <a:endParaRPr lang="en-US" altLang="ja-JP" dirty="0"/>
          </a:p>
          <a:p>
            <a:pPr lvl="2"/>
            <a:endParaRPr kumimoji="1" lang="ja-JP" altLang="en-US" dirty="0"/>
          </a:p>
        </p:txBody>
      </p:sp>
      <p:sp>
        <p:nvSpPr>
          <p:cNvPr id="4" name="コンテンツ プレースホルダ 3"/>
          <p:cNvSpPr>
            <a:spLocks noGrp="1"/>
          </p:cNvSpPr>
          <p:nvPr>
            <p:ph sz="half" idx="2"/>
          </p:nvPr>
        </p:nvSpPr>
        <p:spPr>
          <a:xfrm>
            <a:off x="6172199" y="1052736"/>
            <a:ext cx="5626261" cy="5805264"/>
          </a:xfrm>
        </p:spPr>
        <p:style>
          <a:lnRef idx="2">
            <a:schemeClr val="accent1"/>
          </a:lnRef>
          <a:fillRef idx="1">
            <a:schemeClr val="lt1"/>
          </a:fillRef>
          <a:effectRef idx="0">
            <a:schemeClr val="accent1"/>
          </a:effectRef>
          <a:fontRef idx="minor">
            <a:schemeClr val="dk1"/>
          </a:fontRef>
        </p:style>
        <p:txBody>
          <a:bodyPr>
            <a:normAutofit lnSpcReduction="10000"/>
          </a:bodyPr>
          <a:lstStyle/>
          <a:p>
            <a:pPr lvl="1"/>
            <a:r>
              <a:rPr lang="ja-JP" altLang="en-US" dirty="0"/>
              <a:t>業務とシステムでの分担は明確に</a:t>
            </a:r>
            <a:endParaRPr lang="en-US" altLang="ja-JP" dirty="0"/>
          </a:p>
          <a:p>
            <a:pPr lvl="2"/>
            <a:r>
              <a:rPr lang="ja-JP" altLang="en-US" dirty="0"/>
              <a:t>システムでできないことの許容</a:t>
            </a:r>
            <a:endParaRPr lang="en-US" altLang="ja-JP" dirty="0"/>
          </a:p>
          <a:p>
            <a:pPr lvl="3"/>
            <a:r>
              <a:rPr lang="ja-JP" altLang="en-US" dirty="0">
                <a:solidFill>
                  <a:srgbClr val="FF0000"/>
                </a:solidFill>
              </a:rPr>
              <a:t>業務で行わなければならないことの負荷の許容は大きな要件</a:t>
            </a:r>
            <a:endParaRPr lang="en-US" altLang="ja-JP" dirty="0">
              <a:solidFill>
                <a:srgbClr val="FF0000"/>
              </a:solidFill>
            </a:endParaRPr>
          </a:p>
          <a:p>
            <a:pPr lvl="2"/>
            <a:r>
              <a:rPr lang="ja-JP" altLang="en-US" dirty="0"/>
              <a:t>業務とシステムの分担は図式化して共有</a:t>
            </a:r>
            <a:endParaRPr lang="en-US" altLang="ja-JP" dirty="0"/>
          </a:p>
          <a:p>
            <a:pPr lvl="3"/>
            <a:r>
              <a:rPr lang="ja-JP" altLang="en-US" dirty="0">
                <a:solidFill>
                  <a:srgbClr val="FF0000"/>
                </a:solidFill>
              </a:rPr>
              <a:t>ユースケース図（人とシステムの役割</a:t>
            </a:r>
            <a:r>
              <a:rPr lang="ja-JP" altLang="en-US" dirty="0"/>
              <a:t>）</a:t>
            </a:r>
            <a:endParaRPr lang="en-US" altLang="ja-JP" dirty="0"/>
          </a:p>
          <a:p>
            <a:pPr lvl="1"/>
            <a:r>
              <a:rPr lang="ja-JP" altLang="en-US" dirty="0"/>
              <a:t>情報（データ）と機能の流れは明確に</a:t>
            </a:r>
            <a:endParaRPr lang="en-US" altLang="ja-JP" dirty="0"/>
          </a:p>
          <a:p>
            <a:pPr lvl="2"/>
            <a:r>
              <a:rPr lang="ja-JP" altLang="en-US" dirty="0"/>
              <a:t>機能情報関連図（情報と機能の流れ（サブシステムレベル））等で</a:t>
            </a:r>
            <a:endParaRPr lang="en-US" altLang="ja-JP" dirty="0"/>
          </a:p>
          <a:p>
            <a:pPr lvl="1"/>
            <a:r>
              <a:rPr lang="ja-JP" altLang="en-US" dirty="0">
                <a:solidFill>
                  <a:srgbClr val="FF0000"/>
                </a:solidFill>
              </a:rPr>
              <a:t>実施方法、実装方法は、システム化要件定義で</a:t>
            </a:r>
            <a:endParaRPr lang="en-US" altLang="ja-JP" dirty="0">
              <a:solidFill>
                <a:srgbClr val="FF0000"/>
              </a:solidFill>
            </a:endParaRPr>
          </a:p>
          <a:p>
            <a:pPr lvl="2"/>
            <a:r>
              <a:rPr lang="ja-JP" altLang="en-US" dirty="0"/>
              <a:t>システム化要件定義でサービス内容がぶれないように</a:t>
            </a:r>
            <a:endParaRPr lang="en-US" altLang="ja-JP" dirty="0"/>
          </a:p>
          <a:p>
            <a:r>
              <a:rPr lang="ja-JP" altLang="en-US" dirty="0"/>
              <a:t>進め方</a:t>
            </a:r>
            <a:endParaRPr lang="en-US" altLang="ja-JP" dirty="0"/>
          </a:p>
          <a:p>
            <a:pPr lvl="1"/>
            <a:r>
              <a:rPr lang="ja-JP" altLang="en-US" dirty="0"/>
              <a:t>サービス部門が主体となってサービスを想定</a:t>
            </a:r>
            <a:endParaRPr lang="en-US" altLang="ja-JP" dirty="0"/>
          </a:p>
          <a:p>
            <a:pPr lvl="1"/>
            <a:r>
              <a:rPr lang="ja-JP" altLang="en-US" dirty="0"/>
              <a:t>システム部門は最適化や実装の観点から助言する</a:t>
            </a:r>
            <a:endParaRPr lang="en-US" altLang="ja-JP" dirty="0"/>
          </a:p>
          <a:p>
            <a:pPr lvl="1"/>
            <a:endParaRPr lang="en-US" altLang="ja-JP" dirty="0"/>
          </a:p>
          <a:p>
            <a:pPr lvl="1"/>
            <a:endParaRPr lang="en-US" altLang="ja-JP" dirty="0"/>
          </a:p>
          <a:p>
            <a:endParaRPr kumimoji="1" lang="ja-JP" altLang="en-US" dirty="0"/>
          </a:p>
        </p:txBody>
      </p:sp>
      <p:sp>
        <p:nvSpPr>
          <p:cNvPr id="5" name="フッター プレースホル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横巻き 6"/>
          <p:cNvSpPr/>
          <p:nvPr/>
        </p:nvSpPr>
        <p:spPr>
          <a:xfrm>
            <a:off x="8256240" y="209124"/>
            <a:ext cx="370010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・適正な調達のための留意点</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741554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情報システムの構築に必要なスキルと知識</a:t>
            </a:r>
            <a:endParaRPr kumimoji="1" lang="ja-JP" altLang="en-US" dirty="0"/>
          </a:p>
        </p:txBody>
      </p:sp>
    </p:spTree>
    <p:extLst>
      <p:ext uri="{BB962C8B-B14F-4D97-AF65-F5344CB8AC3E}">
        <p14:creationId xmlns:p14="http://schemas.microsoft.com/office/powerpoint/2010/main" val="1326144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317480" cy="928668"/>
          </a:xfrm>
        </p:spPr>
        <p:txBody>
          <a:bodyPr>
            <a:normAutofit/>
          </a:bodyPr>
          <a:lstStyle/>
          <a:p>
            <a:r>
              <a:rPr kumimoji="1" lang="ja-JP" altLang="en-US" dirty="0"/>
              <a:t>人とシステムの役割分担</a:t>
            </a:r>
          </a:p>
        </p:txBody>
      </p:sp>
      <p:sp>
        <p:nvSpPr>
          <p:cNvPr id="3" name="コンテンツ プレースホルダー 2"/>
          <p:cNvSpPr>
            <a:spLocks noGrp="1"/>
          </p:cNvSpPr>
          <p:nvPr>
            <p:ph sz="half" idx="1"/>
          </p:nvPr>
        </p:nvSpPr>
        <p:spPr>
          <a:xfrm>
            <a:off x="0" y="928671"/>
            <a:ext cx="5337125" cy="367282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kumimoji="1" lang="ja-JP" altLang="en-US" dirty="0"/>
              <a:t>システム</a:t>
            </a:r>
            <a:endParaRPr kumimoji="1" lang="en-US" altLang="ja-JP" dirty="0"/>
          </a:p>
          <a:p>
            <a:pPr lvl="1"/>
            <a:r>
              <a:rPr lang="ja-JP" altLang="en-US" dirty="0"/>
              <a:t>定型的</a:t>
            </a:r>
            <a:r>
              <a:rPr kumimoji="1" lang="ja-JP" altLang="en-US" dirty="0"/>
              <a:t>な業務⇒</a:t>
            </a:r>
            <a:r>
              <a:rPr kumimoji="1" lang="en-US" altLang="ja-JP" dirty="0"/>
              <a:t>BPR</a:t>
            </a:r>
          </a:p>
          <a:p>
            <a:pPr lvl="1"/>
            <a:r>
              <a:rPr lang="ja-JP" altLang="en-US" dirty="0"/>
              <a:t>大量のデータ収集・分析・蓄積⇒データマイニング</a:t>
            </a:r>
            <a:endParaRPr lang="en-US" altLang="ja-JP" dirty="0"/>
          </a:p>
          <a:p>
            <a:pPr lvl="1"/>
            <a:r>
              <a:rPr lang="ja-JP" altLang="en-US" dirty="0"/>
              <a:t>最適な解を提供する業務⇒</a:t>
            </a:r>
            <a:endParaRPr kumimoji="1" lang="en-US" altLang="ja-JP" dirty="0"/>
          </a:p>
          <a:p>
            <a:pPr lvl="1"/>
            <a:r>
              <a:rPr lang="ja-JP" altLang="en-US" dirty="0"/>
              <a:t>経営判断の分析情報を提示する業務⇒</a:t>
            </a:r>
            <a:r>
              <a:rPr lang="en-US" altLang="ja-JP" dirty="0"/>
              <a:t>ERP</a:t>
            </a:r>
          </a:p>
          <a:p>
            <a:pPr lvl="1"/>
            <a:r>
              <a:rPr lang="ja-JP" altLang="en-US" dirty="0"/>
              <a:t>社会全般での</a:t>
            </a:r>
            <a:r>
              <a:rPr kumimoji="1" lang="ja-JP" altLang="en-US" dirty="0"/>
              <a:t>デジタル情報を活用した新ビジネス⇒</a:t>
            </a:r>
            <a:r>
              <a:rPr kumimoji="1" lang="en-US" altLang="ja-JP" dirty="0"/>
              <a:t>Digital</a:t>
            </a:r>
            <a:r>
              <a:rPr kumimoji="1" lang="ja-JP" altLang="en-US" dirty="0"/>
              <a:t> </a:t>
            </a:r>
            <a:r>
              <a:rPr kumimoji="1" lang="en-US" altLang="ja-JP" dirty="0"/>
              <a:t>Transformation</a:t>
            </a:r>
          </a:p>
          <a:p>
            <a:pPr lvl="1"/>
            <a:r>
              <a:rPr kumimoji="1" lang="ja-JP" altLang="en-US" dirty="0"/>
              <a:t>・・・</a:t>
            </a:r>
            <a:endParaRPr kumimoji="1" lang="en-US" altLang="ja-JP" dirty="0"/>
          </a:p>
          <a:p>
            <a:pPr lvl="1"/>
            <a:r>
              <a:rPr lang="ja-JP" altLang="en-US" dirty="0"/>
              <a:t>人工知能</a:t>
            </a:r>
            <a:r>
              <a:rPr lang="ja-JP" altLang="en-US" dirty="0" err="1"/>
              <a:t>、、、</a:t>
            </a:r>
            <a:endParaRPr kumimoji="1" lang="ja-JP" altLang="en-US" dirty="0"/>
          </a:p>
        </p:txBody>
      </p:sp>
      <p:sp>
        <p:nvSpPr>
          <p:cNvPr id="4" name="コンテンツ プレースホルダー 3"/>
          <p:cNvSpPr>
            <a:spLocks noGrp="1"/>
          </p:cNvSpPr>
          <p:nvPr>
            <p:ph sz="half" idx="2"/>
          </p:nvPr>
        </p:nvSpPr>
        <p:spPr>
          <a:xfrm>
            <a:off x="5735960" y="928670"/>
            <a:ext cx="6456040" cy="49734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人</a:t>
            </a:r>
            <a:endParaRPr lang="en-US" altLang="ja-JP" dirty="0"/>
          </a:p>
          <a:p>
            <a:pPr lvl="1"/>
            <a:r>
              <a:rPr kumimoji="1" lang="ja-JP" altLang="en-US" dirty="0"/>
              <a:t>システムを利用</a:t>
            </a:r>
            <a:endParaRPr kumimoji="1" lang="en-US" altLang="ja-JP" dirty="0"/>
          </a:p>
          <a:p>
            <a:pPr lvl="2"/>
            <a:r>
              <a:rPr kumimoji="1" lang="ja-JP" altLang="en-US" dirty="0"/>
              <a:t>システムを使って業務運用</a:t>
            </a:r>
            <a:endParaRPr kumimoji="1" lang="en-US" altLang="ja-JP" dirty="0"/>
          </a:p>
          <a:p>
            <a:pPr lvl="2"/>
            <a:r>
              <a:rPr lang="ja-JP" altLang="en-US" dirty="0"/>
              <a:t>利用者と一緒に課題解決</a:t>
            </a:r>
            <a:endParaRPr lang="en-US" altLang="ja-JP" dirty="0"/>
          </a:p>
          <a:p>
            <a:pPr lvl="3"/>
            <a:r>
              <a:rPr lang="ja-JP" altLang="en-US" dirty="0"/>
              <a:t>システムで予測できない事象への判断（アルゴリズムが明確でない勘によるもの）</a:t>
            </a:r>
            <a:endParaRPr lang="en-US" altLang="ja-JP" dirty="0"/>
          </a:p>
          <a:p>
            <a:pPr lvl="3"/>
            <a:r>
              <a:rPr lang="ja-JP" altLang="en-US" dirty="0"/>
              <a:t>自分のスキルでなく、足りない部分は、積極的に他サービス、他者と協働で</a:t>
            </a:r>
            <a:endParaRPr lang="en-US" altLang="ja-JP" dirty="0"/>
          </a:p>
          <a:p>
            <a:pPr lvl="2"/>
            <a:r>
              <a:rPr lang="ja-JP" altLang="en-US" dirty="0"/>
              <a:t>創造力を駆使した創作活動</a:t>
            </a:r>
            <a:endParaRPr lang="en-US" altLang="ja-JP" dirty="0"/>
          </a:p>
          <a:p>
            <a:pPr lvl="3"/>
            <a:r>
              <a:rPr lang="ja-JP" altLang="en-US" dirty="0"/>
              <a:t>他者と協働し、新しい価値を創造</a:t>
            </a:r>
            <a:endParaRPr lang="en-US" altLang="ja-JP" dirty="0"/>
          </a:p>
          <a:p>
            <a:pPr lvl="2"/>
            <a:r>
              <a:rPr lang="ja-JP" altLang="en-US" dirty="0"/>
              <a:t>ナレッジデータベース化</a:t>
            </a:r>
            <a:endParaRPr lang="en-US" altLang="ja-JP" dirty="0"/>
          </a:p>
          <a:p>
            <a:pPr lvl="3"/>
            <a:r>
              <a:rPr lang="ja-JP" altLang="en-US" dirty="0"/>
              <a:t>知識、ノウハウ等の暗黙知を形式知化</a:t>
            </a:r>
            <a:endParaRPr lang="en-US" altLang="ja-JP" dirty="0"/>
          </a:p>
          <a:p>
            <a:pPr lvl="1"/>
            <a:r>
              <a:rPr lang="ja-JP" altLang="en-US" dirty="0"/>
              <a:t>システムを構築運用</a:t>
            </a:r>
            <a:endParaRPr lang="en-US" altLang="ja-JP" dirty="0"/>
          </a:p>
          <a:p>
            <a:pPr lvl="2"/>
            <a:r>
              <a:rPr kumimoji="1" lang="ja-JP" altLang="en-US" dirty="0"/>
              <a:t>業務・サービスを実現するシステム開発（業務知識が必要）</a:t>
            </a:r>
            <a:endParaRPr kumimoji="1" lang="en-US" altLang="ja-JP" dirty="0"/>
          </a:p>
          <a:p>
            <a:pPr lvl="1"/>
            <a:r>
              <a:rPr lang="ja-JP" altLang="en-US" dirty="0">
                <a:solidFill>
                  <a:srgbClr val="FF0000"/>
                </a:solidFill>
              </a:rPr>
              <a:t>今後は、人工知能の活用により、システムに支援される作業の範囲が広がることが予想される</a:t>
            </a:r>
            <a:endParaRPr kumimoji="1" lang="ja-JP" altLang="en-US" dirty="0">
              <a:solidFill>
                <a:srgbClr val="FF0000"/>
              </a:solidFill>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a:xfrm>
            <a:off x="9937954" y="654362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四角形吹き出し 8"/>
          <p:cNvSpPr/>
          <p:nvPr/>
        </p:nvSpPr>
        <p:spPr>
          <a:xfrm>
            <a:off x="147484" y="5161935"/>
            <a:ext cx="5189641" cy="1480421"/>
          </a:xfrm>
          <a:prstGeom prst="wedgeRectCallout">
            <a:avLst>
              <a:gd name="adj1" fmla="val 75527"/>
              <a:gd name="adj2" fmla="val 1893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アルゴリズムが明確で、知識に基づいて判断される左脳型作業からシステム化は進む</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そのシステムは、その業務を遂行していた人による明確な要件定義に沿って開発されたシステムで実現が可能</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そのシステムを利用して、右脳型の活動に専念する</a:t>
            </a:r>
          </a:p>
        </p:txBody>
      </p:sp>
      <p:sp>
        <p:nvSpPr>
          <p:cNvPr id="10" name="横巻き 9"/>
          <p:cNvSpPr/>
          <p:nvPr/>
        </p:nvSpPr>
        <p:spPr>
          <a:xfrm>
            <a:off x="6781800" y="5913149"/>
            <a:ext cx="3894388"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・システムでできる、システムのほうが効率的、正確なことはシステムに任せる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54268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ゼミ生の関心事</a:t>
            </a:r>
            <a:endParaRPr kumimoji="1" lang="ja-JP" altLang="en-US" dirty="0"/>
          </a:p>
        </p:txBody>
      </p:sp>
      <p:sp>
        <p:nvSpPr>
          <p:cNvPr id="4" name="コンテンツ プレースホルダー 3"/>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663196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000000"/>
                </a:solidFill>
              </a:rPr>
              <a:t>業務遂行のタスクとスキル・知識の蓄積の関係 </a:t>
            </a:r>
            <a:endParaRPr kumimoji="1" lang="ja-JP" altLang="en-US" dirty="0"/>
          </a:p>
        </p:txBody>
      </p:sp>
      <p:sp>
        <p:nvSpPr>
          <p:cNvPr id="4" name="角丸四角形 3"/>
          <p:cNvSpPr/>
          <p:nvPr/>
        </p:nvSpPr>
        <p:spPr>
          <a:xfrm>
            <a:off x="4456386" y="1477362"/>
            <a:ext cx="2334232" cy="57981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・それぞれのタスクに必要な技能（スキル）</a:t>
            </a:r>
          </a:p>
        </p:txBody>
      </p:sp>
      <p:sp>
        <p:nvSpPr>
          <p:cNvPr id="5" name="角丸四角形 4"/>
          <p:cNvSpPr/>
          <p:nvPr/>
        </p:nvSpPr>
        <p:spPr>
          <a:xfrm>
            <a:off x="7080976" y="1482103"/>
            <a:ext cx="2529393" cy="603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・それぞれのスキルの</a:t>
            </a:r>
            <a:r>
              <a:rPr kumimoji="1" lang="ja-JP" altLang="en-US" sz="1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もととと</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なる知識（ノウハウ）</a:t>
            </a:r>
          </a:p>
        </p:txBody>
      </p:sp>
      <p:sp>
        <p:nvSpPr>
          <p:cNvPr id="9" name="四角形吹き出し 8"/>
          <p:cNvSpPr/>
          <p:nvPr/>
        </p:nvSpPr>
        <p:spPr>
          <a:xfrm>
            <a:off x="10636207" y="2792483"/>
            <a:ext cx="1540786" cy="1378687"/>
          </a:xfrm>
          <a:prstGeom prst="wedgeRectCallout">
            <a:avLst>
              <a:gd name="adj1" fmla="val 6240"/>
              <a:gd name="adj2" fmla="val 65431"/>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パスポート」は社会人としての基礎的知識レベル</a:t>
            </a:r>
          </a:p>
        </p:txBody>
      </p:sp>
      <p:sp>
        <p:nvSpPr>
          <p:cNvPr id="11" name="円/楕円 10"/>
          <p:cNvSpPr/>
          <p:nvPr/>
        </p:nvSpPr>
        <p:spPr>
          <a:xfrm>
            <a:off x="801313" y="2480948"/>
            <a:ext cx="906869" cy="232113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事業目標達成</a:t>
            </a:r>
          </a:p>
        </p:txBody>
      </p:sp>
      <p:sp>
        <p:nvSpPr>
          <p:cNvPr id="12" name="角丸四角形 11"/>
          <p:cNvSpPr/>
          <p:nvPr/>
        </p:nvSpPr>
        <p:spPr>
          <a:xfrm>
            <a:off x="2378033" y="2130189"/>
            <a:ext cx="1199468" cy="3740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・事業毎のタスクプロフィールに沿って業務遂行</a:t>
            </a:r>
            <a:endPar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4050365" y="2194604"/>
            <a:ext cx="1318048" cy="37151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なタスクディクショナリより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4" name="角丸四角形 13"/>
          <p:cNvSpPr/>
          <p:nvPr/>
        </p:nvSpPr>
        <p:spPr>
          <a:xfrm>
            <a:off x="5781320" y="2161244"/>
            <a:ext cx="1299655" cy="37406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なスキルディクショナリより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5" name="角丸四角形 14"/>
          <p:cNvSpPr/>
          <p:nvPr/>
        </p:nvSpPr>
        <p:spPr>
          <a:xfrm>
            <a:off x="7512276" y="2194604"/>
            <a:ext cx="1326923" cy="37151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な知識ディクショナリより</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選択</a:t>
            </a:r>
          </a:p>
        </p:txBody>
      </p:sp>
      <p:sp>
        <p:nvSpPr>
          <p:cNvPr id="16" name="フローチャート: 磁気ディスク 15"/>
          <p:cNvSpPr/>
          <p:nvPr/>
        </p:nvSpPr>
        <p:spPr>
          <a:xfrm>
            <a:off x="9400483" y="2185871"/>
            <a:ext cx="1149131" cy="186596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・知識情報基盤（知識データベース）</a:t>
            </a:r>
          </a:p>
        </p:txBody>
      </p:sp>
      <p:sp>
        <p:nvSpPr>
          <p:cNvPr id="17" name="左矢印 16"/>
          <p:cNvSpPr/>
          <p:nvPr/>
        </p:nvSpPr>
        <p:spPr>
          <a:xfrm>
            <a:off x="6980789" y="2551752"/>
            <a:ext cx="2491373" cy="1025158"/>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研修・自己啓発</a:t>
            </a:r>
          </a:p>
        </p:txBody>
      </p:sp>
      <p:sp>
        <p:nvSpPr>
          <p:cNvPr id="18" name="U ターン矢印 17"/>
          <p:cNvSpPr/>
          <p:nvPr/>
        </p:nvSpPr>
        <p:spPr>
          <a:xfrm flipV="1">
            <a:off x="2627586" y="5603889"/>
            <a:ext cx="4225192" cy="1066232"/>
          </a:xfrm>
          <a:prstGeom prst="uturnArrow">
            <a:avLst>
              <a:gd name="adj1" fmla="val 30814"/>
              <a:gd name="adj2" fmla="val 25000"/>
              <a:gd name="adj3" fmla="val 25986"/>
              <a:gd name="adj4" fmla="val 50650"/>
              <a:gd name="adj5" fmla="val 100000"/>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2745886" y="6342989"/>
            <a:ext cx="39885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タスクの遂行を通じてスキル習得（</a:t>
            </a: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OJT</a:t>
            </a: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23" name="右矢印 22"/>
          <p:cNvSpPr/>
          <p:nvPr/>
        </p:nvSpPr>
        <p:spPr>
          <a:xfrm flipH="1">
            <a:off x="3521781" y="2596196"/>
            <a:ext cx="2214845" cy="104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スキルを活用して業務遂行</a:t>
            </a:r>
          </a:p>
        </p:txBody>
      </p:sp>
      <p:sp>
        <p:nvSpPr>
          <p:cNvPr id="6" name="角丸四角形 5"/>
          <p:cNvSpPr/>
          <p:nvPr/>
        </p:nvSpPr>
        <p:spPr>
          <a:xfrm>
            <a:off x="0" y="5750960"/>
            <a:ext cx="2627585" cy="9825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・業務では、的確に判断し、指示できる</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必要最低限</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のスキル・知識があれば</a:t>
            </a:r>
          </a:p>
        </p:txBody>
      </p:sp>
      <p:sp>
        <p:nvSpPr>
          <p:cNvPr id="24" name="右矢印 23"/>
          <p:cNvSpPr/>
          <p:nvPr/>
        </p:nvSpPr>
        <p:spPr>
          <a:xfrm flipH="1">
            <a:off x="1693434" y="3157214"/>
            <a:ext cx="783030"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10976545" y="4389684"/>
            <a:ext cx="1199468" cy="2294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スキル・知識レベルの認定は、情報処理技術者試験棟</a:t>
            </a:r>
          </a:p>
        </p:txBody>
      </p:sp>
      <p:sp>
        <p:nvSpPr>
          <p:cNvPr id="28" name="角丸四角形 27"/>
          <p:cNvSpPr/>
          <p:nvPr/>
        </p:nvSpPr>
        <p:spPr>
          <a:xfrm>
            <a:off x="5736626" y="4715217"/>
            <a:ext cx="3102574" cy="98257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スキル・知識の蓄積と活用</a:t>
            </a:r>
          </a:p>
        </p:txBody>
      </p:sp>
      <p:sp>
        <p:nvSpPr>
          <p:cNvPr id="29" name="角丸四角形 28"/>
          <p:cNvSpPr/>
          <p:nvPr/>
        </p:nvSpPr>
        <p:spPr>
          <a:xfrm>
            <a:off x="3820897" y="4759712"/>
            <a:ext cx="1717027" cy="9825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a:t>
            </a:r>
          </a:p>
        </p:txBody>
      </p:sp>
      <p:sp>
        <p:nvSpPr>
          <p:cNvPr id="30" name="角丸四角形 29"/>
          <p:cNvSpPr/>
          <p:nvPr/>
        </p:nvSpPr>
        <p:spPr>
          <a:xfrm>
            <a:off x="1947486" y="4759712"/>
            <a:ext cx="1717027" cy="9825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実施するタスク・関連するタスクの集合</a:t>
            </a:r>
          </a:p>
        </p:txBody>
      </p:sp>
      <p:sp>
        <p:nvSpPr>
          <p:cNvPr id="35" name="曲折矢印 34"/>
          <p:cNvSpPr/>
          <p:nvPr/>
        </p:nvSpPr>
        <p:spPr>
          <a:xfrm rot="16200000" flipV="1">
            <a:off x="7339867" y="3649598"/>
            <a:ext cx="2543120" cy="3564922"/>
          </a:xfrm>
          <a:prstGeom prst="bentArrow">
            <a:avLst>
              <a:gd name="adj1" fmla="val 11731"/>
              <a:gd name="adj2" fmla="val 18325"/>
              <a:gd name="adj3" fmla="val 16011"/>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p:cNvSpPr/>
          <p:nvPr/>
        </p:nvSpPr>
        <p:spPr>
          <a:xfrm>
            <a:off x="7400810" y="6342989"/>
            <a:ext cx="30941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新たに創造された知識・ノウハウ</a:t>
            </a:r>
          </a:p>
        </p:txBody>
      </p:sp>
      <p:sp>
        <p:nvSpPr>
          <p:cNvPr id="31" name="四角形吹き出し 30"/>
          <p:cNvSpPr/>
          <p:nvPr/>
        </p:nvSpPr>
        <p:spPr>
          <a:xfrm>
            <a:off x="8711745" y="5446791"/>
            <a:ext cx="2120563" cy="779881"/>
          </a:xfrm>
          <a:prstGeom prst="wedgeRectCallout">
            <a:avLst>
              <a:gd name="adj1" fmla="val 56843"/>
              <a:gd name="adj2" fmla="val -85457"/>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・試験では、あるレベルでのスキル・知識の</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網羅性</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を求められる</a:t>
            </a:r>
          </a:p>
        </p:txBody>
      </p:sp>
      <p:sp>
        <p:nvSpPr>
          <p:cNvPr id="43" name="四角形吹き出し 42"/>
          <p:cNvSpPr/>
          <p:nvPr/>
        </p:nvSpPr>
        <p:spPr>
          <a:xfrm>
            <a:off x="9900727" y="1354853"/>
            <a:ext cx="2291273" cy="825634"/>
          </a:xfrm>
          <a:prstGeom prst="wedgeRectCallout">
            <a:avLst>
              <a:gd name="adj1" fmla="val -32478"/>
              <a:gd name="adj2" fmla="val 77249"/>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書籍・論文</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研修教材</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レファレンス事例</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DB, Web</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srgbClr val="FE02EC"/>
                </a:solidFill>
                <a:effectLst/>
                <a:uLnTx/>
                <a:uFillTx/>
                <a:latin typeface="Meiryo UI" panose="020B0604030504040204" pitchFamily="50" charset="-128"/>
                <a:ea typeface="Meiryo UI" panose="020B0604030504040204" pitchFamily="50" charset="-128"/>
                <a:cs typeface="+mn-cs"/>
              </a:rPr>
              <a:t>自ら創造した知識</a:t>
            </a:r>
          </a:p>
        </p:txBody>
      </p:sp>
      <p:sp>
        <p:nvSpPr>
          <p:cNvPr id="32" name="横巻き 31"/>
          <p:cNvSpPr/>
          <p:nvPr/>
        </p:nvSpPr>
        <p:spPr>
          <a:xfrm>
            <a:off x="8112011" y="471306"/>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33" name="角丸四角形 32"/>
          <p:cNvSpPr/>
          <p:nvPr/>
        </p:nvSpPr>
        <p:spPr>
          <a:xfrm>
            <a:off x="1380415" y="1292737"/>
            <a:ext cx="2806000" cy="9825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・「政府情報システムの整備及び管理に関するガイドライン」</a:t>
            </a:r>
          </a:p>
        </p:txBody>
      </p:sp>
      <p:sp>
        <p:nvSpPr>
          <p:cNvPr id="34" name="角丸四角形 33"/>
          <p:cNvSpPr/>
          <p:nvPr/>
        </p:nvSpPr>
        <p:spPr>
          <a:xfrm>
            <a:off x="123807" y="661116"/>
            <a:ext cx="2622079" cy="6937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 name="屈折矢印 2"/>
          <p:cNvSpPr/>
          <p:nvPr/>
        </p:nvSpPr>
        <p:spPr>
          <a:xfrm rot="5400000">
            <a:off x="700438" y="1413800"/>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6" name="屈折矢印 35"/>
          <p:cNvSpPr/>
          <p:nvPr/>
        </p:nvSpPr>
        <p:spPr>
          <a:xfrm rot="5400000">
            <a:off x="1651363" y="2278965"/>
            <a:ext cx="592245" cy="6344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8" name="テキスト ボックス 37"/>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Tree>
    <p:extLst>
      <p:ext uri="{BB962C8B-B14F-4D97-AF65-F5344CB8AC3E}">
        <p14:creationId xmlns:p14="http://schemas.microsoft.com/office/powerpoint/2010/main" val="7669777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柱 8"/>
          <p:cNvSpPr/>
          <p:nvPr/>
        </p:nvSpPr>
        <p:spPr>
          <a:xfrm>
            <a:off x="4570984" y="2167826"/>
            <a:ext cx="4052486" cy="4581974"/>
          </a:xfrm>
          <a:prstGeom prst="can">
            <a:avLst>
              <a:gd name="adj" fmla="val 5617"/>
            </a:avLst>
          </a:prstGeom>
        </p:spPr>
        <p:style>
          <a:lnRef idx="1">
            <a:schemeClr val="accent2"/>
          </a:lnRef>
          <a:fillRef idx="2">
            <a:schemeClr val="accent2"/>
          </a:fillRef>
          <a:effectRef idx="1">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網羅的辞書</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1" name="角丸四角形 10"/>
          <p:cNvSpPr/>
          <p:nvPr/>
        </p:nvSpPr>
        <p:spPr>
          <a:xfrm>
            <a:off x="6036208" y="2712736"/>
            <a:ext cx="1642127"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7885570" y="2693912"/>
            <a:ext cx="934044" cy="384418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1" name="角丸四角形 70"/>
          <p:cNvSpPr/>
          <p:nvPr/>
        </p:nvSpPr>
        <p:spPr>
          <a:xfrm>
            <a:off x="285750" y="1285696"/>
            <a:ext cx="4008404" cy="534998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知識の集約と提供業務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8"/>
            <a:ext cx="10312376" cy="957373"/>
          </a:xfrm>
        </p:spPr>
        <p:txBody>
          <a:bodyPr>
            <a:noAutofit/>
          </a:bodyPr>
          <a:lstStyle/>
          <a:p>
            <a:r>
              <a:rPr kumimoji="1" lang="ja-JP" altLang="en-US" sz="3200" dirty="0"/>
              <a:t>政府の標準ガイドライン</a:t>
            </a:r>
            <a:r>
              <a:rPr kumimoji="1" lang="en-US" altLang="ja-JP" sz="3200" dirty="0"/>
              <a:t>/</a:t>
            </a:r>
            <a:r>
              <a:rPr kumimoji="1" lang="en-US" altLang="ja-JP" sz="3200" dirty="0" err="1"/>
              <a:t>i</a:t>
            </a:r>
            <a:r>
              <a:rPr kumimoji="1" lang="ja-JP" altLang="en-US" sz="3200" dirty="0"/>
              <a:t>コンピテンシ・</a:t>
            </a:r>
            <a:r>
              <a:rPr lang="ja-JP" altLang="en-US" sz="3200" dirty="0"/>
              <a:t>ディクショナリを活用した</a:t>
            </a:r>
            <a:br>
              <a:rPr lang="en-US" altLang="ja-JP" sz="3200" dirty="0"/>
            </a:br>
            <a:r>
              <a:rPr lang="ja-JP" altLang="en-US" sz="3200" dirty="0"/>
              <a:t>業務の遂行と</a:t>
            </a:r>
            <a:r>
              <a:rPr kumimoji="1" lang="ja-JP" altLang="en-US" sz="3200" dirty="0"/>
              <a:t>スキル・知識の選択的習得</a:t>
            </a:r>
          </a:p>
        </p:txBody>
      </p:sp>
      <p:sp>
        <p:nvSpPr>
          <p:cNvPr id="3" name="角丸四角形 2"/>
          <p:cNvSpPr/>
          <p:nvPr/>
        </p:nvSpPr>
        <p:spPr>
          <a:xfrm>
            <a:off x="2422744" y="2011985"/>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57015" y="2104576"/>
            <a:ext cx="1778891" cy="4374281"/>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固有業務</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（知識インフラ）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530059" y="2658966"/>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知識利活用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角丸四角形 120"/>
          <p:cNvSpPr/>
          <p:nvPr/>
        </p:nvSpPr>
        <p:spPr>
          <a:xfrm>
            <a:off x="6155819" y="3061419"/>
            <a:ext cx="1388404" cy="107310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540343" y="3599534"/>
            <a:ext cx="1612237" cy="166528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540343" y="5483164"/>
            <a:ext cx="1612237" cy="77734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恒久的保存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641029" y="4514920"/>
            <a:ext cx="1390296" cy="62350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創造支援</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4678673" y="2678336"/>
            <a:ext cx="1328291" cy="384418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8975933" y="2167761"/>
            <a:ext cx="3171485" cy="4603517"/>
          </a:xfrm>
          <a:prstGeom prst="roundRect">
            <a:avLst>
              <a:gd name="adj" fmla="val 0"/>
            </a:avLst>
          </a:prstGeom>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情報処理技術者試験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9017909" y="2384345"/>
            <a:ext cx="1039188" cy="425133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パスポート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情報セキュリティマネジメント</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0084376" y="2370402"/>
            <a:ext cx="618560" cy="4201785"/>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基礎情報技術者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0758451" y="2369513"/>
            <a:ext cx="624416" cy="426616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応用情報技術者</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1410146" y="2379688"/>
            <a:ext cx="696456" cy="34992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ストラテジ</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2549271" y="1617192"/>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2557409" y="2312935"/>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2549271" y="2612590"/>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2516233" y="2891970"/>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2516233" y="3486104"/>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2557408" y="3180917"/>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2516233" y="3870672"/>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2481671" y="416983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2539535" y="4469852"/>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571758" y="4744725"/>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2571758" y="5050682"/>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2557407" y="5352172"/>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1" name="角丸四角形 30"/>
          <p:cNvSpPr/>
          <p:nvPr/>
        </p:nvSpPr>
        <p:spPr>
          <a:xfrm>
            <a:off x="2549567" y="56363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2516233" y="5920548"/>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3" name="角丸四角形 32"/>
          <p:cNvSpPr/>
          <p:nvPr/>
        </p:nvSpPr>
        <p:spPr>
          <a:xfrm>
            <a:off x="2516232" y="6234492"/>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4" name="角丸四角形 33"/>
          <p:cNvSpPr/>
          <p:nvPr/>
        </p:nvSpPr>
        <p:spPr>
          <a:xfrm>
            <a:off x="4776258" y="3118547"/>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5" name="角丸四角形 34"/>
          <p:cNvSpPr/>
          <p:nvPr/>
        </p:nvSpPr>
        <p:spPr>
          <a:xfrm>
            <a:off x="4768120" y="341820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6" name="角丸四角形 35"/>
          <p:cNvSpPr/>
          <p:nvPr/>
        </p:nvSpPr>
        <p:spPr>
          <a:xfrm>
            <a:off x="4735082" y="3697582"/>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角丸四角形 36"/>
          <p:cNvSpPr/>
          <p:nvPr/>
        </p:nvSpPr>
        <p:spPr>
          <a:xfrm>
            <a:off x="4735082" y="4291717"/>
            <a:ext cx="1131723" cy="2646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角丸四角形 37"/>
          <p:cNvSpPr/>
          <p:nvPr/>
        </p:nvSpPr>
        <p:spPr>
          <a:xfrm>
            <a:off x="4776257" y="3986530"/>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9" name="角丸四角形 38"/>
          <p:cNvSpPr/>
          <p:nvPr/>
        </p:nvSpPr>
        <p:spPr>
          <a:xfrm>
            <a:off x="4735082" y="4676284"/>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0" name="角丸四角形 39"/>
          <p:cNvSpPr/>
          <p:nvPr/>
        </p:nvSpPr>
        <p:spPr>
          <a:xfrm>
            <a:off x="4758384" y="4965761"/>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1" name="角丸四角形 40"/>
          <p:cNvSpPr/>
          <p:nvPr/>
        </p:nvSpPr>
        <p:spPr>
          <a:xfrm>
            <a:off x="4758384" y="5275464"/>
            <a:ext cx="1131723" cy="20040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角丸四角形 55"/>
          <p:cNvSpPr/>
          <p:nvPr/>
        </p:nvSpPr>
        <p:spPr>
          <a:xfrm>
            <a:off x="651312" y="3902052"/>
            <a:ext cx="1390296" cy="523306"/>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知識創造</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角丸四角形 56"/>
          <p:cNvSpPr/>
          <p:nvPr/>
        </p:nvSpPr>
        <p:spPr>
          <a:xfrm>
            <a:off x="9072964" y="3015263"/>
            <a:ext cx="2287522" cy="103295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ストラテジ系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角丸四角形 57"/>
          <p:cNvSpPr/>
          <p:nvPr/>
        </p:nvSpPr>
        <p:spPr>
          <a:xfrm>
            <a:off x="9150431" y="378638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企業と法規（法規）</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角丸四角形 58"/>
          <p:cNvSpPr/>
          <p:nvPr/>
        </p:nvSpPr>
        <p:spPr>
          <a:xfrm>
            <a:off x="7783953" y="3061420"/>
            <a:ext cx="768831" cy="110394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9105727" y="3190285"/>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1" name="角丸四角形 60"/>
          <p:cNvSpPr/>
          <p:nvPr/>
        </p:nvSpPr>
        <p:spPr>
          <a:xfrm>
            <a:off x="9072964" y="4127712"/>
            <a:ext cx="2287522" cy="125978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マネジメント系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角丸四角形 61"/>
          <p:cNvSpPr/>
          <p:nvPr/>
        </p:nvSpPr>
        <p:spPr>
          <a:xfrm>
            <a:off x="9161560" y="4365185"/>
            <a:ext cx="789919" cy="27911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3" name="角丸四角形 62"/>
          <p:cNvSpPr/>
          <p:nvPr/>
        </p:nvSpPr>
        <p:spPr>
          <a:xfrm>
            <a:off x="9161561" y="4602660"/>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4" name="角丸四角形 63"/>
          <p:cNvSpPr/>
          <p:nvPr/>
        </p:nvSpPr>
        <p:spPr>
          <a:xfrm>
            <a:off x="9152684" y="4853755"/>
            <a:ext cx="2105904" cy="20137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角丸四角形 64"/>
          <p:cNvSpPr/>
          <p:nvPr/>
        </p:nvSpPr>
        <p:spPr>
          <a:xfrm>
            <a:off x="9161560" y="5097226"/>
            <a:ext cx="2097028" cy="21039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9072964" y="5425199"/>
            <a:ext cx="2287522" cy="1289975"/>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角丸四角形 66"/>
          <p:cNvSpPr/>
          <p:nvPr/>
        </p:nvSpPr>
        <p:spPr>
          <a:xfrm>
            <a:off x="9161561" y="566267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基礎理論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9161561" y="5900147"/>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コンピュータシステム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9" name="角丸四角形 68"/>
          <p:cNvSpPr/>
          <p:nvPr/>
        </p:nvSpPr>
        <p:spPr>
          <a:xfrm>
            <a:off x="9152684" y="6151242"/>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技術要素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2" name="角丸四角形 71"/>
          <p:cNvSpPr/>
          <p:nvPr/>
        </p:nvSpPr>
        <p:spPr>
          <a:xfrm>
            <a:off x="9936403" y="6430273"/>
            <a:ext cx="1313904" cy="20540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6" name="角丸四角形 75"/>
          <p:cNvSpPr/>
          <p:nvPr/>
        </p:nvSpPr>
        <p:spPr>
          <a:xfrm>
            <a:off x="5526216" y="1216844"/>
            <a:ext cx="1916544" cy="527998"/>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サービス構築・運用のためのスキル・知識</a:t>
            </a:r>
          </a:p>
        </p:txBody>
      </p:sp>
      <p:sp>
        <p:nvSpPr>
          <p:cNvPr id="77" name="角丸四角形 76"/>
          <p:cNvSpPr/>
          <p:nvPr/>
        </p:nvSpPr>
        <p:spPr>
          <a:xfrm>
            <a:off x="8931491" y="920905"/>
            <a:ext cx="3260371" cy="1057472"/>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スキル・知識提供機関</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4" name="左右矢印 93"/>
          <p:cNvSpPr/>
          <p:nvPr/>
        </p:nvSpPr>
        <p:spPr>
          <a:xfrm>
            <a:off x="4340481" y="5742661"/>
            <a:ext cx="1174990" cy="1056871"/>
          </a:xfrm>
          <a:prstGeom prst="leftRightArrow">
            <a:avLst>
              <a:gd name="adj1" fmla="val 50000"/>
              <a:gd name="adj2" fmla="val 29271"/>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選択して</a:t>
            </a:r>
            <a:endPar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適用</a:t>
            </a:r>
          </a:p>
        </p:txBody>
      </p:sp>
      <p:sp>
        <p:nvSpPr>
          <p:cNvPr id="95" name="右矢印 94"/>
          <p:cNvSpPr/>
          <p:nvPr/>
        </p:nvSpPr>
        <p:spPr>
          <a:xfrm>
            <a:off x="4026978" y="1123529"/>
            <a:ext cx="1499237"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OJT</a:t>
            </a: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により習得</a:t>
            </a:r>
          </a:p>
        </p:txBody>
      </p:sp>
      <p:sp>
        <p:nvSpPr>
          <p:cNvPr id="96" name="左矢印 95"/>
          <p:cNvSpPr/>
          <p:nvPr/>
        </p:nvSpPr>
        <p:spPr>
          <a:xfrm>
            <a:off x="1770843" y="6003043"/>
            <a:ext cx="780261" cy="564757"/>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構築</a:t>
            </a:r>
          </a:p>
        </p:txBody>
      </p:sp>
      <p:sp>
        <p:nvSpPr>
          <p:cNvPr id="97" name="上矢印 96"/>
          <p:cNvSpPr/>
          <p:nvPr/>
        </p:nvSpPr>
        <p:spPr>
          <a:xfrm>
            <a:off x="419857" y="1327807"/>
            <a:ext cx="435006" cy="725217"/>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利活用</a:t>
            </a:r>
          </a:p>
        </p:txBody>
      </p:sp>
      <p:sp>
        <p:nvSpPr>
          <p:cNvPr id="98" name="左右矢印 97"/>
          <p:cNvSpPr/>
          <p:nvPr/>
        </p:nvSpPr>
        <p:spPr>
          <a:xfrm>
            <a:off x="5566856" y="6021813"/>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99" name="左矢印 98"/>
          <p:cNvSpPr/>
          <p:nvPr/>
        </p:nvSpPr>
        <p:spPr>
          <a:xfrm>
            <a:off x="7430867" y="1258928"/>
            <a:ext cx="1500624" cy="57577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学習により習得</a:t>
            </a:r>
          </a:p>
        </p:txBody>
      </p:sp>
      <p:sp>
        <p:nvSpPr>
          <p:cNvPr id="100" name="角丸四角形 99"/>
          <p:cNvSpPr/>
          <p:nvPr/>
        </p:nvSpPr>
        <p:spPr>
          <a:xfrm>
            <a:off x="9059273" y="1210767"/>
            <a:ext cx="1065507" cy="3048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各種研修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角丸四角形 101"/>
          <p:cNvSpPr/>
          <p:nvPr/>
        </p:nvSpPr>
        <p:spPr>
          <a:xfrm>
            <a:off x="10219065" y="1197633"/>
            <a:ext cx="864284" cy="284804"/>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3" name="角丸四角形 102"/>
          <p:cNvSpPr/>
          <p:nvPr/>
        </p:nvSpPr>
        <p:spPr>
          <a:xfrm>
            <a:off x="161213" y="977390"/>
            <a:ext cx="2310785" cy="352121"/>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国民への知識提供サービス</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4" name="左矢印 103"/>
          <p:cNvSpPr/>
          <p:nvPr/>
        </p:nvSpPr>
        <p:spPr>
          <a:xfrm>
            <a:off x="8263578" y="3900462"/>
            <a:ext cx="875601" cy="115022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スキルレベル毎</a:t>
            </a:r>
          </a:p>
        </p:txBody>
      </p:sp>
      <p:sp>
        <p:nvSpPr>
          <p:cNvPr id="105" name="左矢印 104"/>
          <p:cNvSpPr/>
          <p:nvPr/>
        </p:nvSpPr>
        <p:spPr>
          <a:xfrm>
            <a:off x="4191030" y="1566844"/>
            <a:ext cx="1414780" cy="50703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スキルを活用</a:t>
            </a:r>
          </a:p>
        </p:txBody>
      </p:sp>
      <p:sp>
        <p:nvSpPr>
          <p:cNvPr id="106" name="角丸四角形 105"/>
          <p:cNvSpPr/>
          <p:nvPr/>
        </p:nvSpPr>
        <p:spPr>
          <a:xfrm>
            <a:off x="11227560" y="1181620"/>
            <a:ext cx="820091" cy="300817"/>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セミナー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円柱 106"/>
          <p:cNvSpPr/>
          <p:nvPr/>
        </p:nvSpPr>
        <p:spPr>
          <a:xfrm>
            <a:off x="9235446" y="1545752"/>
            <a:ext cx="1556288" cy="47506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08" name="右矢印 107"/>
          <p:cNvSpPr/>
          <p:nvPr/>
        </p:nvSpPr>
        <p:spPr>
          <a:xfrm rot="19698679">
            <a:off x="8141701" y="2057950"/>
            <a:ext cx="1234181" cy="50165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知識の蓄積</a:t>
            </a:r>
          </a:p>
        </p:txBody>
      </p:sp>
      <p:sp>
        <p:nvSpPr>
          <p:cNvPr id="111" name="上矢印 110"/>
          <p:cNvSpPr/>
          <p:nvPr/>
        </p:nvSpPr>
        <p:spPr>
          <a:xfrm>
            <a:off x="7697309" y="1701242"/>
            <a:ext cx="435006" cy="576252"/>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参照</a:t>
            </a:r>
          </a:p>
        </p:txBody>
      </p:sp>
      <p:sp>
        <p:nvSpPr>
          <p:cNvPr id="112" name="円柱 111"/>
          <p:cNvSpPr/>
          <p:nvPr/>
        </p:nvSpPr>
        <p:spPr>
          <a:xfrm>
            <a:off x="663315" y="5818991"/>
            <a:ext cx="1110427" cy="475067"/>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知識</a:t>
            </a:r>
            <a:r>
              <a:rPr kumimoji="1" lang="en-US" altLang="ja-JP"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DB</a:t>
            </a:r>
            <a:endParaRPr kumimoji="1" lang="ja-JP" altLang="en-US" sz="1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13" name="角丸四角形 112"/>
          <p:cNvSpPr/>
          <p:nvPr/>
        </p:nvSpPr>
        <p:spPr>
          <a:xfrm>
            <a:off x="9138521" y="3484803"/>
            <a:ext cx="2105904" cy="200610"/>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経営戦略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14" name="直線矢印コネクタ 113"/>
          <p:cNvCxnSpPr>
            <a:stCxn id="34" idx="1"/>
            <a:endCxn id="19" idx="3"/>
          </p:cNvCxnSpPr>
          <p:nvPr/>
        </p:nvCxnSpPr>
        <p:spPr>
          <a:xfrm flipH="1" flipV="1">
            <a:off x="4094578" y="1764784"/>
            <a:ext cx="681680" cy="145866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a:stCxn id="35" idx="1"/>
            <a:endCxn id="20" idx="3"/>
          </p:cNvCxnSpPr>
          <p:nvPr/>
        </p:nvCxnSpPr>
        <p:spPr>
          <a:xfrm flipH="1" flipV="1">
            <a:off x="4102716" y="2424218"/>
            <a:ext cx="665404" cy="11042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39" idx="1"/>
            <a:endCxn id="21" idx="3"/>
          </p:cNvCxnSpPr>
          <p:nvPr/>
        </p:nvCxnSpPr>
        <p:spPr>
          <a:xfrm flipH="1" flipV="1">
            <a:off x="4094578" y="2729612"/>
            <a:ext cx="640504" cy="204731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35" idx="1"/>
            <a:endCxn id="22" idx="3"/>
          </p:cNvCxnSpPr>
          <p:nvPr/>
        </p:nvCxnSpPr>
        <p:spPr>
          <a:xfrm flipH="1" flipV="1">
            <a:off x="4061540" y="2998380"/>
            <a:ext cx="706580" cy="5301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40" idx="1"/>
            <a:endCxn id="24" idx="3"/>
          </p:cNvCxnSpPr>
          <p:nvPr/>
        </p:nvCxnSpPr>
        <p:spPr>
          <a:xfrm flipH="1" flipV="1">
            <a:off x="4102715" y="3287125"/>
            <a:ext cx="655669" cy="177883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a:stCxn id="35" idx="1"/>
            <a:endCxn id="23" idx="3"/>
          </p:cNvCxnSpPr>
          <p:nvPr/>
        </p:nvCxnSpPr>
        <p:spPr>
          <a:xfrm flipH="1">
            <a:off x="4061540" y="3528510"/>
            <a:ext cx="706580" cy="971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a:stCxn id="40" idx="1"/>
            <a:endCxn id="25" idx="3"/>
          </p:cNvCxnSpPr>
          <p:nvPr/>
        </p:nvCxnSpPr>
        <p:spPr>
          <a:xfrm flipH="1" flipV="1">
            <a:off x="4061540" y="3977441"/>
            <a:ext cx="696844" cy="108852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40" idx="1"/>
            <a:endCxn id="26" idx="3"/>
          </p:cNvCxnSpPr>
          <p:nvPr/>
        </p:nvCxnSpPr>
        <p:spPr>
          <a:xfrm flipH="1" flipV="1">
            <a:off x="4026978" y="4276134"/>
            <a:ext cx="731406" cy="78983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a:stCxn id="36" idx="1"/>
          </p:cNvCxnSpPr>
          <p:nvPr/>
        </p:nvCxnSpPr>
        <p:spPr>
          <a:xfrm flipH="1">
            <a:off x="4106690" y="3797887"/>
            <a:ext cx="628392" cy="780889"/>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36" idx="1"/>
            <a:endCxn id="28" idx="3"/>
          </p:cNvCxnSpPr>
          <p:nvPr/>
        </p:nvCxnSpPr>
        <p:spPr>
          <a:xfrm flipH="1">
            <a:off x="4117065" y="3797887"/>
            <a:ext cx="618017" cy="105314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9" idx="3"/>
          </p:cNvCxnSpPr>
          <p:nvPr/>
        </p:nvCxnSpPr>
        <p:spPr>
          <a:xfrm flipH="1">
            <a:off x="4117065" y="5065964"/>
            <a:ext cx="641319" cy="9102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1" idx="1"/>
            <a:endCxn id="30" idx="3"/>
          </p:cNvCxnSpPr>
          <p:nvPr/>
        </p:nvCxnSpPr>
        <p:spPr>
          <a:xfrm flipH="1">
            <a:off x="4102714" y="5375667"/>
            <a:ext cx="655670" cy="828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41" idx="1"/>
            <a:endCxn id="31" idx="3"/>
          </p:cNvCxnSpPr>
          <p:nvPr/>
        </p:nvCxnSpPr>
        <p:spPr>
          <a:xfrm flipH="1">
            <a:off x="4094874" y="5375667"/>
            <a:ext cx="663510" cy="36699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36" idx="1"/>
            <a:endCxn id="32" idx="3"/>
          </p:cNvCxnSpPr>
          <p:nvPr/>
        </p:nvCxnSpPr>
        <p:spPr>
          <a:xfrm flipH="1">
            <a:off x="4061540" y="3797887"/>
            <a:ext cx="673542" cy="222896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37" idx="1"/>
            <a:endCxn id="33" idx="3"/>
          </p:cNvCxnSpPr>
          <p:nvPr/>
        </p:nvCxnSpPr>
        <p:spPr>
          <a:xfrm flipH="1">
            <a:off x="4061539" y="4424049"/>
            <a:ext cx="673543" cy="1916745"/>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37" idx="1"/>
            <a:endCxn id="32" idx="3"/>
          </p:cNvCxnSpPr>
          <p:nvPr/>
        </p:nvCxnSpPr>
        <p:spPr>
          <a:xfrm flipH="1">
            <a:off x="4061540" y="4424049"/>
            <a:ext cx="673542" cy="1602801"/>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37" idx="1"/>
            <a:endCxn id="31" idx="3"/>
          </p:cNvCxnSpPr>
          <p:nvPr/>
        </p:nvCxnSpPr>
        <p:spPr>
          <a:xfrm flipH="1">
            <a:off x="4094874" y="4424049"/>
            <a:ext cx="640208" cy="1318613"/>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stCxn id="5" idx="3"/>
            <a:endCxn id="3" idx="1"/>
          </p:cNvCxnSpPr>
          <p:nvPr/>
        </p:nvCxnSpPr>
        <p:spPr>
          <a:xfrm>
            <a:off x="2142296" y="3047639"/>
            <a:ext cx="280448" cy="1244448"/>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endCxn id="3" idx="1"/>
          </p:cNvCxnSpPr>
          <p:nvPr/>
        </p:nvCxnSpPr>
        <p:spPr>
          <a:xfrm>
            <a:off x="2047788" y="4197480"/>
            <a:ext cx="374956" cy="94607"/>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a:endCxn id="3" idx="1"/>
          </p:cNvCxnSpPr>
          <p:nvPr/>
        </p:nvCxnSpPr>
        <p:spPr>
          <a:xfrm flipV="1">
            <a:off x="2041608" y="4292087"/>
            <a:ext cx="381136" cy="472864"/>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a:stCxn id="7" idx="3"/>
            <a:endCxn id="3" idx="1"/>
          </p:cNvCxnSpPr>
          <p:nvPr/>
        </p:nvCxnSpPr>
        <p:spPr>
          <a:xfrm flipV="1">
            <a:off x="2152580" y="4292087"/>
            <a:ext cx="270164" cy="1579750"/>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0" name="左右矢印 179"/>
          <p:cNvSpPr/>
          <p:nvPr/>
        </p:nvSpPr>
        <p:spPr>
          <a:xfrm>
            <a:off x="7124612" y="5991564"/>
            <a:ext cx="1056430" cy="822184"/>
          </a:xfrm>
          <a:prstGeom prst="leftRightArrow">
            <a:avLst>
              <a:gd name="adj1" fmla="val 50000"/>
              <a:gd name="adj2" fmla="val 30265"/>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多対多で関連付け</a:t>
            </a:r>
          </a:p>
        </p:txBody>
      </p:sp>
      <p:sp>
        <p:nvSpPr>
          <p:cNvPr id="181" name="角丸四角形 180"/>
          <p:cNvSpPr/>
          <p:nvPr/>
        </p:nvSpPr>
        <p:spPr>
          <a:xfrm>
            <a:off x="11360486" y="2780999"/>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システムアーキテクト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2" name="角丸四角形 181"/>
          <p:cNvSpPr/>
          <p:nvPr/>
        </p:nvSpPr>
        <p:spPr>
          <a:xfrm>
            <a:off x="11381592" y="3353565"/>
            <a:ext cx="696456" cy="541544"/>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プロジェクトマネージャ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3" name="角丸四角形 182"/>
          <p:cNvSpPr/>
          <p:nvPr/>
        </p:nvSpPr>
        <p:spPr>
          <a:xfrm>
            <a:off x="11348801" y="392800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ネットワーク</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4" name="角丸四角形 183"/>
          <p:cNvSpPr/>
          <p:nvPr/>
        </p:nvSpPr>
        <p:spPr>
          <a:xfrm>
            <a:off x="11395447" y="4403853"/>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データベース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5" name="角丸四角形 184"/>
          <p:cNvSpPr/>
          <p:nvPr/>
        </p:nvSpPr>
        <p:spPr>
          <a:xfrm>
            <a:off x="11405750" y="541708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6" name="角丸四角形 185"/>
          <p:cNvSpPr/>
          <p:nvPr/>
        </p:nvSpPr>
        <p:spPr>
          <a:xfrm>
            <a:off x="11387010" y="5864207"/>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サービス</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7" name="角丸四角形 186"/>
          <p:cNvSpPr/>
          <p:nvPr/>
        </p:nvSpPr>
        <p:spPr>
          <a:xfrm>
            <a:off x="11377935" y="6308775"/>
            <a:ext cx="696456" cy="399417"/>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88" name="直線矢印コネクタ 187"/>
          <p:cNvCxnSpPr>
            <a:stCxn id="4" idx="0"/>
            <a:endCxn id="19" idx="1"/>
          </p:cNvCxnSpPr>
          <p:nvPr/>
        </p:nvCxnSpPr>
        <p:spPr>
          <a:xfrm flipV="1">
            <a:off x="1346461" y="1764784"/>
            <a:ext cx="1202810" cy="339792"/>
          </a:xfrm>
          <a:prstGeom prst="straightConnector1">
            <a:avLst/>
          </a:prstGeom>
          <a:ln w="28575">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91" name="角丸四角形 190"/>
          <p:cNvSpPr/>
          <p:nvPr/>
        </p:nvSpPr>
        <p:spPr>
          <a:xfrm>
            <a:off x="11395447" y="4861080"/>
            <a:ext cx="696456" cy="526419"/>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エンベデッドシステム</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2" name="角丸四角形 121"/>
          <p:cNvSpPr/>
          <p:nvPr/>
        </p:nvSpPr>
        <p:spPr>
          <a:xfrm>
            <a:off x="6114653" y="5283064"/>
            <a:ext cx="1410793" cy="448261"/>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6143635" y="4194164"/>
            <a:ext cx="1400588" cy="1089798"/>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角丸四角形 47"/>
          <p:cNvSpPr/>
          <p:nvPr/>
        </p:nvSpPr>
        <p:spPr>
          <a:xfrm>
            <a:off x="6359427" y="3145124"/>
            <a:ext cx="1131723" cy="20979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角丸四角形 48"/>
          <p:cNvSpPr/>
          <p:nvPr/>
        </p:nvSpPr>
        <p:spPr>
          <a:xfrm>
            <a:off x="6351550" y="3430922"/>
            <a:ext cx="1131723" cy="22061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角丸四角形 49"/>
          <p:cNvSpPr/>
          <p:nvPr/>
        </p:nvSpPr>
        <p:spPr>
          <a:xfrm>
            <a:off x="6342129" y="3708661"/>
            <a:ext cx="1131723" cy="200610"/>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角丸四角形 50"/>
          <p:cNvSpPr/>
          <p:nvPr/>
        </p:nvSpPr>
        <p:spPr>
          <a:xfrm>
            <a:off x="6348871" y="4523483"/>
            <a:ext cx="1131723" cy="22268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角丸四角形 51"/>
          <p:cNvSpPr/>
          <p:nvPr/>
        </p:nvSpPr>
        <p:spPr>
          <a:xfrm>
            <a:off x="6343043" y="4252154"/>
            <a:ext cx="1131723" cy="200228"/>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角丸四角形 52"/>
          <p:cNvSpPr/>
          <p:nvPr/>
        </p:nvSpPr>
        <p:spPr>
          <a:xfrm>
            <a:off x="6348720" y="3960689"/>
            <a:ext cx="1131723" cy="20128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角丸四角形 53"/>
          <p:cNvSpPr/>
          <p:nvPr/>
        </p:nvSpPr>
        <p:spPr>
          <a:xfrm>
            <a:off x="6431148" y="5283962"/>
            <a:ext cx="1052125" cy="35049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角丸四角形 54"/>
          <p:cNvSpPr/>
          <p:nvPr/>
        </p:nvSpPr>
        <p:spPr>
          <a:xfrm>
            <a:off x="6114653" y="5810524"/>
            <a:ext cx="1385337" cy="53027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8" name="角丸四角形 117"/>
          <p:cNvSpPr/>
          <p:nvPr/>
        </p:nvSpPr>
        <p:spPr>
          <a:xfrm>
            <a:off x="6352557" y="4788866"/>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9" name="角丸四角形 118"/>
          <p:cNvSpPr/>
          <p:nvPr/>
        </p:nvSpPr>
        <p:spPr>
          <a:xfrm>
            <a:off x="6359427" y="5043545"/>
            <a:ext cx="1131723" cy="2300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5" name="横巻き 124"/>
          <p:cNvSpPr/>
          <p:nvPr/>
        </p:nvSpPr>
        <p:spPr>
          <a:xfrm>
            <a:off x="9049524" y="266457"/>
            <a:ext cx="3052682"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・辞書を活用して選択的に</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・認定試験では網羅的に</a:t>
            </a:r>
          </a:p>
        </p:txBody>
      </p:sp>
    </p:spTree>
    <p:extLst>
      <p:ext uri="{BB962C8B-B14F-4D97-AF65-F5344CB8AC3E}">
        <p14:creationId xmlns:p14="http://schemas.microsoft.com/office/powerpoint/2010/main" val="1405212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Picture 4" descr="Cover"/>
          <p:cNvPicPr/>
          <p:nvPr/>
        </p:nvPicPr>
        <p:blipFill>
          <a:blip r:embed="rId3">
            <a:extLst>
              <a:ext uri="{28A0092B-C50C-407E-A947-70E740481C1C}">
                <a14:useLocalDpi xmlns:a14="http://schemas.microsoft.com/office/drawing/2010/main"/>
              </a:ext>
            </a:extLst>
          </a:blip>
          <a:srcRect/>
          <a:stretch>
            <a:fillRect/>
          </a:stretch>
        </p:blipFill>
        <p:spPr bwMode="auto">
          <a:xfrm>
            <a:off x="451413" y="173620"/>
            <a:ext cx="11320040" cy="6528121"/>
          </a:xfrm>
          <a:prstGeom prst="rect">
            <a:avLst/>
          </a:prstGeom>
          <a:noFill/>
        </p:spPr>
      </p:pic>
      <p:sp>
        <p:nvSpPr>
          <p:cNvPr id="6" name="横巻き 5"/>
          <p:cNvSpPr/>
          <p:nvPr/>
        </p:nvSpPr>
        <p:spPr>
          <a:xfrm>
            <a:off x="6324600" y="173620"/>
            <a:ext cx="5625206" cy="772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どのようなビジネス形態の企業であっても利活用できるよう、広範囲な企業活動を想定した構成となっている。</a:t>
            </a:r>
          </a:p>
        </p:txBody>
      </p:sp>
    </p:spTree>
    <p:extLst>
      <p:ext uri="{BB962C8B-B14F-4D97-AF65-F5344CB8AC3E}">
        <p14:creationId xmlns:p14="http://schemas.microsoft.com/office/powerpoint/2010/main" val="2649248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a:xfrm>
            <a:off x="162560" y="971866"/>
            <a:ext cx="5857240" cy="5672773"/>
          </a:xfrm>
        </p:spPr>
        <p:txBody>
          <a:bodyPr/>
          <a:lstStyle/>
          <a:p>
            <a:endParaRPr kumimoji="1" lang="ja-JP" altLang="en-US" dirty="0"/>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381964" y="90805"/>
            <a:ext cx="11493659" cy="5989955"/>
          </a:xfrm>
          <a:prstGeom prst="rect">
            <a:avLst/>
          </a:prstGeom>
        </p:spPr>
      </p:pic>
      <p:sp>
        <p:nvSpPr>
          <p:cNvPr id="7" name="横巻き 6"/>
          <p:cNvSpPr/>
          <p:nvPr/>
        </p:nvSpPr>
        <p:spPr>
          <a:xfrm>
            <a:off x="6614160" y="5842900"/>
            <a:ext cx="5379720" cy="10151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タスク大分類単位でタスクディクショナリの全体像を俯瞰することで、自タスクの策定に利用することを想定</a:t>
            </a:r>
          </a:p>
        </p:txBody>
      </p:sp>
      <p:sp>
        <p:nvSpPr>
          <p:cNvPr id="6" name="正方形/長方形 5"/>
          <p:cNvSpPr/>
          <p:nvPr/>
        </p:nvSpPr>
        <p:spPr>
          <a:xfrm>
            <a:off x="381964" y="6165784"/>
            <a:ext cx="31862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rPr>
              <a:t>http://www.xmind.net/m/Vs9m</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64305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a:p>
        </p:txBody>
      </p:sp>
      <p:pic>
        <p:nvPicPr>
          <p:cNvPr id="5" name="図 4" descr="image"/>
          <p:cNvPicPr/>
          <p:nvPr/>
        </p:nvPicPr>
        <p:blipFill>
          <a:blip r:embed="rId3">
            <a:extLst>
              <a:ext uri="{28A0092B-C50C-407E-A947-70E740481C1C}">
                <a14:useLocalDpi xmlns:a14="http://schemas.microsoft.com/office/drawing/2010/main"/>
              </a:ext>
            </a:extLst>
          </a:blip>
          <a:srcRect/>
          <a:stretch>
            <a:fillRect/>
          </a:stretch>
        </p:blipFill>
        <p:spPr bwMode="auto">
          <a:xfrm>
            <a:off x="162560" y="248856"/>
            <a:ext cx="11493661" cy="6518339"/>
          </a:xfrm>
          <a:prstGeom prst="rect">
            <a:avLst/>
          </a:prstGeom>
          <a:noFill/>
          <a:ln>
            <a:noFill/>
          </a:ln>
        </p:spPr>
      </p:pic>
    </p:spTree>
    <p:extLst>
      <p:ext uri="{BB962C8B-B14F-4D97-AF65-F5344CB8AC3E}">
        <p14:creationId xmlns:p14="http://schemas.microsoft.com/office/powerpoint/2010/main" val="19365151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IT</a:t>
            </a:r>
            <a:r>
              <a:rPr kumimoji="1" lang="ja-JP" altLang="en-US" dirty="0"/>
              <a:t>パスポート試験シラバス</a:t>
            </a:r>
          </a:p>
        </p:txBody>
      </p:sp>
      <p:sp>
        <p:nvSpPr>
          <p:cNvPr id="4" name="コンテンツ プレースホルダー 3"/>
          <p:cNvSpPr>
            <a:spLocks noGrp="1"/>
          </p:cNvSpPr>
          <p:nvPr>
            <p:ph idx="1"/>
          </p:nvPr>
        </p:nvSpPr>
        <p:spPr>
          <a:xfrm>
            <a:off x="9370141" y="1905000"/>
            <a:ext cx="2615381" cy="4682613"/>
          </a:xfrm>
        </p:spPr>
        <p:txBody>
          <a:bodyPr>
            <a:normAutofit lnSpcReduction="10000"/>
          </a:bodyPr>
          <a:lstStyle/>
          <a:p>
            <a:r>
              <a:rPr lang="ja-JP" altLang="en-US" dirty="0"/>
              <a:t>システムを使ったサービスの提供者、利用者が知っておくべき基礎知識</a:t>
            </a:r>
            <a:endParaRPr lang="en-US" altLang="ja-JP" dirty="0"/>
          </a:p>
          <a:p>
            <a:endParaRPr kumimoji="1" lang="en-US" altLang="ja-JP" dirty="0"/>
          </a:p>
          <a:p>
            <a:r>
              <a:rPr lang="ja-JP" altLang="en-US" dirty="0"/>
              <a:t>範囲は網羅的</a:t>
            </a:r>
            <a:endParaRPr lang="en-US" altLang="ja-JP" dirty="0"/>
          </a:p>
          <a:p>
            <a:r>
              <a:rPr lang="ja-JP" altLang="en-US" dirty="0"/>
              <a:t>内容は用語</a:t>
            </a:r>
            <a:r>
              <a:rPr lang="en-US" altLang="ja-JP" dirty="0"/>
              <a:t>(</a:t>
            </a:r>
            <a:r>
              <a:rPr lang="ja-JP" altLang="en-US" dirty="0"/>
              <a:t>略称</a:t>
            </a:r>
            <a:r>
              <a:rPr lang="en-US" altLang="ja-JP" dirty="0"/>
              <a:t>)</a:t>
            </a:r>
            <a:r>
              <a:rPr lang="ja-JP" altLang="en-US" dirty="0"/>
              <a:t>の意味を知っていればいい程度</a:t>
            </a:r>
            <a:endParaRPr lang="en-US" altLang="ja-JP" dirty="0"/>
          </a:p>
          <a:p>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81" y="659410"/>
            <a:ext cx="8029903" cy="6009166"/>
          </a:xfrm>
          <a:prstGeom prst="rect">
            <a:avLst/>
          </a:prstGeom>
        </p:spPr>
      </p:pic>
      <p:sp>
        <p:nvSpPr>
          <p:cNvPr id="5" name="下矢印 4"/>
          <p:cNvSpPr/>
          <p:nvPr/>
        </p:nvSpPr>
        <p:spPr>
          <a:xfrm>
            <a:off x="10277689" y="3855150"/>
            <a:ext cx="580103" cy="275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横巻き 7"/>
          <p:cNvSpPr/>
          <p:nvPr/>
        </p:nvSpPr>
        <p:spPr>
          <a:xfrm>
            <a:off x="9310933" y="365760"/>
            <a:ext cx="268986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情報処理技術者試験のレベル１で、社会人の常識とされる</a:t>
            </a:r>
          </a:p>
        </p:txBody>
      </p:sp>
      <p:sp>
        <p:nvSpPr>
          <p:cNvPr id="6" name="正方形/長方形 5"/>
          <p:cNvSpPr/>
          <p:nvPr/>
        </p:nvSpPr>
        <p:spPr>
          <a:xfrm>
            <a:off x="276956" y="6299244"/>
            <a:ext cx="310597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rPr>
              <a:t>http://www.xmind.net/m/xeYu</a:t>
            </a: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4373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情報セキュリティ対策</a:t>
            </a:r>
            <a:endParaRPr kumimoji="1" lang="ja-JP" altLang="en-US" dirty="0"/>
          </a:p>
        </p:txBody>
      </p:sp>
    </p:spTree>
    <p:extLst>
      <p:ext uri="{BB962C8B-B14F-4D97-AF65-F5344CB8AC3E}">
        <p14:creationId xmlns:p14="http://schemas.microsoft.com/office/powerpoint/2010/main" val="2481909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18C1648-073E-4E23-8A16-B5F8D63B5327}"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117</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19" name="Rectangle 2"/>
          <p:cNvSpPr>
            <a:spLocks noGrp="1" noChangeArrowheads="1"/>
          </p:cNvSpPr>
          <p:nvPr>
            <p:ph type="title"/>
          </p:nvPr>
        </p:nvSpPr>
        <p:spPr>
          <a:xfrm>
            <a:off x="1774825" y="549276"/>
            <a:ext cx="7416800" cy="633413"/>
          </a:xfrm>
        </p:spPr>
        <p:txBody>
          <a:bodyPr/>
          <a:lstStyle/>
          <a:p>
            <a:pPr eaLnBrk="1" hangingPunct="1"/>
            <a:r>
              <a:rPr lang="ja-JP" altLang="en-US" sz="3200" dirty="0"/>
              <a:t>情報セキュリティポリシーの階層</a:t>
            </a:r>
          </a:p>
        </p:txBody>
      </p:sp>
      <p:sp>
        <p:nvSpPr>
          <p:cNvPr id="9220" name="AutoShape 4"/>
          <p:cNvSpPr>
            <a:spLocks noChangeArrowheads="1"/>
          </p:cNvSpPr>
          <p:nvPr/>
        </p:nvSpPr>
        <p:spPr bwMode="auto">
          <a:xfrm>
            <a:off x="7353300" y="3487739"/>
            <a:ext cx="2933700" cy="650875"/>
          </a:xfrm>
          <a:prstGeom prst="wedgeRectCallout">
            <a:avLst>
              <a:gd name="adj1" fmla="val -80356"/>
              <a:gd name="adj2" fmla="val 36097"/>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情報セキュリティを確保するために遵守すべき規定</a:t>
            </a:r>
          </a:p>
        </p:txBody>
      </p:sp>
      <p:sp>
        <p:nvSpPr>
          <p:cNvPr id="9221" name="Text Box 5"/>
          <p:cNvSpPr txBox="1">
            <a:spLocks noChangeArrowheads="1"/>
          </p:cNvSpPr>
          <p:nvPr/>
        </p:nvSpPr>
        <p:spPr bwMode="auto">
          <a:xfrm>
            <a:off x="6705600" y="5562601"/>
            <a:ext cx="3352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ja-JP" altLang="ja-JP"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2" name="AutoShape 6"/>
          <p:cNvSpPr>
            <a:spLocks/>
          </p:cNvSpPr>
          <p:nvPr/>
        </p:nvSpPr>
        <p:spPr bwMode="auto">
          <a:xfrm>
            <a:off x="3000375" y="1557339"/>
            <a:ext cx="190500" cy="3076575"/>
          </a:xfrm>
          <a:prstGeom prst="leftBracket">
            <a:avLst>
              <a:gd name="adj" fmla="val 137499"/>
            </a:avLst>
          </a:prstGeom>
          <a:noFill/>
          <a:ln w="508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9223" name="AutoShape 7"/>
          <p:cNvSpPr>
            <a:spLocks noChangeArrowheads="1"/>
          </p:cNvSpPr>
          <p:nvPr/>
        </p:nvSpPr>
        <p:spPr bwMode="auto">
          <a:xfrm>
            <a:off x="2741613" y="1547813"/>
            <a:ext cx="4419600" cy="4419600"/>
          </a:xfrm>
          <a:prstGeom prst="triangle">
            <a:avLst>
              <a:gd name="adj" fmla="val 50000"/>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4" name="Text Box 8"/>
          <p:cNvSpPr txBox="1">
            <a:spLocks noChangeArrowheads="1"/>
          </p:cNvSpPr>
          <p:nvPr/>
        </p:nvSpPr>
        <p:spPr bwMode="auto">
          <a:xfrm>
            <a:off x="3221039" y="2309813"/>
            <a:ext cx="358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50" charset="-128"/>
                <a:cs typeface="+mn-cs"/>
              </a:rPr>
              <a:t>基本方針</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（基本ポリシー）</a:t>
            </a:r>
          </a:p>
        </p:txBody>
      </p:sp>
      <p:sp>
        <p:nvSpPr>
          <p:cNvPr id="9225" name="Text Box 9"/>
          <p:cNvSpPr txBox="1">
            <a:spLocks noChangeArrowheads="1"/>
          </p:cNvSpPr>
          <p:nvPr/>
        </p:nvSpPr>
        <p:spPr bwMode="auto">
          <a:xfrm>
            <a:off x="3275013" y="5205413"/>
            <a:ext cx="3352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1" lang="ja-JP" altLang="ja-JP"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endParaRPr>
          </a:p>
        </p:txBody>
      </p:sp>
      <p:sp>
        <p:nvSpPr>
          <p:cNvPr id="9226" name="Line 10"/>
          <p:cNvSpPr>
            <a:spLocks noChangeShapeType="1"/>
          </p:cNvSpPr>
          <p:nvPr/>
        </p:nvSpPr>
        <p:spPr bwMode="auto">
          <a:xfrm>
            <a:off x="4113213" y="3224214"/>
            <a:ext cx="16764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7" name="Line 11"/>
          <p:cNvSpPr>
            <a:spLocks noChangeShapeType="1"/>
          </p:cNvSpPr>
          <p:nvPr/>
        </p:nvSpPr>
        <p:spPr bwMode="auto">
          <a:xfrm>
            <a:off x="3427413" y="4672014"/>
            <a:ext cx="31242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228" name="AutoShape 12"/>
          <p:cNvSpPr>
            <a:spLocks noChangeArrowheads="1"/>
          </p:cNvSpPr>
          <p:nvPr/>
        </p:nvSpPr>
        <p:spPr bwMode="auto">
          <a:xfrm>
            <a:off x="7429500" y="4705351"/>
            <a:ext cx="2846388" cy="925513"/>
          </a:xfrm>
          <a:prstGeom prst="wedgeRectCallout">
            <a:avLst>
              <a:gd name="adj1" fmla="val -79227"/>
              <a:gd name="adj2" fmla="val 2118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対策基準を実施するための詳細な手順書（マニュアル等）</a:t>
            </a:r>
          </a:p>
        </p:txBody>
      </p:sp>
      <p:sp>
        <p:nvSpPr>
          <p:cNvPr id="9229" name="AutoShape 13"/>
          <p:cNvSpPr>
            <a:spLocks noChangeArrowheads="1"/>
          </p:cNvSpPr>
          <p:nvPr/>
        </p:nvSpPr>
        <p:spPr bwMode="auto">
          <a:xfrm>
            <a:off x="7329488" y="1614488"/>
            <a:ext cx="2914650" cy="1338262"/>
          </a:xfrm>
          <a:prstGeom prst="wedgeRectCallout">
            <a:avLst>
              <a:gd name="adj1" fmla="val -72931"/>
              <a:gd name="adj2" fmla="val 20343"/>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情報セキュリティ対策に対する基本的な考え方</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（組織の情報セキュリティに対する取り組み姿勢を示す）</a:t>
            </a:r>
          </a:p>
        </p:txBody>
      </p:sp>
      <p:sp>
        <p:nvSpPr>
          <p:cNvPr id="9230" name="Text Box 14"/>
          <p:cNvSpPr txBox="1">
            <a:spLocks noChangeArrowheads="1"/>
          </p:cNvSpPr>
          <p:nvPr/>
        </p:nvSpPr>
        <p:spPr bwMode="auto">
          <a:xfrm>
            <a:off x="2210198" y="1484313"/>
            <a:ext cx="615553" cy="35290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セキュリティポリシー</a:t>
            </a:r>
          </a:p>
        </p:txBody>
      </p:sp>
      <p:sp>
        <p:nvSpPr>
          <p:cNvPr id="9231" name="Text Box 15"/>
          <p:cNvSpPr txBox="1">
            <a:spLocks noChangeArrowheads="1"/>
          </p:cNvSpPr>
          <p:nvPr/>
        </p:nvSpPr>
        <p:spPr bwMode="auto">
          <a:xfrm>
            <a:off x="3259138" y="3778250"/>
            <a:ext cx="32702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50" charset="-128"/>
                <a:cs typeface="+mn-cs"/>
              </a:rPr>
              <a:t>対策基準</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（スタンダード）</a:t>
            </a:r>
          </a:p>
        </p:txBody>
      </p:sp>
      <p:sp>
        <p:nvSpPr>
          <p:cNvPr id="9232" name="Text Box 16"/>
          <p:cNvSpPr txBox="1">
            <a:spLocks noChangeArrowheads="1"/>
          </p:cNvSpPr>
          <p:nvPr/>
        </p:nvSpPr>
        <p:spPr bwMode="auto">
          <a:xfrm>
            <a:off x="3275014" y="5129213"/>
            <a:ext cx="3330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8000"/>
                </a:solidFill>
                <a:effectLst/>
                <a:uLnTx/>
                <a:uFillTx/>
                <a:latin typeface="Times New Roman" panose="02020603050405020304" pitchFamily="18" charset="0"/>
                <a:ea typeface="ＭＳ Ｐゴシック" panose="020B0600070205080204" pitchFamily="50" charset="-128"/>
                <a:cs typeface="+mn-cs"/>
              </a:rPr>
              <a:t>実施手順</a:t>
            </a:r>
            <a:r>
              <a:rPr kumimoji="1" lang="ja-JP"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mn-cs"/>
              </a:rPr>
              <a:t>（プロシージャ）</a:t>
            </a:r>
          </a:p>
        </p:txBody>
      </p:sp>
      <p:sp>
        <p:nvSpPr>
          <p:cNvPr id="9233" name="Text Box 17"/>
          <p:cNvSpPr txBox="1">
            <a:spLocks noChangeArrowheads="1"/>
          </p:cNvSpPr>
          <p:nvPr/>
        </p:nvSpPr>
        <p:spPr bwMode="auto">
          <a:xfrm>
            <a:off x="1847850" y="11588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組織のセキュリティ対策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&gt; 1</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計画（</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Plan</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a:t>
            </a:r>
          </a:p>
        </p:txBody>
      </p:sp>
      <p:sp>
        <p:nvSpPr>
          <p:cNvPr id="18" name="横巻き 17"/>
          <p:cNvSpPr/>
          <p:nvPr/>
        </p:nvSpPr>
        <p:spPr>
          <a:xfrm>
            <a:off x="8942070" y="131128"/>
            <a:ext cx="3128010" cy="130875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・セキュリティホールを作らないために、網羅的な対策の考え方を示す</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14902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番号プレースホル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1FAF5E5-7CF3-4676-9C50-192CDEFD8C4E}"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118</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pic>
        <p:nvPicPr>
          <p:cNvPr id="204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28" y="1341438"/>
            <a:ext cx="67691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484" name="Text Box 8"/>
          <p:cNvSpPr txBox="1">
            <a:spLocks noChangeArrowheads="1"/>
          </p:cNvSpPr>
          <p:nvPr/>
        </p:nvSpPr>
        <p:spPr bwMode="auto">
          <a:xfrm>
            <a:off x="4836479" y="3500438"/>
            <a:ext cx="4573587" cy="2881312"/>
          </a:xfrm>
          <a:prstGeom prst="rect">
            <a:avLst/>
          </a:prstGeom>
          <a:solidFill>
            <a:srgbClr val="CFF7F9"/>
          </a:solidFill>
          <a:ln w="19050">
            <a:solidFill>
              <a:schemeClr val="tx1"/>
            </a:solid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（紙、電子媒体、ネットワーク上）</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財務情報、人事情報、顧客情報、</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戦略情報、技術情報 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情報システム</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コンピュータ（パソコン、サーバ、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　　汎用機）、 ネットワーク、通信設備</a:t>
            </a:r>
            <a:endParaRPr kumimoji="1" lang="ja-JP" altLang="en-US" sz="22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rPr>
              <a:t>◆ </a:t>
            </a:r>
            <a:r>
              <a:rPr kumimoji="1" lang="ja-JP"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mn-cs"/>
              </a:rPr>
              <a:t>社会的信用</a:t>
            </a:r>
            <a:endParaRPr kumimoji="1" lang="ja-JP" altLang="en-US" sz="2400" b="0" i="0" u="none" strike="noStrike" kern="1200" cap="none" spc="0" normalizeH="0" baseline="0" noProof="0" dirty="0">
              <a:ln>
                <a:noFill/>
              </a:ln>
              <a:solidFill>
                <a:srgbClr val="44546A"/>
              </a:solidFill>
              <a:effectLst/>
              <a:uLnTx/>
              <a:uFillTx/>
              <a:latin typeface="Times New Roman" panose="02020603050405020304" pitchFamily="18" charset="0"/>
              <a:ea typeface="ＭＳ Ｐゴシック" panose="020B0600070205080204" pitchFamily="50" charset="-128"/>
              <a:cs typeface="+mn-cs"/>
            </a:endParaRPr>
          </a:p>
        </p:txBody>
      </p:sp>
      <p:sp>
        <p:nvSpPr>
          <p:cNvPr id="20485" name="AutoShape 10"/>
          <p:cNvSpPr>
            <a:spLocks noChangeArrowheads="1"/>
          </p:cNvSpPr>
          <p:nvPr/>
        </p:nvSpPr>
        <p:spPr bwMode="auto">
          <a:xfrm>
            <a:off x="3825240" y="2565400"/>
            <a:ext cx="1443038" cy="935038"/>
          </a:xfrm>
          <a:prstGeom prst="lightningBol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0486" name="Text Box 11"/>
          <p:cNvSpPr txBox="1">
            <a:spLocks noChangeArrowheads="1"/>
          </p:cNvSpPr>
          <p:nvPr/>
        </p:nvSpPr>
        <p:spPr bwMode="auto">
          <a:xfrm>
            <a:off x="6035041" y="3048000"/>
            <a:ext cx="1884363" cy="476250"/>
          </a:xfrm>
          <a:prstGeom prst="rect">
            <a:avLst/>
          </a:prstGeom>
          <a:solidFill>
            <a:srgbClr val="FECAF4"/>
          </a:solidFill>
          <a:ln w="19050">
            <a:solidFill>
              <a:schemeClr val="tx1"/>
            </a:solidFill>
            <a:miter lim="800000"/>
            <a:headEnd/>
            <a:tailEnd/>
          </a:ln>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守るべきもの</a:t>
            </a:r>
          </a:p>
        </p:txBody>
      </p:sp>
      <p:sp>
        <p:nvSpPr>
          <p:cNvPr id="20487" name="Rectangle 12"/>
          <p:cNvSpPr>
            <a:spLocks noGrp="1" noChangeArrowheads="1"/>
          </p:cNvSpPr>
          <p:nvPr>
            <p:ph type="title"/>
          </p:nvPr>
        </p:nvSpPr>
        <p:spPr>
          <a:xfrm>
            <a:off x="2063751" y="404813"/>
            <a:ext cx="7127875" cy="849312"/>
          </a:xfrm>
          <a:noFill/>
        </p:spPr>
        <p:txBody>
          <a:bodyPr/>
          <a:lstStyle/>
          <a:p>
            <a:pPr eaLnBrk="1" hangingPunct="1"/>
            <a:r>
              <a:rPr lang="ja-JP" altLang="en-US" dirty="0"/>
              <a:t>リスクの要因</a:t>
            </a:r>
          </a:p>
        </p:txBody>
      </p:sp>
      <p:sp>
        <p:nvSpPr>
          <p:cNvPr id="20488" name="Text Box 13"/>
          <p:cNvSpPr txBox="1">
            <a:spLocks noChangeArrowheads="1"/>
          </p:cNvSpPr>
          <p:nvPr/>
        </p:nvSpPr>
        <p:spPr bwMode="auto">
          <a:xfrm>
            <a:off x="1847850" y="115888"/>
            <a:ext cx="676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1.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情報セキュリティとは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2</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 情報資産とリスク・インシデント</a:t>
            </a:r>
          </a:p>
        </p:txBody>
      </p:sp>
      <p:grpSp>
        <p:nvGrpSpPr>
          <p:cNvPr id="20489" name="Group 12"/>
          <p:cNvGrpSpPr>
            <a:grpSpLocks/>
          </p:cNvGrpSpPr>
          <p:nvPr/>
        </p:nvGrpSpPr>
        <p:grpSpPr bwMode="auto">
          <a:xfrm>
            <a:off x="1296353" y="2225676"/>
            <a:ext cx="3041650" cy="1065213"/>
            <a:chOff x="423" y="1402"/>
            <a:chExt cx="1916" cy="671"/>
          </a:xfrm>
        </p:grpSpPr>
        <p:sp>
          <p:nvSpPr>
            <p:cNvPr id="20490" name="Text Box 9"/>
            <p:cNvSpPr txBox="1">
              <a:spLocks noChangeArrowheads="1"/>
            </p:cNvSpPr>
            <p:nvPr/>
          </p:nvSpPr>
          <p:spPr bwMode="auto">
            <a:xfrm>
              <a:off x="1791" y="184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（脅威）</a:t>
              </a:r>
            </a:p>
          </p:txBody>
        </p:sp>
        <p:sp>
          <p:nvSpPr>
            <p:cNvPr id="20491" name="Text Box 11"/>
            <p:cNvSpPr txBox="1">
              <a:spLocks noChangeArrowheads="1"/>
            </p:cNvSpPr>
            <p:nvPr/>
          </p:nvSpPr>
          <p:spPr bwMode="auto">
            <a:xfrm>
              <a:off x="423" y="1402"/>
              <a:ext cx="982" cy="173"/>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・ハードウェア</a:t>
              </a:r>
            </a:p>
          </p:txBody>
        </p:sp>
      </p:grpSp>
      <p:sp>
        <p:nvSpPr>
          <p:cNvPr id="12" name="横巻き 11"/>
          <p:cNvSpPr/>
          <p:nvPr/>
        </p:nvSpPr>
        <p:spPr>
          <a:xfrm>
            <a:off x="7919404" y="505158"/>
            <a:ext cx="4272596" cy="206024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・リスクとは、情報資産に対する「脅威」に対しての対策の不十分さが脆弱性（脅威</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脆弱性</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情報資源に対する機密性・完全性・可用性の高さ）</a:t>
            </a:r>
          </a:p>
        </p:txBody>
      </p:sp>
    </p:spTree>
    <p:extLst>
      <p:ext uri="{BB962C8B-B14F-4D97-AF65-F5344CB8AC3E}">
        <p14:creationId xmlns:p14="http://schemas.microsoft.com/office/powerpoint/2010/main" val="39923544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ー 4"/>
          <p:cNvSpPr>
            <a:spLocks noGrp="1"/>
          </p:cNvSpPr>
          <p:nvPr>
            <p:ph type="sldNum" sz="quarter" idx="11"/>
          </p:nvPr>
        </p:nvSpPr>
        <p:spPr>
          <a:noFill/>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855A73-9F99-4CD8-B76E-754EC55163D8}" type="slidenum">
              <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119</a:t>
            </a:fld>
            <a:endParaRPr kumimoji="1" lang="en-US"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27651" name="Rectangle 2"/>
          <p:cNvSpPr>
            <a:spLocks noGrp="1" noChangeArrowheads="1"/>
          </p:cNvSpPr>
          <p:nvPr>
            <p:ph type="title"/>
          </p:nvPr>
        </p:nvSpPr>
        <p:spPr>
          <a:xfrm>
            <a:off x="281305" y="579286"/>
            <a:ext cx="7416800" cy="633413"/>
          </a:xfrm>
        </p:spPr>
        <p:txBody>
          <a:bodyPr/>
          <a:lstStyle/>
          <a:p>
            <a:pPr eaLnBrk="1" hangingPunct="1"/>
            <a:r>
              <a:rPr lang="ja-JP" altLang="en-US" sz="3200" dirty="0">
                <a:solidFill>
                  <a:schemeClr val="accent2"/>
                </a:solidFill>
              </a:rPr>
              <a:t>情報セキュリティにおけるさまざまな対策</a:t>
            </a:r>
          </a:p>
        </p:txBody>
      </p:sp>
      <p:sp>
        <p:nvSpPr>
          <p:cNvPr id="27652" name="Text Box 3"/>
          <p:cNvSpPr txBox="1">
            <a:spLocks noChangeArrowheads="1"/>
          </p:cNvSpPr>
          <p:nvPr/>
        </p:nvSpPr>
        <p:spPr bwMode="auto">
          <a:xfrm>
            <a:off x="1847850" y="1158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第</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4</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章 </a:t>
            </a:r>
            <a:r>
              <a:rPr kumimoji="1" lang="en-US"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&gt; 4. </a:t>
            </a:r>
            <a:r>
              <a:rPr kumimoji="1" lang="ja-JP"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rPr>
              <a:t>終わりのないプロセス</a:t>
            </a:r>
          </a:p>
        </p:txBody>
      </p:sp>
      <p:sp>
        <p:nvSpPr>
          <p:cNvPr id="27653" name="Text Box 13"/>
          <p:cNvSpPr txBox="1">
            <a:spLocks noChangeArrowheads="1"/>
          </p:cNvSpPr>
          <p:nvPr/>
        </p:nvSpPr>
        <p:spPr bwMode="auto">
          <a:xfrm>
            <a:off x="2135188" y="5364164"/>
            <a:ext cx="79930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 </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IPA</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セキュリティセンター「情報セキュリティマネジメントについて」</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3"/>
              </a:rPr>
              <a:t>http://www.ipa.go.jp/security/manager/protect/management.html</a:t>
            </a: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参考）読者層別：情報セキュリティ対策実践情報： </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hlinkClick r:id="rId4"/>
              </a:rPr>
              <a:t>http://www.ipa.go.jp/security/awareness/awareness.html</a:t>
            </a:r>
            <a:r>
              <a:rPr kumimoji="1" lang="en-US"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rPr>
              <a:t> </a:t>
            </a:r>
          </a:p>
        </p:txBody>
      </p:sp>
      <p:pic>
        <p:nvPicPr>
          <p:cNvPr id="276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1411289"/>
            <a:ext cx="88201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横巻き 6"/>
          <p:cNvSpPr/>
          <p:nvPr/>
        </p:nvSpPr>
        <p:spPr>
          <a:xfrm>
            <a:off x="7812724" y="11588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・ルールだけでは不可抗力を防げない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・技術的な対策にどれだけ投資しても悪意のある脅威を防げない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09695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ゼミスケジュール</a:t>
            </a:r>
            <a:endParaRPr kumimoji="1" lang="ja-JP" altLang="en-US" dirty="0"/>
          </a:p>
        </p:txBody>
      </p:sp>
      <p:sp>
        <p:nvSpPr>
          <p:cNvPr id="4" name="コンテンツ プレースホルダー 3"/>
          <p:cNvSpPr>
            <a:spLocks noGrp="1"/>
          </p:cNvSpPr>
          <p:nvPr>
            <p:ph sz="half" idx="1"/>
          </p:nvPr>
        </p:nvSpPr>
        <p:spPr>
          <a:xfrm>
            <a:off x="162560" y="838200"/>
            <a:ext cx="5857240" cy="6271260"/>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Ⅹ</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en-US" dirty="0"/>
              <a:t>はじめに</a:t>
            </a:r>
            <a:endParaRPr lang="en-US" altLang="ja-JP" dirty="0"/>
          </a:p>
          <a:p>
            <a:pPr lvl="1"/>
            <a:r>
              <a:rPr lang="ja-JP" altLang="ja-JP" dirty="0"/>
              <a:t>ゼミの流れ</a:t>
            </a:r>
            <a:r>
              <a:rPr lang="ja-JP" altLang="en-US" dirty="0"/>
              <a:t>の説明とゼミ生の関心領域の確認</a:t>
            </a:r>
            <a:endParaRPr lang="ja-JP" altLang="ja-JP" dirty="0"/>
          </a:p>
          <a:p>
            <a:r>
              <a:rPr lang="ja-JP" altLang="ja-JP" dirty="0"/>
              <a:t>図書館サービスと情報システム</a:t>
            </a:r>
            <a:endParaRPr lang="en-US" altLang="ja-JP" dirty="0"/>
          </a:p>
          <a:p>
            <a:pPr lvl="1"/>
            <a:r>
              <a:rPr lang="ja-JP" altLang="en-US" dirty="0"/>
              <a:t>政府情報システムの整備及び管理に関する標準ガイドライン</a:t>
            </a:r>
            <a:endParaRPr lang="en-US" altLang="ja-JP" dirty="0"/>
          </a:p>
          <a:p>
            <a:pPr lvl="1"/>
            <a:r>
              <a:rPr lang="en-US" altLang="ja-JP" dirty="0"/>
              <a:t>NDL</a:t>
            </a:r>
            <a:r>
              <a:rPr lang="ja-JP" altLang="en-US" dirty="0" err="1"/>
              <a:t>での</a:t>
            </a:r>
            <a:r>
              <a:rPr lang="ja-JP" altLang="en-US" dirty="0"/>
              <a:t>情報システム構築の経験から</a:t>
            </a:r>
            <a:endParaRPr lang="ja-JP" altLang="ja-JP" dirty="0"/>
          </a:p>
          <a:p>
            <a:r>
              <a:rPr lang="ja-JP" altLang="ja-JP" dirty="0"/>
              <a:t>情報システムの構築・運用に必要なスキルと知識</a:t>
            </a:r>
            <a:endParaRPr lang="en-US" altLang="ja-JP" dirty="0"/>
          </a:p>
          <a:p>
            <a:pPr lvl="1"/>
            <a:r>
              <a:rPr lang="en-US" altLang="ja-JP" dirty="0" err="1"/>
              <a:t>i</a:t>
            </a:r>
            <a:r>
              <a:rPr lang="ja-JP" altLang="ja-JP" dirty="0"/>
              <a:t>コンピテンシ・ディクショナリの概念（一般論）</a:t>
            </a:r>
          </a:p>
          <a:p>
            <a:pPr lvl="1"/>
            <a:r>
              <a:rPr lang="ja-JP" altLang="ja-JP" dirty="0"/>
              <a:t>情報処理技術者試験</a:t>
            </a:r>
          </a:p>
          <a:p>
            <a:r>
              <a:rPr lang="ja-JP" altLang="ja-JP" dirty="0"/>
              <a:t>情報セキュリティ対策の概要</a:t>
            </a:r>
            <a:endParaRPr lang="en-US" altLang="ja-JP" dirty="0"/>
          </a:p>
          <a:p>
            <a:r>
              <a:rPr lang="ja-JP" altLang="ja-JP" dirty="0"/>
              <a:t>図書館情報システム（デジタルアーカイブを含む）にフォーカスした構築・運用</a:t>
            </a:r>
          </a:p>
          <a:p>
            <a:pPr lvl="1"/>
            <a:r>
              <a:rPr lang="ja-JP" altLang="ja-JP" dirty="0"/>
              <a:t>構築・運用のタスクの種類と内容</a:t>
            </a:r>
          </a:p>
          <a:p>
            <a:pPr lvl="1"/>
            <a:r>
              <a:rPr lang="ja-JP" altLang="ja-JP" dirty="0"/>
              <a:t>個々のタスクを遂行するために必要なスキル</a:t>
            </a:r>
          </a:p>
          <a:p>
            <a:pPr lvl="1"/>
            <a:r>
              <a:rPr lang="ja-JP" altLang="ja-JP" dirty="0"/>
              <a:t>スキルに必要な知識、ノウハウ</a:t>
            </a:r>
          </a:p>
          <a:p>
            <a:pPr lvl="1"/>
            <a:r>
              <a:rPr lang="ja-JP" altLang="ja-JP" dirty="0"/>
              <a:t>スキル・知識の習得方法</a:t>
            </a:r>
            <a:endParaRPr lang="en-US" altLang="ja-JP" dirty="0"/>
          </a:p>
          <a:p>
            <a:r>
              <a:rPr lang="ja-JP" altLang="en-US" i="1" dirty="0"/>
              <a:t>デジタルアーカイブ構築・運用の要件定義</a:t>
            </a:r>
            <a:endParaRPr lang="en-US" altLang="ja-JP" i="1" dirty="0"/>
          </a:p>
          <a:p>
            <a:pPr lvl="1"/>
            <a:r>
              <a:rPr lang="ja-JP" altLang="en-US" i="1" dirty="0"/>
              <a:t>－原資料からのデジタル化要件定義（主な項目）</a:t>
            </a:r>
            <a:endParaRPr lang="en-US" altLang="ja-JP" i="1" dirty="0"/>
          </a:p>
          <a:p>
            <a:pPr lvl="1"/>
            <a:r>
              <a:rPr lang="ja-JP" altLang="en-US" i="1" dirty="0"/>
              <a:t>－電子書籍化要件定義（主な項目）</a:t>
            </a:r>
            <a:endParaRPr lang="ja-JP" altLang="ja-JP" dirty="0"/>
          </a:p>
          <a:p>
            <a:pPr lvl="2"/>
            <a:endParaRPr lang="ja-JP" altLang="ja-JP" dirty="0"/>
          </a:p>
        </p:txBody>
      </p:sp>
      <p:sp>
        <p:nvSpPr>
          <p:cNvPr id="5" name="コンテンツ プレースホルダー 4"/>
          <p:cNvSpPr>
            <a:spLocks noGrp="1"/>
          </p:cNvSpPr>
          <p:nvPr>
            <p:ph sz="half" idx="2"/>
          </p:nvPr>
        </p:nvSpPr>
        <p:spPr>
          <a:xfrm>
            <a:off x="6172200" y="822960"/>
            <a:ext cx="5847080" cy="5928359"/>
          </a:xfrm>
        </p:spPr>
        <p:txBody>
          <a:bodyPr>
            <a:normAutofit fontScale="77500" lnSpcReduction="20000"/>
          </a:bodyPr>
          <a:lstStyle/>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4</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i="1" dirty="0"/>
              <a:t>電子図書館サービスの理念</a:t>
            </a:r>
          </a:p>
          <a:p>
            <a:r>
              <a:rPr lang="ja-JP" altLang="ja-JP" i="1" dirty="0"/>
              <a:t>電子図書館サービスの歩み</a:t>
            </a:r>
            <a:endParaRPr lang="en-US" altLang="ja-JP" i="1" dirty="0"/>
          </a:p>
          <a:p>
            <a:r>
              <a:rPr lang="ja-JP" altLang="ja-JP" dirty="0"/>
              <a:t>電子図書館サービスの発展形</a:t>
            </a:r>
          </a:p>
          <a:p>
            <a:pPr lvl="1"/>
            <a:r>
              <a:rPr lang="ja-JP" altLang="ja-JP" dirty="0"/>
              <a:t>知識インフラ構想</a:t>
            </a:r>
          </a:p>
          <a:p>
            <a:pPr lvl="1"/>
            <a:r>
              <a:rPr lang="ja-JP" altLang="ja-JP" dirty="0"/>
              <a:t>東日本大震災アーカイブ</a:t>
            </a:r>
          </a:p>
          <a:p>
            <a:r>
              <a:rPr lang="ja-JP" altLang="ja-JP" dirty="0"/>
              <a:t>デジタルアーカイブに関連する国の施策</a:t>
            </a:r>
            <a:endParaRPr lang="en-US" altLang="ja-JP" dirty="0"/>
          </a:p>
          <a:p>
            <a:pPr lvl="1"/>
            <a:r>
              <a:rPr lang="ja-JP" altLang="ja-JP" dirty="0"/>
              <a:t>電子書籍のナショナルアーカイブ</a:t>
            </a:r>
          </a:p>
          <a:p>
            <a:pPr lvl="1"/>
            <a:r>
              <a:rPr lang="ja-JP" altLang="ja-JP" dirty="0"/>
              <a:t>文化資産のナショナルアーカイブ</a:t>
            </a:r>
            <a:endParaRPr lang="ja-JP" altLang="en-US" dirty="0"/>
          </a:p>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6</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2</a:t>
            </a:r>
            <a:r>
              <a:rPr lang="ja-JP" altLang="ja-JP" b="1" dirty="0">
                <a:effectLst>
                  <a:glow>
                    <a:srgbClr val="000000"/>
                  </a:glow>
                  <a:outerShdw sx="0" sy="0">
                    <a:srgbClr val="000000"/>
                  </a:outerShdw>
                  <a:reflection stA="0" endPos="0" fadeDir="0" sx="0" sy="0"/>
                </a:effectLst>
              </a:rPr>
              <a:t>コマ）</a:t>
            </a:r>
          </a:p>
          <a:p>
            <a:r>
              <a:rPr lang="ja-JP" altLang="ja-JP" dirty="0"/>
              <a:t>今後</a:t>
            </a:r>
            <a:r>
              <a:rPr lang="en-US" altLang="ja-JP" dirty="0"/>
              <a:t>10</a:t>
            </a:r>
            <a:r>
              <a:rPr lang="ja-JP" altLang="ja-JP" dirty="0"/>
              <a:t>年を見据えたサービスの構築</a:t>
            </a:r>
            <a:endParaRPr lang="en-US" altLang="ja-JP" dirty="0"/>
          </a:p>
          <a:p>
            <a:pPr lvl="1"/>
            <a:r>
              <a:rPr lang="ja-JP" altLang="en-US" dirty="0"/>
              <a:t>現在のナショナルアーカイブ関連の動き</a:t>
            </a:r>
            <a:endParaRPr lang="en-US" altLang="ja-JP" dirty="0"/>
          </a:p>
          <a:p>
            <a:r>
              <a:rPr lang="ja-JP" altLang="en-US" dirty="0"/>
              <a:t>未来の図書館を作るには</a:t>
            </a:r>
            <a:endParaRPr lang="en-US" altLang="ja-JP" dirty="0"/>
          </a:p>
          <a:p>
            <a:r>
              <a:rPr lang="ja-JP" altLang="ja-JP" dirty="0"/>
              <a:t>人工知能</a:t>
            </a:r>
            <a:r>
              <a:rPr lang="en-US" altLang="ja-JP" dirty="0"/>
              <a:t>(AI)</a:t>
            </a:r>
            <a:r>
              <a:rPr lang="ja-JP" altLang="ja-JP" dirty="0"/>
              <a:t>を活用した「真の知識インフラ」の構築と、知の利活用</a:t>
            </a:r>
          </a:p>
          <a:p>
            <a:pPr marL="0" indent="0" fontAlgn="base">
              <a:buNone/>
            </a:pPr>
            <a:r>
              <a:rPr lang="ja-JP" altLang="en-US" b="1" dirty="0">
                <a:effectLst>
                  <a:glow>
                    <a:srgbClr val="000000"/>
                  </a:glow>
                  <a:outerShdw sx="0" sy="0">
                    <a:srgbClr val="000000"/>
                  </a:outerShdw>
                  <a:reflection stA="0" endPos="0" fadeDir="0" sx="0" sy="0"/>
                </a:effectLst>
              </a:rPr>
              <a:t>■</a:t>
            </a:r>
            <a:r>
              <a:rPr lang="en-US" altLang="ja-JP" b="1" dirty="0">
                <a:effectLst>
                  <a:glow>
                    <a:srgbClr val="000000"/>
                  </a:glow>
                  <a:outerShdw sx="0" sy="0">
                    <a:srgbClr val="000000"/>
                  </a:outerShdw>
                  <a:reflection stA="0" endPos="0" fadeDir="0" sx="0" sy="0"/>
                </a:effectLst>
              </a:rPr>
              <a:t>7</a:t>
            </a:r>
            <a:r>
              <a:rPr lang="ja-JP" altLang="ja-JP" b="1" dirty="0">
                <a:effectLst>
                  <a:glow>
                    <a:srgbClr val="000000"/>
                  </a:glow>
                  <a:outerShdw sx="0" sy="0">
                    <a:srgbClr val="000000"/>
                  </a:outerShdw>
                  <a:reflection stA="0" endPos="0" fadeDir="0" sx="0" sy="0"/>
                </a:effectLst>
              </a:rPr>
              <a:t>月</a:t>
            </a:r>
            <a:r>
              <a:rPr lang="en-US" altLang="ja-JP" b="1" dirty="0">
                <a:effectLst>
                  <a:glow>
                    <a:srgbClr val="000000"/>
                  </a:glow>
                  <a:outerShdw sx="0" sy="0">
                    <a:srgbClr val="000000"/>
                  </a:outerShdw>
                  <a:reflection stA="0" endPos="0" fadeDir="0" sx="0" sy="0"/>
                </a:effectLst>
              </a:rPr>
              <a:t>XX</a:t>
            </a:r>
            <a:r>
              <a:rPr lang="ja-JP" altLang="ja-JP" b="1" dirty="0">
                <a:effectLst>
                  <a:glow>
                    <a:srgbClr val="000000"/>
                  </a:glow>
                  <a:outerShdw sx="0" sy="0">
                    <a:srgbClr val="000000"/>
                  </a:outerShdw>
                  <a:reflection stA="0" endPos="0" fadeDir="0" sx="0" sy="0"/>
                </a:effectLst>
              </a:rPr>
              <a:t>日（</a:t>
            </a:r>
            <a:r>
              <a:rPr lang="en-US" altLang="ja-JP" b="1" dirty="0">
                <a:effectLst>
                  <a:glow>
                    <a:srgbClr val="000000"/>
                  </a:glow>
                  <a:outerShdw sx="0" sy="0">
                    <a:srgbClr val="000000"/>
                  </a:outerShdw>
                  <a:reflection stA="0" endPos="0" fadeDir="0" sx="0" sy="0"/>
                </a:effectLst>
              </a:rPr>
              <a:t>3</a:t>
            </a:r>
            <a:r>
              <a:rPr lang="ja-JP" altLang="ja-JP" b="1" dirty="0">
                <a:effectLst>
                  <a:glow>
                    <a:srgbClr val="000000"/>
                  </a:glow>
                  <a:outerShdw sx="0" sy="0">
                    <a:srgbClr val="000000"/>
                  </a:outerShdw>
                  <a:reflection stA="0" endPos="0" fadeDir="0" sx="0" sy="0"/>
                </a:effectLst>
              </a:rPr>
              <a:t>コマ）</a:t>
            </a:r>
            <a:endParaRPr lang="en-US" altLang="ja-JP" b="1" dirty="0">
              <a:effectLst>
                <a:glow>
                  <a:srgbClr val="000000"/>
                </a:glow>
                <a:outerShdw sx="0" sy="0">
                  <a:srgbClr val="000000"/>
                </a:outerShdw>
                <a:reflection stA="0" endPos="0" fadeDir="0" sx="0" sy="0"/>
              </a:effectLst>
            </a:endParaRPr>
          </a:p>
          <a:p>
            <a:pPr fontAlgn="base"/>
            <a:r>
              <a:rPr lang="ja-JP" altLang="en-US" dirty="0"/>
              <a:t>課題発表、まとめ</a:t>
            </a:r>
            <a:endParaRPr lang="ja-JP" altLang="ja-JP" dirty="0"/>
          </a:p>
          <a:p>
            <a:endParaRPr kumimoji="1" lang="ja-JP" altLang="en-US" dirty="0"/>
          </a:p>
        </p:txBody>
      </p:sp>
    </p:spTree>
    <p:extLst>
      <p:ext uri="{BB962C8B-B14F-4D97-AF65-F5344CB8AC3E}">
        <p14:creationId xmlns:p14="http://schemas.microsoft.com/office/powerpoint/2010/main" val="2738490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pic>
        <p:nvPicPr>
          <p:cNvPr id="5" name="Picture 4" descr="Cove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19" y="127322"/>
            <a:ext cx="11753705" cy="6458673"/>
          </a:xfrm>
          <a:prstGeom prst="rect">
            <a:avLst/>
          </a:prstGeom>
          <a:noFill/>
          <a:ln>
            <a:solidFill>
              <a:schemeClr val="accent1"/>
            </a:solidFill>
          </a:ln>
        </p:spPr>
      </p:pic>
      <p:sp>
        <p:nvSpPr>
          <p:cNvPr id="6" name="横巻き 5"/>
          <p:cNvSpPr/>
          <p:nvPr/>
        </p:nvSpPr>
        <p:spPr>
          <a:xfrm>
            <a:off x="7812724" y="5571808"/>
            <a:ext cx="427259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・組織内で人材を育成できない場合は、アウトソーシング</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・しかし丸投げでは守りきれない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682218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体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49274"/>
            <a:ext cx="12059479" cy="67087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371600" y="1828800"/>
            <a:ext cx="1066800" cy="2103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4" name="正方形/長方形 3"/>
          <p:cNvSpPr/>
          <p:nvPr/>
        </p:nvSpPr>
        <p:spPr>
          <a:xfrm>
            <a:off x="10622280" y="1400516"/>
            <a:ext cx="1066800" cy="3262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5" name="正方形/長方形 4"/>
          <p:cNvSpPr/>
          <p:nvPr/>
        </p:nvSpPr>
        <p:spPr>
          <a:xfrm>
            <a:off x="1371600" y="4434840"/>
            <a:ext cx="1066800" cy="2209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73632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情報セキュリティマネジメント試験　シラバス</a:t>
            </a:r>
          </a:p>
        </p:txBody>
      </p:sp>
      <p:sp>
        <p:nvSpPr>
          <p:cNvPr id="3" name="コンテンツ プレースホルダー 2"/>
          <p:cNvSpPr>
            <a:spLocks noGrp="1"/>
          </p:cNvSpPr>
          <p:nvPr>
            <p:ph idx="1"/>
          </p:nvPr>
        </p:nvSpPr>
        <p:spPr/>
        <p:txBody>
          <a:bodyPr/>
          <a:lstStyle/>
          <a:p>
            <a:endParaRPr kumimoji="1" lang="ja-JP" altLang="en-US"/>
          </a:p>
        </p:txBody>
      </p:sp>
      <p:pic>
        <p:nvPicPr>
          <p:cNvPr id="4" name="図 3" descr="C:\Users\正樹\Downloads\情報セキュリティマネジメント.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3539" y="772161"/>
            <a:ext cx="11424213" cy="5975880"/>
          </a:xfrm>
          <a:prstGeom prst="rect">
            <a:avLst/>
          </a:prstGeom>
          <a:noFill/>
          <a:ln>
            <a:solidFill>
              <a:schemeClr val="accent1"/>
            </a:solidFill>
          </a:ln>
        </p:spPr>
      </p:pic>
      <p:sp>
        <p:nvSpPr>
          <p:cNvPr id="5" name="テキスト ボックス 4"/>
          <p:cNvSpPr txBox="1"/>
          <p:nvPr/>
        </p:nvSpPr>
        <p:spPr>
          <a:xfrm>
            <a:off x="7438291" y="6361532"/>
            <a:ext cx="4379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3"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横巻き 6"/>
          <p:cNvSpPr/>
          <p:nvPr/>
        </p:nvSpPr>
        <p:spPr>
          <a:xfrm>
            <a:off x="192724" y="772161"/>
            <a:ext cx="3617276" cy="12954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・アウトソーシングする場合であっても、このレベルのスキルを持つ人材がいることが重要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51253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図書館情報システムにフォーカスしたシステム構築・運⽤</a:t>
            </a:r>
          </a:p>
        </p:txBody>
      </p:sp>
    </p:spTree>
    <p:extLst>
      <p:ext uri="{BB962C8B-B14F-4D97-AF65-F5344CB8AC3E}">
        <p14:creationId xmlns:p14="http://schemas.microsoft.com/office/powerpoint/2010/main" val="14137276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981200" y="274638"/>
            <a:ext cx="7467600" cy="511156"/>
          </a:xfrm>
        </p:spPr>
        <p:txBody>
          <a:bodyPr>
            <a:normAutofit fontScale="90000"/>
          </a:bodyPr>
          <a:lstStyle/>
          <a:p>
            <a:pPr eaLnBrk="1" hangingPunct="1"/>
            <a:r>
              <a:rPr lang="ja-JP" altLang="en-US" sz="4000" dirty="0"/>
              <a:t>情報探索に関するユーザニーズ</a:t>
            </a:r>
          </a:p>
        </p:txBody>
      </p:sp>
      <p:sp>
        <p:nvSpPr>
          <p:cNvPr id="1043459" name="AutoShape 3"/>
          <p:cNvSpPr>
            <a:spLocks noChangeArrowheads="1"/>
          </p:cNvSpPr>
          <p:nvPr/>
        </p:nvSpPr>
        <p:spPr bwMode="auto">
          <a:xfrm>
            <a:off x="1847850" y="1714488"/>
            <a:ext cx="3319456" cy="1285884"/>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情報の選択範囲の拡大・絞り込み</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・検索キーワードが曖昧なので、</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関連する情報も提示して</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ほしい情報の選択範囲の拡大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・検索目的の分野の情報のみに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絞り込みたい</a:t>
            </a:r>
          </a:p>
        </p:txBody>
      </p:sp>
      <p:cxnSp>
        <p:nvCxnSpPr>
          <p:cNvPr id="50181" name="AutoShape 4"/>
          <p:cNvCxnSpPr>
            <a:cxnSpLocks noChangeShapeType="1"/>
            <a:stCxn id="1043459" idx="3"/>
            <a:endCxn id="1043468" idx="1"/>
          </p:cNvCxnSpPr>
          <p:nvPr/>
        </p:nvCxnSpPr>
        <p:spPr bwMode="auto">
          <a:xfrm flipV="1">
            <a:off x="5167306" y="1725598"/>
            <a:ext cx="714380" cy="631832"/>
          </a:xfrm>
          <a:prstGeom prst="straightConnector1">
            <a:avLst/>
          </a:prstGeom>
          <a:noFill/>
          <a:ln w="38100">
            <a:solidFill>
              <a:srgbClr val="6699FF"/>
            </a:solidFill>
            <a:round/>
            <a:headEnd/>
            <a:tailEnd type="triangle" w="med" len="med"/>
          </a:ln>
        </p:spPr>
      </p:cxnSp>
      <p:sp>
        <p:nvSpPr>
          <p:cNvPr id="1043461" name="AutoShape 5"/>
          <p:cNvSpPr>
            <a:spLocks noChangeArrowheads="1"/>
          </p:cNvSpPr>
          <p:nvPr/>
        </p:nvSpPr>
        <p:spPr bwMode="auto">
          <a:xfrm>
            <a:off x="5953125" y="2226659"/>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多角的な絞込み検索</a:t>
            </a:r>
          </a:p>
        </p:txBody>
      </p:sp>
      <p:cxnSp>
        <p:nvCxnSpPr>
          <p:cNvPr id="50183" name="AutoShape 6"/>
          <p:cNvCxnSpPr>
            <a:cxnSpLocks noChangeShapeType="1"/>
            <a:stCxn id="1043459" idx="3"/>
            <a:endCxn id="1043461" idx="1"/>
          </p:cNvCxnSpPr>
          <p:nvPr/>
        </p:nvCxnSpPr>
        <p:spPr bwMode="auto">
          <a:xfrm>
            <a:off x="5167306" y="2357430"/>
            <a:ext cx="785818" cy="124618"/>
          </a:xfrm>
          <a:prstGeom prst="straightConnector1">
            <a:avLst/>
          </a:prstGeom>
          <a:noFill/>
          <a:ln w="38100">
            <a:solidFill>
              <a:srgbClr val="6699FF"/>
            </a:solidFill>
            <a:round/>
            <a:headEnd/>
            <a:tailEnd type="triangle" w="med" len="med"/>
          </a:ln>
        </p:spPr>
      </p:cxnSp>
      <p:sp>
        <p:nvSpPr>
          <p:cNvPr id="1043463" name="AutoShape 7"/>
          <p:cNvSpPr>
            <a:spLocks noChangeArrowheads="1"/>
          </p:cNvSpPr>
          <p:nvPr/>
        </p:nvSpPr>
        <p:spPr bwMode="auto">
          <a:xfrm>
            <a:off x="1881158" y="3571876"/>
            <a:ext cx="3357586" cy="114300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利用者属性・利用環境に応じた情報閲覧</a:t>
            </a:r>
            <a:endParaRPr kumimoji="1" lang="en-US" altLang="ja-JP"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・自分に趣味、嗜好、専門分野に</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合ったものだけに絞り込みたい</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・自分がいる環境で閲覧可能な</a:t>
            </a:r>
            <a:endParaRPr kumimoji="1" lang="en-US" altLang="ja-JP"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ものだけに絞り込みたい</a:t>
            </a:r>
          </a:p>
        </p:txBody>
      </p:sp>
      <p:sp>
        <p:nvSpPr>
          <p:cNvPr id="1043464" name="AutoShape 8"/>
          <p:cNvSpPr>
            <a:spLocks noChangeArrowheads="1"/>
          </p:cNvSpPr>
          <p:nvPr/>
        </p:nvSpPr>
        <p:spPr bwMode="auto">
          <a:xfrm>
            <a:off x="6810381" y="4572008"/>
            <a:ext cx="1531937"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知識レベル・専門領域・趣味嗜好に応じた閲覧機能</a:t>
            </a:r>
          </a:p>
        </p:txBody>
      </p:sp>
      <p:cxnSp>
        <p:nvCxnSpPr>
          <p:cNvPr id="50186" name="AutoShape 9"/>
          <p:cNvCxnSpPr>
            <a:cxnSpLocks noChangeShapeType="1"/>
            <a:stCxn id="1043459" idx="2"/>
            <a:endCxn id="1043463" idx="0"/>
          </p:cNvCxnSpPr>
          <p:nvPr/>
        </p:nvCxnSpPr>
        <p:spPr bwMode="auto">
          <a:xfrm rot="16200000" flipH="1">
            <a:off x="3248012" y="3259938"/>
            <a:ext cx="571504" cy="52373"/>
          </a:xfrm>
          <a:prstGeom prst="straightConnector1">
            <a:avLst/>
          </a:prstGeom>
          <a:noFill/>
          <a:ln w="38100">
            <a:solidFill>
              <a:srgbClr val="6699FF"/>
            </a:solidFill>
            <a:round/>
            <a:headEnd/>
            <a:tailEnd type="triangle" w="med" len="med"/>
          </a:ln>
        </p:spPr>
      </p:cxnSp>
      <p:cxnSp>
        <p:nvCxnSpPr>
          <p:cNvPr id="50187" name="AutoShape 10"/>
          <p:cNvCxnSpPr>
            <a:cxnSpLocks noChangeShapeType="1"/>
            <a:stCxn id="1043463" idx="3"/>
            <a:endCxn id="1043464" idx="1"/>
          </p:cNvCxnSpPr>
          <p:nvPr/>
        </p:nvCxnSpPr>
        <p:spPr bwMode="auto">
          <a:xfrm>
            <a:off x="5238744" y="4143380"/>
            <a:ext cx="1571636" cy="796928"/>
          </a:xfrm>
          <a:prstGeom prst="straightConnector1">
            <a:avLst/>
          </a:prstGeom>
          <a:noFill/>
          <a:ln w="38100">
            <a:solidFill>
              <a:srgbClr val="6699FF"/>
            </a:solidFill>
            <a:round/>
            <a:headEnd/>
            <a:tailEnd type="triangle" w="med" len="med"/>
          </a:ln>
        </p:spPr>
      </p:cxnSp>
      <p:sp>
        <p:nvSpPr>
          <p:cNvPr id="1043467" name="AutoShape 11"/>
          <p:cNvSpPr>
            <a:spLocks noChangeArrowheads="1"/>
          </p:cNvSpPr>
          <p:nvPr/>
        </p:nvSpPr>
        <p:spPr bwMode="auto">
          <a:xfrm>
            <a:off x="6810381" y="5441368"/>
            <a:ext cx="1512887"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利用機器に応じた閲覧機能</a:t>
            </a:r>
          </a:p>
        </p:txBody>
      </p:sp>
      <p:sp>
        <p:nvSpPr>
          <p:cNvPr id="1043468" name="AutoShape 12"/>
          <p:cNvSpPr>
            <a:spLocks noChangeArrowheads="1"/>
          </p:cNvSpPr>
          <p:nvPr/>
        </p:nvSpPr>
        <p:spPr bwMode="auto">
          <a:xfrm>
            <a:off x="5881686" y="1357298"/>
            <a:ext cx="1531938" cy="736600"/>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膨大な情報から的確な情報を選択する機能</a:t>
            </a:r>
          </a:p>
        </p:txBody>
      </p:sp>
      <p:sp>
        <p:nvSpPr>
          <p:cNvPr id="1043472" name="AutoShape 16"/>
          <p:cNvSpPr>
            <a:spLocks noChangeArrowheads="1"/>
          </p:cNvSpPr>
          <p:nvPr/>
        </p:nvSpPr>
        <p:spPr bwMode="auto">
          <a:xfrm>
            <a:off x="7681911" y="1716074"/>
            <a:ext cx="1657350"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意味的関連を考慮した多様な検索を可能にする</a:t>
            </a:r>
          </a:p>
        </p:txBody>
      </p:sp>
      <p:cxnSp>
        <p:nvCxnSpPr>
          <p:cNvPr id="50194" name="AutoShape 17"/>
          <p:cNvCxnSpPr>
            <a:cxnSpLocks noChangeShapeType="1"/>
            <a:stCxn id="1043468" idx="3"/>
            <a:endCxn id="1043472" idx="1"/>
          </p:cNvCxnSpPr>
          <p:nvPr/>
        </p:nvCxnSpPr>
        <p:spPr bwMode="auto">
          <a:xfrm>
            <a:off x="7413625" y="1725598"/>
            <a:ext cx="268287" cy="348020"/>
          </a:xfrm>
          <a:prstGeom prst="straightConnector1">
            <a:avLst/>
          </a:prstGeom>
          <a:noFill/>
          <a:ln w="38100">
            <a:solidFill>
              <a:srgbClr val="6699FF"/>
            </a:solidFill>
            <a:round/>
            <a:headEnd/>
            <a:tailEnd type="triangle" w="med" len="med"/>
          </a:ln>
        </p:spPr>
      </p:cxnSp>
      <p:sp>
        <p:nvSpPr>
          <p:cNvPr id="1043475" name="AutoShape 19"/>
          <p:cNvSpPr>
            <a:spLocks noChangeArrowheads="1"/>
          </p:cNvSpPr>
          <p:nvPr/>
        </p:nvSpPr>
        <p:spPr bwMode="auto">
          <a:xfrm>
            <a:off x="7739074" y="2643183"/>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言語横断検索機能</a:t>
            </a:r>
          </a:p>
        </p:txBody>
      </p:sp>
      <p:cxnSp>
        <p:nvCxnSpPr>
          <p:cNvPr id="50199" name="AutoShape 22"/>
          <p:cNvCxnSpPr>
            <a:cxnSpLocks noChangeShapeType="1"/>
            <a:stCxn id="1043468" idx="3"/>
            <a:endCxn id="1043475" idx="1"/>
          </p:cNvCxnSpPr>
          <p:nvPr/>
        </p:nvCxnSpPr>
        <p:spPr bwMode="auto">
          <a:xfrm>
            <a:off x="7413624" y="1725598"/>
            <a:ext cx="325450" cy="1070818"/>
          </a:xfrm>
          <a:prstGeom prst="straightConnector1">
            <a:avLst/>
          </a:prstGeom>
          <a:noFill/>
          <a:ln w="38100">
            <a:solidFill>
              <a:srgbClr val="6699FF"/>
            </a:solidFill>
            <a:round/>
            <a:headEnd/>
            <a:tailEnd type="triangle" w="med" len="med"/>
          </a:ln>
        </p:spPr>
      </p:cxnSp>
      <p:cxnSp>
        <p:nvCxnSpPr>
          <p:cNvPr id="50212" name="AutoShape 35"/>
          <p:cNvCxnSpPr>
            <a:cxnSpLocks noChangeShapeType="1"/>
            <a:stCxn id="1043463" idx="3"/>
            <a:endCxn id="1043467" idx="1"/>
          </p:cNvCxnSpPr>
          <p:nvPr/>
        </p:nvCxnSpPr>
        <p:spPr bwMode="auto">
          <a:xfrm>
            <a:off x="5238744" y="4143381"/>
            <a:ext cx="1571636" cy="1553377"/>
          </a:xfrm>
          <a:prstGeom prst="straightConnector1">
            <a:avLst/>
          </a:prstGeom>
          <a:noFill/>
          <a:ln w="38100">
            <a:solidFill>
              <a:srgbClr val="6699FF"/>
            </a:solidFill>
            <a:round/>
            <a:headEnd/>
            <a:tailEnd type="triangle" w="med" len="med"/>
          </a:ln>
        </p:spPr>
      </p:cxnSp>
      <p:sp>
        <p:nvSpPr>
          <p:cNvPr id="1043492" name="AutoShape 36"/>
          <p:cNvSpPr>
            <a:spLocks noChangeArrowheads="1"/>
          </p:cNvSpPr>
          <p:nvPr/>
        </p:nvSpPr>
        <p:spPr bwMode="auto">
          <a:xfrm>
            <a:off x="5738811" y="3298785"/>
            <a:ext cx="177006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レコメンデーション</a:t>
            </a:r>
          </a:p>
        </p:txBody>
      </p:sp>
      <p:cxnSp>
        <p:nvCxnSpPr>
          <p:cNvPr id="50214" name="AutoShape 37"/>
          <p:cNvCxnSpPr>
            <a:cxnSpLocks noChangeShapeType="1"/>
            <a:stCxn id="1043459" idx="3"/>
            <a:endCxn id="1043492" idx="1"/>
          </p:cNvCxnSpPr>
          <p:nvPr/>
        </p:nvCxnSpPr>
        <p:spPr bwMode="auto">
          <a:xfrm>
            <a:off x="5167306" y="2357430"/>
            <a:ext cx="571504" cy="1094588"/>
          </a:xfrm>
          <a:prstGeom prst="straightConnector1">
            <a:avLst/>
          </a:prstGeom>
          <a:noFill/>
          <a:ln w="38100">
            <a:solidFill>
              <a:srgbClr val="6699FF"/>
            </a:solidFill>
            <a:round/>
            <a:headEnd/>
            <a:tailEnd type="triangle" w="med" len="med"/>
          </a:ln>
        </p:spPr>
      </p:cxnSp>
      <p:sp>
        <p:nvSpPr>
          <p:cNvPr id="1043496" name="AutoShape 40"/>
          <p:cNvSpPr>
            <a:spLocks noChangeArrowheads="1"/>
          </p:cNvSpPr>
          <p:nvPr/>
        </p:nvSpPr>
        <p:spPr bwMode="auto">
          <a:xfrm>
            <a:off x="6738942" y="6084867"/>
            <a:ext cx="22336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利用場所に応じた閲覧環境</a:t>
            </a:r>
          </a:p>
        </p:txBody>
      </p:sp>
      <p:cxnSp>
        <p:nvCxnSpPr>
          <p:cNvPr id="50220" name="AutoShape 43"/>
          <p:cNvCxnSpPr>
            <a:cxnSpLocks noChangeShapeType="1"/>
            <a:stCxn id="1043463" idx="3"/>
            <a:endCxn id="1043496" idx="1"/>
          </p:cNvCxnSpPr>
          <p:nvPr/>
        </p:nvCxnSpPr>
        <p:spPr bwMode="auto">
          <a:xfrm>
            <a:off x="5238744" y="4143380"/>
            <a:ext cx="1500198" cy="2094720"/>
          </a:xfrm>
          <a:prstGeom prst="straightConnector1">
            <a:avLst/>
          </a:prstGeom>
          <a:noFill/>
          <a:ln w="38100">
            <a:solidFill>
              <a:srgbClr val="6699FF"/>
            </a:solidFill>
            <a:round/>
            <a:headEnd/>
            <a:tailEnd type="triangle" w="med" len="med"/>
          </a:ln>
        </p:spPr>
      </p:cxnSp>
      <p:sp>
        <p:nvSpPr>
          <p:cNvPr id="41" name="AutoShape 19"/>
          <p:cNvSpPr>
            <a:spLocks noChangeArrowheads="1"/>
          </p:cNvSpPr>
          <p:nvPr/>
        </p:nvSpPr>
        <p:spPr bwMode="auto">
          <a:xfrm>
            <a:off x="7739074" y="3214687"/>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t>
            </a:r>
          </a:p>
        </p:txBody>
      </p:sp>
      <p:cxnSp>
        <p:nvCxnSpPr>
          <p:cNvPr id="42" name="AutoShape 22"/>
          <p:cNvCxnSpPr>
            <a:cxnSpLocks noChangeShapeType="1"/>
            <a:stCxn id="1043468" idx="3"/>
            <a:endCxn id="41" idx="1"/>
          </p:cNvCxnSpPr>
          <p:nvPr/>
        </p:nvCxnSpPr>
        <p:spPr bwMode="auto">
          <a:xfrm>
            <a:off x="7413624" y="1725598"/>
            <a:ext cx="325450" cy="1642322"/>
          </a:xfrm>
          <a:prstGeom prst="straightConnector1">
            <a:avLst/>
          </a:prstGeom>
          <a:noFill/>
          <a:ln w="38100">
            <a:solidFill>
              <a:srgbClr val="6699FF"/>
            </a:solidFill>
            <a:round/>
            <a:headEnd/>
            <a:tailEnd type="triangle" w="med" len="med"/>
          </a:ln>
        </p:spPr>
      </p:cxnSp>
      <p:sp>
        <p:nvSpPr>
          <p:cNvPr id="60" name="下矢印 59"/>
          <p:cNvSpPr/>
          <p:nvPr/>
        </p:nvSpPr>
        <p:spPr>
          <a:xfrm>
            <a:off x="252410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61" name="AutoShape 45"/>
          <p:cNvSpPr>
            <a:spLocks noChangeArrowheads="1"/>
          </p:cNvSpPr>
          <p:nvPr/>
        </p:nvSpPr>
        <p:spPr bwMode="auto">
          <a:xfrm>
            <a:off x="7953388" y="785794"/>
            <a:ext cx="2391084" cy="338950"/>
          </a:xfrm>
          <a:prstGeom prst="wedgeRoundRectCallout">
            <a:avLst>
              <a:gd name="adj1" fmla="val -40936"/>
              <a:gd name="adj2" fmla="val 199203"/>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研究開発成果が必要</a:t>
            </a:r>
          </a:p>
        </p:txBody>
      </p:sp>
      <p:sp>
        <p:nvSpPr>
          <p:cNvPr id="62" name="雲 61"/>
          <p:cNvSpPr/>
          <p:nvPr/>
        </p:nvSpPr>
        <p:spPr>
          <a:xfrm>
            <a:off x="1666844" y="535782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65" name="AutoShape 15"/>
          <p:cNvSpPr>
            <a:spLocks noChangeArrowheads="1"/>
          </p:cNvSpPr>
          <p:nvPr/>
        </p:nvSpPr>
        <p:spPr bwMode="auto">
          <a:xfrm>
            <a:off x="6824410" y="4013165"/>
            <a:ext cx="158484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パーソナライズ機能</a:t>
            </a:r>
          </a:p>
        </p:txBody>
      </p:sp>
      <p:cxnSp>
        <p:nvCxnSpPr>
          <p:cNvPr id="66" name="AutoShape 10"/>
          <p:cNvCxnSpPr>
            <a:cxnSpLocks noChangeShapeType="1"/>
            <a:stCxn id="1043463" idx="3"/>
            <a:endCxn id="65" idx="1"/>
          </p:cNvCxnSpPr>
          <p:nvPr/>
        </p:nvCxnSpPr>
        <p:spPr bwMode="auto">
          <a:xfrm>
            <a:off x="5238745" y="4143380"/>
            <a:ext cx="1585665" cy="23018"/>
          </a:xfrm>
          <a:prstGeom prst="straightConnector1">
            <a:avLst/>
          </a:prstGeom>
          <a:noFill/>
          <a:ln w="38100">
            <a:solidFill>
              <a:srgbClr val="6699FF"/>
            </a:solidFill>
            <a:round/>
            <a:headEnd/>
            <a:tailEnd type="triangle" w="med" len="med"/>
          </a:ln>
        </p:spPr>
      </p:cxnSp>
      <p:sp>
        <p:nvSpPr>
          <p:cNvPr id="69" name="雲 68"/>
          <p:cNvSpPr/>
          <p:nvPr/>
        </p:nvSpPr>
        <p:spPr>
          <a:xfrm>
            <a:off x="3738546" y="5286388"/>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70" name="下矢印 69"/>
          <p:cNvSpPr/>
          <p:nvPr/>
        </p:nvSpPr>
        <p:spPr>
          <a:xfrm>
            <a:off x="3952860" y="492919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3" name="スライド番号プレースホルダ 32"/>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124</a:t>
            </a:fld>
            <a:endParaRPr kumimoji="1" lang="en-US" altLang="ja-JP" sz="1200" b="0" i="0" u="none" strike="noStrike" kern="1200" cap="none" spc="0" normalizeH="0" baseline="0" noProof="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32" name="下矢印 31"/>
          <p:cNvSpPr/>
          <p:nvPr/>
        </p:nvSpPr>
        <p:spPr>
          <a:xfrm>
            <a:off x="2238348" y="628652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4" name="下矢印 33"/>
          <p:cNvSpPr/>
          <p:nvPr/>
        </p:nvSpPr>
        <p:spPr>
          <a:xfrm>
            <a:off x="4381488" y="6357958"/>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35" name="横巻き 34"/>
          <p:cNvSpPr/>
          <p:nvPr/>
        </p:nvSpPr>
        <p:spPr>
          <a:xfrm>
            <a:off x="121270" y="640080"/>
            <a:ext cx="4130690" cy="107599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・情報の選択範囲の拡大も重要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・利用者の属性に応じた絞り込みも重要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279851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952596" y="214290"/>
            <a:ext cx="7467600" cy="500066"/>
          </a:xfrm>
        </p:spPr>
        <p:txBody>
          <a:bodyPr>
            <a:normAutofit fontScale="90000"/>
          </a:bodyPr>
          <a:lstStyle/>
          <a:p>
            <a:pPr eaLnBrk="1" hangingPunct="1"/>
            <a:r>
              <a:rPr lang="ja-JP" altLang="en-US" sz="4000" dirty="0"/>
              <a:t>情報の組織化</a:t>
            </a:r>
          </a:p>
        </p:txBody>
      </p:sp>
      <p:sp>
        <p:nvSpPr>
          <p:cNvPr id="1041411" name="AutoShape 3"/>
          <p:cNvSpPr>
            <a:spLocks noChangeArrowheads="1"/>
          </p:cNvSpPr>
          <p:nvPr/>
        </p:nvSpPr>
        <p:spPr bwMode="auto">
          <a:xfrm>
            <a:off x="1731500" y="2392450"/>
            <a:ext cx="1469302" cy="340519"/>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情報の属性付与</a:t>
            </a:r>
          </a:p>
        </p:txBody>
      </p:sp>
      <p:sp>
        <p:nvSpPr>
          <p:cNvPr id="1041412" name="AutoShape 4"/>
          <p:cNvSpPr>
            <a:spLocks noChangeArrowheads="1"/>
          </p:cNvSpPr>
          <p:nvPr/>
        </p:nvSpPr>
        <p:spPr bwMode="auto">
          <a:xfrm>
            <a:off x="1852077" y="3530575"/>
            <a:ext cx="1310700"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情報と情報の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3" name="AutoShape 5"/>
          <p:cNvSpPr>
            <a:spLocks noChangeArrowheads="1"/>
          </p:cNvSpPr>
          <p:nvPr/>
        </p:nvSpPr>
        <p:spPr bwMode="auto">
          <a:xfrm>
            <a:off x="6108294" y="908720"/>
            <a:ext cx="1913751"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自動組織化</a:t>
            </a:r>
            <a:b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b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（自動メタデータ付与）</a:t>
            </a:r>
          </a:p>
        </p:txBody>
      </p:sp>
      <p:sp>
        <p:nvSpPr>
          <p:cNvPr id="1041414" name="AutoShape 6"/>
          <p:cNvSpPr>
            <a:spLocks noChangeArrowheads="1"/>
          </p:cNvSpPr>
          <p:nvPr/>
        </p:nvSpPr>
        <p:spPr bwMode="auto">
          <a:xfrm>
            <a:off x="3672208" y="3123855"/>
            <a:ext cx="2517100"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セマンティックウェブ技術の適用</a:t>
            </a:r>
          </a:p>
        </p:txBody>
      </p:sp>
      <p:sp>
        <p:nvSpPr>
          <p:cNvPr id="1041415" name="AutoShape 7"/>
          <p:cNvSpPr>
            <a:spLocks noChangeArrowheads="1"/>
          </p:cNvSpPr>
          <p:nvPr/>
        </p:nvSpPr>
        <p:spPr bwMode="auto">
          <a:xfrm>
            <a:off x="8693021" y="1110930"/>
            <a:ext cx="1667987"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利用者の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属性・知識の活用</a:t>
            </a:r>
          </a:p>
        </p:txBody>
      </p:sp>
      <p:sp>
        <p:nvSpPr>
          <p:cNvPr id="1041416" name="AutoShape 8"/>
          <p:cNvSpPr>
            <a:spLocks noChangeArrowheads="1"/>
          </p:cNvSpPr>
          <p:nvPr/>
        </p:nvSpPr>
        <p:spPr bwMode="auto">
          <a:xfrm>
            <a:off x="8583075" y="5030773"/>
            <a:ext cx="955199"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人と人の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関連付け</a:t>
            </a:r>
          </a:p>
        </p:txBody>
      </p:sp>
      <p:sp>
        <p:nvSpPr>
          <p:cNvPr id="1041417" name="AutoShape 9"/>
          <p:cNvSpPr>
            <a:spLocks noChangeArrowheads="1"/>
          </p:cNvSpPr>
          <p:nvPr/>
        </p:nvSpPr>
        <p:spPr bwMode="auto">
          <a:xfrm>
            <a:off x="4463186" y="5030773"/>
            <a:ext cx="1852732" cy="57888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情報と利用した人の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関係付け</a:t>
            </a:r>
          </a:p>
        </p:txBody>
      </p:sp>
      <p:cxnSp>
        <p:nvCxnSpPr>
          <p:cNvPr id="47116" name="AutoShape 11"/>
          <p:cNvCxnSpPr>
            <a:cxnSpLocks noChangeShapeType="1"/>
            <a:stCxn id="170" idx="3"/>
            <a:endCxn id="1041416" idx="0"/>
          </p:cNvCxnSpPr>
          <p:nvPr/>
        </p:nvCxnSpPr>
        <p:spPr bwMode="auto">
          <a:xfrm>
            <a:off x="8215316" y="4652469"/>
            <a:ext cx="845358" cy="378305"/>
          </a:xfrm>
          <a:prstGeom prst="straightConnector1">
            <a:avLst/>
          </a:prstGeom>
          <a:noFill/>
          <a:ln w="38100">
            <a:solidFill>
              <a:srgbClr val="6699FF"/>
            </a:solidFill>
            <a:round/>
            <a:headEnd/>
            <a:tailEnd type="triangle" w="med" len="med"/>
          </a:ln>
        </p:spPr>
      </p:cxnSp>
      <p:cxnSp>
        <p:nvCxnSpPr>
          <p:cNvPr id="47117" name="AutoShape 12"/>
          <p:cNvCxnSpPr>
            <a:cxnSpLocks noChangeShapeType="1"/>
            <a:stCxn id="1041411" idx="2"/>
            <a:endCxn id="1041412" idx="0"/>
          </p:cNvCxnSpPr>
          <p:nvPr/>
        </p:nvCxnSpPr>
        <p:spPr bwMode="auto">
          <a:xfrm rot="16200000" flipH="1">
            <a:off x="2087987" y="3111133"/>
            <a:ext cx="797607" cy="41276"/>
          </a:xfrm>
          <a:prstGeom prst="straightConnector1">
            <a:avLst/>
          </a:prstGeom>
          <a:noFill/>
          <a:ln w="38100">
            <a:solidFill>
              <a:srgbClr val="6699FF"/>
            </a:solidFill>
            <a:round/>
            <a:headEnd/>
            <a:tailEnd type="triangle" w="med" len="med"/>
          </a:ln>
        </p:spPr>
      </p:cxnSp>
      <p:cxnSp>
        <p:nvCxnSpPr>
          <p:cNvPr id="47118" name="AutoShape 13"/>
          <p:cNvCxnSpPr>
            <a:cxnSpLocks noChangeShapeType="1"/>
            <a:stCxn id="1041412" idx="3"/>
            <a:endCxn id="1041417" idx="1"/>
          </p:cNvCxnSpPr>
          <p:nvPr/>
        </p:nvCxnSpPr>
        <p:spPr bwMode="auto">
          <a:xfrm>
            <a:off x="3162778" y="3820016"/>
            <a:ext cx="1300409" cy="1500198"/>
          </a:xfrm>
          <a:prstGeom prst="straightConnector1">
            <a:avLst/>
          </a:prstGeom>
          <a:noFill/>
          <a:ln w="38100">
            <a:solidFill>
              <a:srgbClr val="6699FF"/>
            </a:solidFill>
            <a:round/>
            <a:headEnd/>
            <a:tailEnd type="triangle" w="med" len="med"/>
          </a:ln>
        </p:spPr>
      </p:cxnSp>
      <p:cxnSp>
        <p:nvCxnSpPr>
          <p:cNvPr id="47119" name="AutoShape 14"/>
          <p:cNvCxnSpPr>
            <a:cxnSpLocks noChangeShapeType="1"/>
            <a:stCxn id="1041416" idx="1"/>
            <a:endCxn id="1041417" idx="3"/>
          </p:cNvCxnSpPr>
          <p:nvPr/>
        </p:nvCxnSpPr>
        <p:spPr bwMode="auto">
          <a:xfrm rot="10800000">
            <a:off x="6315918" y="5320214"/>
            <a:ext cx="2267156" cy="1588"/>
          </a:xfrm>
          <a:prstGeom prst="straightConnector1">
            <a:avLst/>
          </a:prstGeom>
          <a:noFill/>
          <a:ln w="38100">
            <a:solidFill>
              <a:srgbClr val="6699FF"/>
            </a:solidFill>
            <a:round/>
            <a:headEnd/>
            <a:tailEnd type="triangle" w="med" len="med"/>
          </a:ln>
        </p:spPr>
      </p:cxnSp>
      <p:cxnSp>
        <p:nvCxnSpPr>
          <p:cNvPr id="47121" name="AutoShape 16"/>
          <p:cNvCxnSpPr>
            <a:cxnSpLocks noChangeShapeType="1"/>
            <a:stCxn id="1041430" idx="3"/>
            <a:endCxn id="1041413" idx="1"/>
          </p:cNvCxnSpPr>
          <p:nvPr/>
        </p:nvCxnSpPr>
        <p:spPr bwMode="auto">
          <a:xfrm flipV="1">
            <a:off x="5705579" y="1164110"/>
            <a:ext cx="402715" cy="671559"/>
          </a:xfrm>
          <a:prstGeom prst="straightConnector1">
            <a:avLst/>
          </a:prstGeom>
          <a:noFill/>
          <a:ln w="38100">
            <a:solidFill>
              <a:srgbClr val="6699FF"/>
            </a:solidFill>
            <a:round/>
            <a:headEnd/>
            <a:tailEnd type="triangle" w="med" len="med"/>
          </a:ln>
        </p:spPr>
      </p:cxnSp>
      <p:cxnSp>
        <p:nvCxnSpPr>
          <p:cNvPr id="47122" name="AutoShape 17"/>
          <p:cNvCxnSpPr>
            <a:cxnSpLocks noChangeShapeType="1"/>
            <a:stCxn id="1041412" idx="3"/>
            <a:endCxn id="1041414" idx="1"/>
          </p:cNvCxnSpPr>
          <p:nvPr/>
        </p:nvCxnSpPr>
        <p:spPr bwMode="auto">
          <a:xfrm flipV="1">
            <a:off x="3162778" y="3277088"/>
            <a:ext cx="509431" cy="542928"/>
          </a:xfrm>
          <a:prstGeom prst="straightConnector1">
            <a:avLst/>
          </a:prstGeom>
          <a:noFill/>
          <a:ln w="38100">
            <a:solidFill>
              <a:srgbClr val="6699FF"/>
            </a:solidFill>
            <a:round/>
            <a:headEnd/>
            <a:tailEnd type="triangle" w="med" len="med"/>
          </a:ln>
        </p:spPr>
      </p:cxnSp>
      <p:sp>
        <p:nvSpPr>
          <p:cNvPr id="1041426" name="AutoShape 18"/>
          <p:cNvSpPr>
            <a:spLocks noChangeArrowheads="1"/>
          </p:cNvSpPr>
          <p:nvPr/>
        </p:nvSpPr>
        <p:spPr bwMode="auto">
          <a:xfrm>
            <a:off x="4024298" y="2468253"/>
            <a:ext cx="2034786"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FRBR</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的な概念での組織化</a:t>
            </a:r>
          </a:p>
        </p:txBody>
      </p:sp>
      <p:cxnSp>
        <p:nvCxnSpPr>
          <p:cNvPr id="47124" name="AutoShape 19"/>
          <p:cNvCxnSpPr>
            <a:cxnSpLocks noChangeShapeType="1"/>
            <a:stCxn id="1041430" idx="2"/>
            <a:endCxn id="1041426" idx="0"/>
          </p:cNvCxnSpPr>
          <p:nvPr/>
        </p:nvCxnSpPr>
        <p:spPr bwMode="auto">
          <a:xfrm rot="16200000" flipH="1">
            <a:off x="4660062" y="2086621"/>
            <a:ext cx="479351" cy="283910"/>
          </a:xfrm>
          <a:prstGeom prst="straightConnector1">
            <a:avLst/>
          </a:prstGeom>
          <a:noFill/>
          <a:ln w="38100">
            <a:solidFill>
              <a:srgbClr val="6699FF"/>
            </a:solidFill>
            <a:round/>
            <a:headEnd/>
            <a:tailEnd type="triangle" w="med" len="med"/>
          </a:ln>
        </p:spPr>
      </p:cxnSp>
      <p:sp>
        <p:nvSpPr>
          <p:cNvPr id="1041428" name="AutoShape 20"/>
          <p:cNvSpPr>
            <a:spLocks noChangeArrowheads="1"/>
          </p:cNvSpPr>
          <p:nvPr/>
        </p:nvSpPr>
        <p:spPr bwMode="auto">
          <a:xfrm>
            <a:off x="9525437" y="2338037"/>
            <a:ext cx="1129427"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個人情報保護</a:t>
            </a:r>
          </a:p>
        </p:txBody>
      </p:sp>
      <p:cxnSp>
        <p:nvCxnSpPr>
          <p:cNvPr id="47126" name="AutoShape 21"/>
          <p:cNvCxnSpPr>
            <a:cxnSpLocks noChangeShapeType="1"/>
            <a:stCxn id="1041415" idx="2"/>
            <a:endCxn id="1041428" idx="0"/>
          </p:cNvCxnSpPr>
          <p:nvPr/>
        </p:nvCxnSpPr>
        <p:spPr bwMode="auto">
          <a:xfrm rot="16200000" flipH="1">
            <a:off x="9484470" y="1732356"/>
            <a:ext cx="648224" cy="563136"/>
          </a:xfrm>
          <a:prstGeom prst="straightConnector1">
            <a:avLst/>
          </a:prstGeom>
          <a:noFill/>
          <a:ln w="38100">
            <a:solidFill>
              <a:srgbClr val="6699FF"/>
            </a:solidFill>
            <a:round/>
            <a:headEnd/>
            <a:tailEnd type="triangle" w="med" len="med"/>
          </a:ln>
        </p:spPr>
      </p:cxnSp>
      <p:sp>
        <p:nvSpPr>
          <p:cNvPr id="1041430" name="AutoShape 22"/>
          <p:cNvSpPr>
            <a:spLocks noChangeArrowheads="1"/>
          </p:cNvSpPr>
          <p:nvPr/>
        </p:nvSpPr>
        <p:spPr bwMode="auto">
          <a:xfrm>
            <a:off x="3809984" y="1682435"/>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組織化を容易にする機能</a:t>
            </a:r>
          </a:p>
        </p:txBody>
      </p:sp>
      <p:cxnSp>
        <p:nvCxnSpPr>
          <p:cNvPr id="47128" name="AutoShape 23"/>
          <p:cNvCxnSpPr>
            <a:cxnSpLocks noChangeShapeType="1"/>
            <a:stCxn id="1041411" idx="3"/>
            <a:endCxn id="1041430" idx="1"/>
          </p:cNvCxnSpPr>
          <p:nvPr/>
        </p:nvCxnSpPr>
        <p:spPr bwMode="auto">
          <a:xfrm flipV="1">
            <a:off x="3200802" y="1835669"/>
            <a:ext cx="609182" cy="727041"/>
          </a:xfrm>
          <a:prstGeom prst="straightConnector1">
            <a:avLst/>
          </a:prstGeom>
          <a:noFill/>
          <a:ln w="38100">
            <a:solidFill>
              <a:srgbClr val="6699FF"/>
            </a:solidFill>
            <a:round/>
            <a:headEnd/>
            <a:tailEnd type="triangle" w="med" len="med"/>
          </a:ln>
        </p:spPr>
      </p:cxnSp>
      <p:sp>
        <p:nvSpPr>
          <p:cNvPr id="1041432" name="AutoShape 24"/>
          <p:cNvSpPr>
            <a:spLocks noChangeArrowheads="1"/>
          </p:cNvSpPr>
          <p:nvPr/>
        </p:nvSpPr>
        <p:spPr bwMode="auto">
          <a:xfrm>
            <a:off x="6535681" y="2338037"/>
            <a:ext cx="189559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利用履歴を管理する機能</a:t>
            </a:r>
          </a:p>
        </p:txBody>
      </p:sp>
      <p:sp>
        <p:nvSpPr>
          <p:cNvPr id="1041433" name="AutoShape 25"/>
          <p:cNvSpPr>
            <a:spLocks noChangeArrowheads="1"/>
          </p:cNvSpPr>
          <p:nvPr/>
        </p:nvSpPr>
        <p:spPr bwMode="auto">
          <a:xfrm>
            <a:off x="6248441" y="1695095"/>
            <a:ext cx="2050971"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利用者属性を管理する機能</a:t>
            </a:r>
          </a:p>
        </p:txBody>
      </p:sp>
      <p:cxnSp>
        <p:nvCxnSpPr>
          <p:cNvPr id="47131" name="AutoShape 26"/>
          <p:cNvCxnSpPr>
            <a:cxnSpLocks noChangeShapeType="1"/>
            <a:stCxn id="1041415" idx="1"/>
            <a:endCxn id="1041433" idx="3"/>
          </p:cNvCxnSpPr>
          <p:nvPr/>
        </p:nvCxnSpPr>
        <p:spPr bwMode="auto">
          <a:xfrm rot="10800000" flipV="1">
            <a:off x="8299413" y="1400371"/>
            <a:ext cx="393609" cy="447957"/>
          </a:xfrm>
          <a:prstGeom prst="straightConnector1">
            <a:avLst/>
          </a:prstGeom>
          <a:noFill/>
          <a:ln w="38100">
            <a:solidFill>
              <a:srgbClr val="6699FF"/>
            </a:solidFill>
            <a:round/>
            <a:headEnd/>
            <a:tailEnd type="triangle" w="med" len="med"/>
          </a:ln>
        </p:spPr>
      </p:cxnSp>
      <p:cxnSp>
        <p:nvCxnSpPr>
          <p:cNvPr id="47132" name="AutoShape 27"/>
          <p:cNvCxnSpPr>
            <a:cxnSpLocks noChangeShapeType="1"/>
            <a:stCxn id="1041415" idx="2"/>
            <a:endCxn id="166" idx="3"/>
          </p:cNvCxnSpPr>
          <p:nvPr/>
        </p:nvCxnSpPr>
        <p:spPr bwMode="auto">
          <a:xfrm rot="5400000">
            <a:off x="8410508" y="1781959"/>
            <a:ext cx="1208655" cy="1024360"/>
          </a:xfrm>
          <a:prstGeom prst="straightConnector1">
            <a:avLst/>
          </a:prstGeom>
          <a:noFill/>
          <a:ln w="38100">
            <a:solidFill>
              <a:srgbClr val="6699FF"/>
            </a:solidFill>
            <a:round/>
            <a:headEnd/>
            <a:tailEnd type="triangle" w="med" len="med"/>
          </a:ln>
        </p:spPr>
      </p:cxnSp>
      <p:sp>
        <p:nvSpPr>
          <p:cNvPr id="1041449" name="AutoShape 41"/>
          <p:cNvSpPr>
            <a:spLocks noChangeArrowheads="1"/>
          </p:cNvSpPr>
          <p:nvPr/>
        </p:nvSpPr>
        <p:spPr bwMode="auto">
          <a:xfrm>
            <a:off x="4028741" y="1039493"/>
            <a:ext cx="144315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データマイニング</a:t>
            </a:r>
          </a:p>
        </p:txBody>
      </p:sp>
      <p:cxnSp>
        <p:nvCxnSpPr>
          <p:cNvPr id="47147" name="AutoShape 42"/>
          <p:cNvCxnSpPr>
            <a:cxnSpLocks noChangeShapeType="1"/>
            <a:stCxn id="1041411" idx="3"/>
            <a:endCxn id="1041449" idx="1"/>
          </p:cNvCxnSpPr>
          <p:nvPr/>
        </p:nvCxnSpPr>
        <p:spPr bwMode="auto">
          <a:xfrm flipV="1">
            <a:off x="3200803" y="1192727"/>
            <a:ext cx="827939" cy="1369983"/>
          </a:xfrm>
          <a:prstGeom prst="straightConnector1">
            <a:avLst/>
          </a:prstGeom>
          <a:noFill/>
          <a:ln w="38100">
            <a:solidFill>
              <a:srgbClr val="6699FF"/>
            </a:solidFill>
            <a:round/>
            <a:headEnd/>
            <a:tailEnd type="triangle" w="med" len="med"/>
          </a:ln>
        </p:spPr>
      </p:cxnSp>
      <p:cxnSp>
        <p:nvCxnSpPr>
          <p:cNvPr id="47153" name="AutoShape 48"/>
          <p:cNvCxnSpPr>
            <a:cxnSpLocks noChangeShapeType="1"/>
            <a:stCxn id="1041449" idx="3"/>
            <a:endCxn id="1041413" idx="1"/>
          </p:cNvCxnSpPr>
          <p:nvPr/>
        </p:nvCxnSpPr>
        <p:spPr bwMode="auto">
          <a:xfrm flipV="1">
            <a:off x="5471899" y="1164110"/>
            <a:ext cx="636394" cy="28617"/>
          </a:xfrm>
          <a:prstGeom prst="straightConnector1">
            <a:avLst/>
          </a:prstGeom>
          <a:noFill/>
          <a:ln w="38100">
            <a:solidFill>
              <a:srgbClr val="6699FF"/>
            </a:solidFill>
            <a:round/>
            <a:headEnd/>
            <a:tailEnd type="triangle" w="med" len="med"/>
          </a:ln>
        </p:spPr>
      </p:cxnSp>
      <p:sp>
        <p:nvSpPr>
          <p:cNvPr id="139" name="下矢印 138"/>
          <p:cNvSpPr/>
          <p:nvPr/>
        </p:nvSpPr>
        <p:spPr>
          <a:xfrm>
            <a:off x="4952992" y="5611524"/>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140" name="雲 139"/>
          <p:cNvSpPr/>
          <p:nvPr/>
        </p:nvSpPr>
        <p:spPr>
          <a:xfrm>
            <a:off x="2495600" y="5949280"/>
            <a:ext cx="5904656" cy="64807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これにより、ある程度、組織化が可能</a:t>
            </a:r>
          </a:p>
        </p:txBody>
      </p:sp>
      <p:sp>
        <p:nvSpPr>
          <p:cNvPr id="141" name="雲 140"/>
          <p:cNvSpPr/>
          <p:nvPr/>
        </p:nvSpPr>
        <p:spPr>
          <a:xfrm>
            <a:off x="1524000" y="896616"/>
            <a:ext cx="2071702" cy="92869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情報が組織化されている必要がある</a:t>
            </a:r>
          </a:p>
        </p:txBody>
      </p:sp>
      <p:sp>
        <p:nvSpPr>
          <p:cNvPr id="166" name="AutoShape 4"/>
          <p:cNvSpPr>
            <a:spLocks noChangeArrowheads="1"/>
          </p:cNvSpPr>
          <p:nvPr/>
        </p:nvSpPr>
        <p:spPr bwMode="auto">
          <a:xfrm>
            <a:off x="6667504" y="2754005"/>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専門家の知識を集約</a:t>
            </a:r>
          </a:p>
        </p:txBody>
      </p:sp>
      <p:sp>
        <p:nvSpPr>
          <p:cNvPr id="167" name="AutoShape 5"/>
          <p:cNvSpPr>
            <a:spLocks noChangeArrowheads="1"/>
          </p:cNvSpPr>
          <p:nvPr/>
        </p:nvSpPr>
        <p:spPr bwMode="auto">
          <a:xfrm>
            <a:off x="6738942" y="3897013"/>
            <a:ext cx="1835150" cy="2889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個人の知識を集約</a:t>
            </a:r>
          </a:p>
        </p:txBody>
      </p:sp>
      <p:sp>
        <p:nvSpPr>
          <p:cNvPr id="168" name="AutoShape 8"/>
          <p:cNvSpPr>
            <a:spLocks noChangeArrowheads="1"/>
          </p:cNvSpPr>
          <p:nvPr/>
        </p:nvSpPr>
        <p:spPr bwMode="auto">
          <a:xfrm>
            <a:off x="6381753" y="3266174"/>
            <a:ext cx="1370013"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ナレッジのデータベース化</a:t>
            </a:r>
          </a:p>
        </p:txBody>
      </p:sp>
      <p:cxnSp>
        <p:nvCxnSpPr>
          <p:cNvPr id="169" name="AutoShape 11"/>
          <p:cNvCxnSpPr>
            <a:cxnSpLocks noChangeShapeType="1"/>
            <a:stCxn id="166" idx="2"/>
            <a:endCxn id="168" idx="0"/>
          </p:cNvCxnSpPr>
          <p:nvPr/>
        </p:nvCxnSpPr>
        <p:spPr bwMode="auto">
          <a:xfrm rot="5400000">
            <a:off x="7214298" y="2895391"/>
            <a:ext cx="223245" cy="518320"/>
          </a:xfrm>
          <a:prstGeom prst="straightConnector1">
            <a:avLst/>
          </a:prstGeom>
          <a:noFill/>
          <a:ln w="38100">
            <a:solidFill>
              <a:srgbClr val="6699FF"/>
            </a:solidFill>
            <a:round/>
            <a:headEnd/>
            <a:tailEnd type="triangle" w="med" len="med"/>
          </a:ln>
        </p:spPr>
      </p:cxnSp>
      <p:sp>
        <p:nvSpPr>
          <p:cNvPr id="170" name="AutoShape 30"/>
          <p:cNvSpPr>
            <a:spLocks noChangeArrowheads="1"/>
          </p:cNvSpPr>
          <p:nvPr/>
        </p:nvSpPr>
        <p:spPr bwMode="auto">
          <a:xfrm>
            <a:off x="6524628" y="4294924"/>
            <a:ext cx="1690688" cy="715089"/>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ソーシャルネットワーク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フォークソノミー</a:t>
            </a:r>
          </a:p>
        </p:txBody>
      </p:sp>
      <p:cxnSp>
        <p:nvCxnSpPr>
          <p:cNvPr id="171" name="AutoShape 31"/>
          <p:cNvCxnSpPr>
            <a:cxnSpLocks noChangeShapeType="1"/>
            <a:stCxn id="167" idx="2"/>
            <a:endCxn id="170" idx="0"/>
          </p:cNvCxnSpPr>
          <p:nvPr/>
        </p:nvCxnSpPr>
        <p:spPr bwMode="auto">
          <a:xfrm rot="5400000">
            <a:off x="7458752" y="4097159"/>
            <a:ext cx="108986" cy="286545"/>
          </a:xfrm>
          <a:prstGeom prst="straightConnector1">
            <a:avLst/>
          </a:prstGeom>
          <a:noFill/>
          <a:ln w="38100">
            <a:solidFill>
              <a:srgbClr val="6699FF"/>
            </a:solidFill>
            <a:round/>
            <a:headEnd/>
            <a:tailEnd type="triangle" w="med" len="med"/>
          </a:ln>
        </p:spPr>
      </p:cxnSp>
      <p:cxnSp>
        <p:nvCxnSpPr>
          <p:cNvPr id="201" name="AutoShape 27"/>
          <p:cNvCxnSpPr>
            <a:cxnSpLocks noChangeShapeType="1"/>
            <a:stCxn id="1041415" idx="1"/>
            <a:endCxn id="1041432" idx="3"/>
          </p:cNvCxnSpPr>
          <p:nvPr/>
        </p:nvCxnSpPr>
        <p:spPr bwMode="auto">
          <a:xfrm rot="10800000" flipV="1">
            <a:off x="8431277" y="1400371"/>
            <a:ext cx="261745" cy="1090899"/>
          </a:xfrm>
          <a:prstGeom prst="straightConnector1">
            <a:avLst/>
          </a:prstGeom>
          <a:noFill/>
          <a:ln w="38100">
            <a:solidFill>
              <a:srgbClr val="6699FF"/>
            </a:solidFill>
            <a:round/>
            <a:headEnd/>
            <a:tailEnd type="triangle" w="med" len="med"/>
          </a:ln>
        </p:spPr>
      </p:cxnSp>
      <p:cxnSp>
        <p:nvCxnSpPr>
          <p:cNvPr id="204" name="AutoShape 27"/>
          <p:cNvCxnSpPr>
            <a:cxnSpLocks noChangeShapeType="1"/>
            <a:stCxn id="1041415" idx="2"/>
            <a:endCxn id="167" idx="3"/>
          </p:cNvCxnSpPr>
          <p:nvPr/>
        </p:nvCxnSpPr>
        <p:spPr bwMode="auto">
          <a:xfrm rot="5400000">
            <a:off x="7874723" y="2389182"/>
            <a:ext cx="2351663" cy="952922"/>
          </a:xfrm>
          <a:prstGeom prst="straightConnector1">
            <a:avLst/>
          </a:prstGeom>
          <a:noFill/>
          <a:ln w="38100">
            <a:solidFill>
              <a:srgbClr val="6699FF"/>
            </a:solidFill>
            <a:round/>
            <a:headEnd/>
            <a:tailEnd type="triangle" w="med" len="med"/>
          </a:ln>
        </p:spPr>
      </p:cxnSp>
      <p:cxnSp>
        <p:nvCxnSpPr>
          <p:cNvPr id="210" name="AutoShape 27"/>
          <p:cNvCxnSpPr>
            <a:cxnSpLocks noChangeShapeType="1"/>
            <a:stCxn id="1041415" idx="2"/>
            <a:endCxn id="1041416" idx="0"/>
          </p:cNvCxnSpPr>
          <p:nvPr/>
        </p:nvCxnSpPr>
        <p:spPr bwMode="auto">
          <a:xfrm rot="5400000">
            <a:off x="7623365" y="3127122"/>
            <a:ext cx="3340961" cy="466340"/>
          </a:xfrm>
          <a:prstGeom prst="straightConnector1">
            <a:avLst/>
          </a:prstGeom>
          <a:noFill/>
          <a:ln w="38100">
            <a:solidFill>
              <a:srgbClr val="6699FF"/>
            </a:solidFill>
            <a:round/>
            <a:headEnd/>
            <a:tailEnd type="triangle" w="med" len="med"/>
          </a:ln>
        </p:spPr>
      </p:cxnSp>
      <p:sp>
        <p:nvSpPr>
          <p:cNvPr id="216" name="下矢印 215"/>
          <p:cNvSpPr/>
          <p:nvPr/>
        </p:nvSpPr>
        <p:spPr>
          <a:xfrm>
            <a:off x="2095472" y="1968186"/>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4" name="スライド番号プレースホルダ 43"/>
          <p:cNvSpPr>
            <a:spLocks noGrp="1"/>
          </p:cNvSpPr>
          <p:nvPr>
            <p:ph type="sldNum" sz="quarter" idx="11"/>
          </p:nvPr>
        </p:nvSpPr>
        <p:spPr>
          <a:xfrm>
            <a:off x="4583832" y="6237313"/>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125</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3" name="横巻き 42"/>
          <p:cNvSpPr/>
          <p:nvPr/>
        </p:nvSpPr>
        <p:spPr>
          <a:xfrm>
            <a:off x="43439" y="4294925"/>
            <a:ext cx="3617276" cy="19783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・同様の専門性を持った人と人を関連付け、さらにその人たちと情報を関連付けることにより、より実用性の高い組織化が可能になる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95311195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24034" y="214290"/>
            <a:ext cx="8229600" cy="774700"/>
          </a:xfrm>
        </p:spPr>
        <p:txBody>
          <a:bodyPr>
            <a:normAutofit/>
          </a:bodyPr>
          <a:lstStyle/>
          <a:p>
            <a:pPr eaLnBrk="1" hangingPunct="1"/>
            <a:r>
              <a:rPr lang="ja-JP" altLang="en-US" sz="4000" dirty="0"/>
              <a:t>情報の「見える化」、集合知化、保存</a:t>
            </a:r>
          </a:p>
        </p:txBody>
      </p:sp>
      <p:sp>
        <p:nvSpPr>
          <p:cNvPr id="1035267" name="AutoShape 3"/>
          <p:cNvSpPr>
            <a:spLocks noChangeArrowheads="1"/>
          </p:cNvSpPr>
          <p:nvPr/>
        </p:nvSpPr>
        <p:spPr bwMode="auto">
          <a:xfrm>
            <a:off x="1952597" y="2786059"/>
            <a:ext cx="1584325" cy="5048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情報の「見える化」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（可視化）</a:t>
            </a:r>
          </a:p>
        </p:txBody>
      </p:sp>
      <p:sp>
        <p:nvSpPr>
          <p:cNvPr id="1035268" name="AutoShape 4"/>
          <p:cNvSpPr>
            <a:spLocks noChangeArrowheads="1"/>
          </p:cNvSpPr>
          <p:nvPr/>
        </p:nvSpPr>
        <p:spPr bwMode="auto">
          <a:xfrm>
            <a:off x="6667505" y="379885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API</a:t>
            </a: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の実装</a:t>
            </a:r>
          </a:p>
        </p:txBody>
      </p:sp>
      <p:cxnSp>
        <p:nvCxnSpPr>
          <p:cNvPr id="44038" name="AutoShape 5"/>
          <p:cNvCxnSpPr>
            <a:cxnSpLocks noChangeShapeType="1"/>
            <a:stCxn id="116" idx="3"/>
            <a:endCxn id="1035268" idx="1"/>
          </p:cNvCxnSpPr>
          <p:nvPr/>
        </p:nvCxnSpPr>
        <p:spPr bwMode="auto">
          <a:xfrm>
            <a:off x="3802038" y="3725110"/>
            <a:ext cx="2865467" cy="226974"/>
          </a:xfrm>
          <a:prstGeom prst="straightConnector1">
            <a:avLst/>
          </a:prstGeom>
          <a:noFill/>
          <a:ln w="38100">
            <a:solidFill>
              <a:srgbClr val="6699FF"/>
            </a:solidFill>
            <a:round/>
            <a:headEnd/>
            <a:tailEnd type="triangle" w="med" len="med"/>
          </a:ln>
        </p:spPr>
      </p:cxnSp>
      <p:sp>
        <p:nvSpPr>
          <p:cNvPr id="1035270" name="AutoShape 6"/>
          <p:cNvSpPr>
            <a:spLocks noChangeArrowheads="1"/>
          </p:cNvSpPr>
          <p:nvPr/>
        </p:nvSpPr>
        <p:spPr bwMode="auto">
          <a:xfrm>
            <a:off x="4167175" y="258440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デジタル化</a:t>
            </a:r>
          </a:p>
        </p:txBody>
      </p:sp>
      <p:cxnSp>
        <p:nvCxnSpPr>
          <p:cNvPr id="44040" name="AutoShape 7"/>
          <p:cNvCxnSpPr>
            <a:cxnSpLocks noChangeShapeType="1"/>
            <a:stCxn id="1035267" idx="3"/>
            <a:endCxn id="1035270" idx="1"/>
          </p:cNvCxnSpPr>
          <p:nvPr/>
        </p:nvCxnSpPr>
        <p:spPr bwMode="auto">
          <a:xfrm flipV="1">
            <a:off x="3536922" y="2737639"/>
            <a:ext cx="630253" cy="300833"/>
          </a:xfrm>
          <a:prstGeom prst="straightConnector1">
            <a:avLst/>
          </a:prstGeom>
          <a:noFill/>
          <a:ln w="38100">
            <a:solidFill>
              <a:srgbClr val="6699FF"/>
            </a:solidFill>
            <a:round/>
            <a:headEnd/>
            <a:tailEnd type="triangle" w="med" len="med"/>
          </a:ln>
        </p:spPr>
      </p:cxnSp>
      <p:sp>
        <p:nvSpPr>
          <p:cNvPr id="1035281" name="AutoShape 17"/>
          <p:cNvSpPr>
            <a:spLocks noChangeArrowheads="1"/>
          </p:cNvSpPr>
          <p:nvPr/>
        </p:nvSpPr>
        <p:spPr bwMode="auto">
          <a:xfrm>
            <a:off x="5095869" y="322734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フルテキスト化</a:t>
            </a:r>
          </a:p>
        </p:txBody>
      </p:sp>
      <p:cxnSp>
        <p:nvCxnSpPr>
          <p:cNvPr id="44054" name="AutoShape 21"/>
          <p:cNvCxnSpPr>
            <a:cxnSpLocks noChangeShapeType="1"/>
            <a:stCxn id="1035270" idx="2"/>
            <a:endCxn id="1035281" idx="0"/>
          </p:cNvCxnSpPr>
          <p:nvPr/>
        </p:nvCxnSpPr>
        <p:spPr bwMode="auto">
          <a:xfrm rot="16200000" flipH="1">
            <a:off x="5137973" y="2594761"/>
            <a:ext cx="336475" cy="928694"/>
          </a:xfrm>
          <a:prstGeom prst="straightConnector1">
            <a:avLst/>
          </a:prstGeom>
          <a:noFill/>
          <a:ln w="38100">
            <a:solidFill>
              <a:srgbClr val="6699FF"/>
            </a:solidFill>
            <a:round/>
            <a:headEnd/>
            <a:tailEnd type="triangle" w="med" len="med"/>
          </a:ln>
        </p:spPr>
      </p:cxnSp>
      <p:sp>
        <p:nvSpPr>
          <p:cNvPr id="44" name="AutoShape 3"/>
          <p:cNvSpPr>
            <a:spLocks noChangeArrowheads="1"/>
          </p:cNvSpPr>
          <p:nvPr/>
        </p:nvSpPr>
        <p:spPr bwMode="auto">
          <a:xfrm>
            <a:off x="2095473" y="500063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情報を全体で集合知化</a:t>
            </a:r>
          </a:p>
        </p:txBody>
      </p:sp>
      <p:sp>
        <p:nvSpPr>
          <p:cNvPr id="50" name="AutoShape 9"/>
          <p:cNvSpPr>
            <a:spLocks noChangeArrowheads="1"/>
          </p:cNvSpPr>
          <p:nvPr/>
        </p:nvSpPr>
        <p:spPr bwMode="auto">
          <a:xfrm>
            <a:off x="5167306" y="5000636"/>
            <a:ext cx="1370012" cy="510778"/>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提供者同士が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サービス連携</a:t>
            </a:r>
          </a:p>
        </p:txBody>
      </p:sp>
      <p:cxnSp>
        <p:nvCxnSpPr>
          <p:cNvPr id="51" name="AutoShape 10"/>
          <p:cNvCxnSpPr>
            <a:cxnSpLocks noChangeShapeType="1"/>
            <a:stCxn id="44" idx="3"/>
            <a:endCxn id="50" idx="1"/>
          </p:cNvCxnSpPr>
          <p:nvPr/>
        </p:nvCxnSpPr>
        <p:spPr bwMode="auto">
          <a:xfrm>
            <a:off x="4111598" y="5144305"/>
            <a:ext cx="1055709" cy="111720"/>
          </a:xfrm>
          <a:prstGeom prst="straightConnector1">
            <a:avLst/>
          </a:prstGeom>
          <a:noFill/>
          <a:ln w="38100">
            <a:solidFill>
              <a:srgbClr val="6699FF"/>
            </a:solidFill>
            <a:round/>
            <a:headEnd/>
            <a:tailEnd type="triangle" w="med" len="med"/>
          </a:ln>
        </p:spPr>
      </p:cxnSp>
      <p:sp>
        <p:nvSpPr>
          <p:cNvPr id="68" name="AutoShape 3"/>
          <p:cNvSpPr>
            <a:spLocks noChangeArrowheads="1"/>
          </p:cNvSpPr>
          <p:nvPr/>
        </p:nvSpPr>
        <p:spPr bwMode="auto">
          <a:xfrm>
            <a:off x="2238349" y="5715017"/>
            <a:ext cx="2016125" cy="28733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集合知の保存</a:t>
            </a:r>
          </a:p>
        </p:txBody>
      </p:sp>
      <p:sp>
        <p:nvSpPr>
          <p:cNvPr id="69" name="AutoShape 4"/>
          <p:cNvSpPr>
            <a:spLocks noChangeArrowheads="1"/>
          </p:cNvSpPr>
          <p:nvPr/>
        </p:nvSpPr>
        <p:spPr bwMode="auto">
          <a:xfrm>
            <a:off x="3524233" y="614364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コンテンツ収集</a:t>
            </a:r>
          </a:p>
        </p:txBody>
      </p:sp>
      <p:sp>
        <p:nvSpPr>
          <p:cNvPr id="70" name="AutoShape 5"/>
          <p:cNvSpPr>
            <a:spLocks noChangeArrowheads="1"/>
          </p:cNvSpPr>
          <p:nvPr/>
        </p:nvSpPr>
        <p:spPr bwMode="auto">
          <a:xfrm>
            <a:off x="7167571" y="5941991"/>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ED7D31"/>
                </a:solidFill>
                <a:effectLst/>
                <a:uLnTx/>
                <a:uFillTx/>
                <a:latin typeface="HG丸ｺﾞｼｯｸM-PRO" pitchFamily="50" charset="-128"/>
                <a:ea typeface="HG丸ｺﾞｼｯｸM-PRO" pitchFamily="50" charset="-128"/>
                <a:cs typeface="+mn-cs"/>
              </a:rPr>
              <a:t>長期保存</a:t>
            </a:r>
          </a:p>
        </p:txBody>
      </p:sp>
      <p:cxnSp>
        <p:nvCxnSpPr>
          <p:cNvPr id="71" name="AutoShape 6"/>
          <p:cNvCxnSpPr>
            <a:cxnSpLocks noChangeShapeType="1"/>
            <a:stCxn id="68" idx="2"/>
            <a:endCxn id="69" idx="1"/>
          </p:cNvCxnSpPr>
          <p:nvPr/>
        </p:nvCxnSpPr>
        <p:spPr bwMode="auto">
          <a:xfrm rot="16200000" flipH="1">
            <a:off x="3238060" y="6010705"/>
            <a:ext cx="294525" cy="277821"/>
          </a:xfrm>
          <a:prstGeom prst="straightConnector1">
            <a:avLst/>
          </a:prstGeom>
          <a:noFill/>
          <a:ln w="38100">
            <a:solidFill>
              <a:srgbClr val="6699FF"/>
            </a:solidFill>
            <a:round/>
            <a:headEnd/>
            <a:tailEnd type="triangle" w="med" len="med"/>
          </a:ln>
        </p:spPr>
      </p:cxnSp>
      <p:cxnSp>
        <p:nvCxnSpPr>
          <p:cNvPr id="72" name="AutoShape 7"/>
          <p:cNvCxnSpPr>
            <a:cxnSpLocks noChangeShapeType="1"/>
            <a:stCxn id="69" idx="3"/>
            <a:endCxn id="85" idx="1"/>
          </p:cNvCxnSpPr>
          <p:nvPr/>
        </p:nvCxnSpPr>
        <p:spPr bwMode="auto">
          <a:xfrm flipV="1">
            <a:off x="4873608" y="6011128"/>
            <a:ext cx="293699" cy="285751"/>
          </a:xfrm>
          <a:prstGeom prst="straightConnector1">
            <a:avLst/>
          </a:prstGeom>
          <a:noFill/>
          <a:ln w="38100">
            <a:solidFill>
              <a:srgbClr val="6699FF"/>
            </a:solidFill>
            <a:round/>
            <a:headEnd/>
            <a:tailEnd type="triangle" w="med" len="med"/>
          </a:ln>
        </p:spPr>
      </p:cxnSp>
      <p:sp>
        <p:nvSpPr>
          <p:cNvPr id="37" name="AutoShape 4"/>
          <p:cNvSpPr>
            <a:spLocks noChangeArrowheads="1"/>
          </p:cNvSpPr>
          <p:nvPr/>
        </p:nvSpPr>
        <p:spPr bwMode="auto">
          <a:xfrm>
            <a:off x="5595935" y="4357696"/>
            <a:ext cx="1778003"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メタデータハーベスト</a:t>
            </a:r>
          </a:p>
        </p:txBody>
      </p:sp>
      <p:sp>
        <p:nvSpPr>
          <p:cNvPr id="38" name="AutoShape 4"/>
          <p:cNvSpPr>
            <a:spLocks noChangeArrowheads="1"/>
          </p:cNvSpPr>
          <p:nvPr/>
        </p:nvSpPr>
        <p:spPr bwMode="auto">
          <a:xfrm>
            <a:off x="7810513" y="4357695"/>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横断検索</a:t>
            </a:r>
          </a:p>
        </p:txBody>
      </p:sp>
      <p:cxnSp>
        <p:nvCxnSpPr>
          <p:cNvPr id="39" name="AutoShape 5"/>
          <p:cNvCxnSpPr>
            <a:cxnSpLocks noChangeShapeType="1"/>
            <a:stCxn id="1035268" idx="2"/>
            <a:endCxn id="37" idx="0"/>
          </p:cNvCxnSpPr>
          <p:nvPr/>
        </p:nvCxnSpPr>
        <p:spPr bwMode="auto">
          <a:xfrm rot="5400000">
            <a:off x="6787375" y="3802878"/>
            <a:ext cx="252378" cy="857256"/>
          </a:xfrm>
          <a:prstGeom prst="straightConnector1">
            <a:avLst/>
          </a:prstGeom>
          <a:noFill/>
          <a:ln w="38100">
            <a:solidFill>
              <a:srgbClr val="6699FF"/>
            </a:solidFill>
            <a:round/>
            <a:headEnd/>
            <a:tailEnd type="triangle" w="med" len="med"/>
          </a:ln>
        </p:spPr>
      </p:cxnSp>
      <p:cxnSp>
        <p:nvCxnSpPr>
          <p:cNvPr id="42" name="AutoShape 5"/>
          <p:cNvCxnSpPr>
            <a:cxnSpLocks noChangeShapeType="1"/>
            <a:stCxn id="1035268" idx="2"/>
            <a:endCxn id="38" idx="0"/>
          </p:cNvCxnSpPr>
          <p:nvPr/>
        </p:nvCxnSpPr>
        <p:spPr bwMode="auto">
          <a:xfrm rot="16200000" flipH="1">
            <a:off x="7787509" y="3660001"/>
            <a:ext cx="252377" cy="1143008"/>
          </a:xfrm>
          <a:prstGeom prst="straightConnector1">
            <a:avLst/>
          </a:prstGeom>
          <a:noFill/>
          <a:ln w="38100">
            <a:solidFill>
              <a:srgbClr val="6699FF"/>
            </a:solidFill>
            <a:round/>
            <a:headEnd/>
            <a:tailEnd type="triangle" w="med" len="med"/>
          </a:ln>
        </p:spPr>
      </p:cxnSp>
      <p:cxnSp>
        <p:nvCxnSpPr>
          <p:cNvPr id="60" name="AutoShape 5"/>
          <p:cNvCxnSpPr>
            <a:cxnSpLocks noChangeShapeType="1"/>
            <a:stCxn id="37" idx="2"/>
            <a:endCxn id="44" idx="0"/>
          </p:cNvCxnSpPr>
          <p:nvPr/>
        </p:nvCxnSpPr>
        <p:spPr bwMode="auto">
          <a:xfrm rot="5400000">
            <a:off x="4625999" y="3141700"/>
            <a:ext cx="336474" cy="3381401"/>
          </a:xfrm>
          <a:prstGeom prst="straightConnector1">
            <a:avLst/>
          </a:prstGeom>
          <a:noFill/>
          <a:ln w="38100">
            <a:solidFill>
              <a:srgbClr val="6699FF"/>
            </a:solidFill>
            <a:round/>
            <a:headEnd/>
            <a:tailEnd type="triangle" w="med" len="med"/>
          </a:ln>
        </p:spPr>
      </p:cxnSp>
      <p:sp>
        <p:nvSpPr>
          <p:cNvPr id="81" name="AutoShape 45"/>
          <p:cNvSpPr>
            <a:spLocks noChangeArrowheads="1"/>
          </p:cNvSpPr>
          <p:nvPr/>
        </p:nvSpPr>
        <p:spPr bwMode="auto">
          <a:xfrm>
            <a:off x="5738810" y="1071546"/>
            <a:ext cx="3139719" cy="774701"/>
          </a:xfrm>
          <a:prstGeom prst="wedgeRoundRectCallout">
            <a:avLst>
              <a:gd name="adj1" fmla="val -90269"/>
              <a:gd name="adj2" fmla="val -11611"/>
              <a:gd name="adj3" fmla="val 16667"/>
            </a:avLst>
          </a:prstGeom>
          <a:solidFill>
            <a:schemeClr val="bg1">
              <a:alpha val="70195"/>
            </a:schemeClr>
          </a:solidFill>
          <a:ln w="28575" algn="ctr">
            <a:solidFill>
              <a:srgbClr val="8E8E8E"/>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現在、公開されている情報</a:t>
            </a:r>
            <a:endParaRPr kumimoji="1" lang="en-US" altLang="ja-JP"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FF"/>
                </a:solidFill>
                <a:effectLst/>
                <a:uLnTx/>
                <a:uFillTx/>
                <a:latin typeface="HG丸ｺﾞｼｯｸM-PRO" pitchFamily="50" charset="-128"/>
                <a:ea typeface="HG丸ｺﾞｼｯｸM-PRO" pitchFamily="50" charset="-128"/>
                <a:cs typeface="+mn-cs"/>
              </a:rPr>
              <a:t>過去、公開されていた情報</a:t>
            </a:r>
          </a:p>
        </p:txBody>
      </p:sp>
      <p:sp>
        <p:nvSpPr>
          <p:cNvPr id="85" name="AutoShape 4"/>
          <p:cNvSpPr>
            <a:spLocks noChangeArrowheads="1"/>
          </p:cNvSpPr>
          <p:nvPr/>
        </p:nvSpPr>
        <p:spPr bwMode="auto">
          <a:xfrm>
            <a:off x="5167306" y="5857894"/>
            <a:ext cx="1500198"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ウェブアーカイブ</a:t>
            </a:r>
          </a:p>
        </p:txBody>
      </p:sp>
      <p:sp>
        <p:nvSpPr>
          <p:cNvPr id="86" name="AutoShape 4"/>
          <p:cNvSpPr>
            <a:spLocks noChangeArrowheads="1"/>
          </p:cNvSpPr>
          <p:nvPr/>
        </p:nvSpPr>
        <p:spPr bwMode="auto">
          <a:xfrm>
            <a:off x="5167306" y="6357960"/>
            <a:ext cx="1643074"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デジタルデポジット</a:t>
            </a:r>
          </a:p>
        </p:txBody>
      </p:sp>
      <p:cxnSp>
        <p:nvCxnSpPr>
          <p:cNvPr id="88" name="AutoShape 7"/>
          <p:cNvCxnSpPr>
            <a:cxnSpLocks noChangeShapeType="1"/>
            <a:stCxn id="69" idx="3"/>
            <a:endCxn id="86" idx="1"/>
          </p:cNvCxnSpPr>
          <p:nvPr/>
        </p:nvCxnSpPr>
        <p:spPr bwMode="auto">
          <a:xfrm>
            <a:off x="4873608" y="6296879"/>
            <a:ext cx="293699" cy="214315"/>
          </a:xfrm>
          <a:prstGeom prst="straightConnector1">
            <a:avLst/>
          </a:prstGeom>
          <a:noFill/>
          <a:ln w="38100">
            <a:solidFill>
              <a:srgbClr val="6699FF"/>
            </a:solidFill>
            <a:round/>
            <a:headEnd/>
            <a:tailEnd type="triangle" w="med" len="med"/>
          </a:ln>
        </p:spPr>
      </p:cxnSp>
      <p:cxnSp>
        <p:nvCxnSpPr>
          <p:cNvPr id="91" name="AutoShape 7"/>
          <p:cNvCxnSpPr>
            <a:cxnSpLocks noChangeShapeType="1"/>
            <a:stCxn id="86" idx="3"/>
            <a:endCxn id="70" idx="1"/>
          </p:cNvCxnSpPr>
          <p:nvPr/>
        </p:nvCxnSpPr>
        <p:spPr bwMode="auto">
          <a:xfrm flipV="1">
            <a:off x="6810380" y="6095225"/>
            <a:ext cx="357190" cy="415969"/>
          </a:xfrm>
          <a:prstGeom prst="straightConnector1">
            <a:avLst/>
          </a:prstGeom>
          <a:noFill/>
          <a:ln w="38100">
            <a:solidFill>
              <a:srgbClr val="6699FF"/>
            </a:solidFill>
            <a:round/>
            <a:headEnd/>
            <a:tailEnd type="triangle" w="med" len="med"/>
          </a:ln>
        </p:spPr>
      </p:cxnSp>
      <p:cxnSp>
        <p:nvCxnSpPr>
          <p:cNvPr id="94" name="AutoShape 7"/>
          <p:cNvCxnSpPr>
            <a:cxnSpLocks noChangeShapeType="1"/>
            <a:stCxn id="85" idx="3"/>
            <a:endCxn id="70" idx="1"/>
          </p:cNvCxnSpPr>
          <p:nvPr/>
        </p:nvCxnSpPr>
        <p:spPr bwMode="auto">
          <a:xfrm>
            <a:off x="6667504" y="6011128"/>
            <a:ext cx="500066" cy="84097"/>
          </a:xfrm>
          <a:prstGeom prst="straightConnector1">
            <a:avLst/>
          </a:prstGeom>
          <a:noFill/>
          <a:ln w="38100">
            <a:solidFill>
              <a:srgbClr val="6699FF"/>
            </a:solidFill>
            <a:round/>
            <a:headEnd/>
            <a:tailEnd type="triangle" w="med" len="med"/>
          </a:ln>
        </p:spPr>
      </p:cxnSp>
      <p:cxnSp>
        <p:nvCxnSpPr>
          <p:cNvPr id="105" name="AutoShape 21"/>
          <p:cNvCxnSpPr>
            <a:cxnSpLocks noChangeShapeType="1"/>
            <a:stCxn id="50" idx="3"/>
            <a:endCxn id="106" idx="1"/>
          </p:cNvCxnSpPr>
          <p:nvPr/>
        </p:nvCxnSpPr>
        <p:spPr bwMode="auto">
          <a:xfrm>
            <a:off x="6537318" y="5256026"/>
            <a:ext cx="558814" cy="112159"/>
          </a:xfrm>
          <a:prstGeom prst="straightConnector1">
            <a:avLst/>
          </a:prstGeom>
          <a:noFill/>
          <a:ln w="38100">
            <a:solidFill>
              <a:srgbClr val="6699FF"/>
            </a:solidFill>
            <a:round/>
            <a:headEnd/>
            <a:tailEnd type="triangle" w="med" len="med"/>
          </a:ln>
        </p:spPr>
      </p:cxnSp>
      <p:sp>
        <p:nvSpPr>
          <p:cNvPr id="106" name="AutoShape 9"/>
          <p:cNvSpPr>
            <a:spLocks noChangeArrowheads="1"/>
          </p:cNvSpPr>
          <p:nvPr/>
        </p:nvSpPr>
        <p:spPr bwMode="auto">
          <a:xfrm>
            <a:off x="7096132" y="5214951"/>
            <a:ext cx="1370012"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統合検索</a:t>
            </a:r>
          </a:p>
        </p:txBody>
      </p:sp>
      <p:cxnSp>
        <p:nvCxnSpPr>
          <p:cNvPr id="110" name="AutoShape 21"/>
          <p:cNvCxnSpPr>
            <a:cxnSpLocks noChangeShapeType="1"/>
            <a:stCxn id="1035281" idx="2"/>
            <a:endCxn id="44" idx="0"/>
          </p:cNvCxnSpPr>
          <p:nvPr/>
        </p:nvCxnSpPr>
        <p:spPr bwMode="auto">
          <a:xfrm rot="5400000">
            <a:off x="3703636" y="2933715"/>
            <a:ext cx="1466823" cy="2667021"/>
          </a:xfrm>
          <a:prstGeom prst="straightConnector1">
            <a:avLst/>
          </a:prstGeom>
          <a:noFill/>
          <a:ln w="38100">
            <a:solidFill>
              <a:srgbClr val="6699FF"/>
            </a:solidFill>
            <a:round/>
            <a:headEnd/>
            <a:tailEnd type="triangle" w="med" len="med"/>
          </a:ln>
        </p:spPr>
      </p:cxnSp>
      <p:cxnSp>
        <p:nvCxnSpPr>
          <p:cNvPr id="113" name="AutoShape 21"/>
          <p:cNvCxnSpPr>
            <a:cxnSpLocks noChangeShapeType="1"/>
            <a:stCxn id="1035270" idx="2"/>
            <a:endCxn id="44" idx="0"/>
          </p:cNvCxnSpPr>
          <p:nvPr/>
        </p:nvCxnSpPr>
        <p:spPr bwMode="auto">
          <a:xfrm rot="5400000">
            <a:off x="2917818" y="3076591"/>
            <a:ext cx="2109765" cy="1738327"/>
          </a:xfrm>
          <a:prstGeom prst="straightConnector1">
            <a:avLst/>
          </a:prstGeom>
          <a:noFill/>
          <a:ln w="38100">
            <a:solidFill>
              <a:srgbClr val="6699FF"/>
            </a:solidFill>
            <a:round/>
            <a:headEnd/>
            <a:tailEnd type="triangle" w="med" len="med"/>
          </a:ln>
        </p:spPr>
      </p:cxnSp>
      <p:sp>
        <p:nvSpPr>
          <p:cNvPr id="116" name="AutoShape 6"/>
          <p:cNvSpPr>
            <a:spLocks noChangeArrowheads="1"/>
          </p:cNvSpPr>
          <p:nvPr/>
        </p:nvSpPr>
        <p:spPr bwMode="auto">
          <a:xfrm>
            <a:off x="2452663" y="3571877"/>
            <a:ext cx="1349375" cy="306467"/>
          </a:xfrm>
          <a:prstGeom prst="roundRect">
            <a:avLst>
              <a:gd name="adj" fmla="val 16667"/>
            </a:avLst>
          </a:prstGeom>
          <a:solidFill>
            <a:srgbClr val="FFFFCC"/>
          </a:solidFill>
          <a:ln w="38100">
            <a:solidFill>
              <a:schemeClr val="accent2"/>
            </a:solidFill>
            <a:round/>
            <a:headEnd/>
            <a:tailEnd/>
          </a:ln>
          <a:effectLst>
            <a:outerShdw dist="107763" dir="2700000" algn="ctr" rotWithShape="0">
              <a:schemeClr val="bg2">
                <a:alpha val="50000"/>
              </a:schemeClr>
            </a:outerShdw>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ED7D31"/>
                </a:solidFill>
                <a:effectLst/>
                <a:uLnTx/>
                <a:uFillTx/>
                <a:latin typeface="HG丸ｺﾞｼｯｸM-PRO" pitchFamily="50" charset="-128"/>
                <a:ea typeface="HG丸ｺﾞｼｯｸM-PRO" pitchFamily="50" charset="-128"/>
                <a:cs typeface="+mn-cs"/>
              </a:rPr>
              <a:t>データベース化</a:t>
            </a:r>
          </a:p>
        </p:txBody>
      </p:sp>
      <p:cxnSp>
        <p:nvCxnSpPr>
          <p:cNvPr id="118" name="AutoShape 7"/>
          <p:cNvCxnSpPr>
            <a:cxnSpLocks noChangeShapeType="1"/>
            <a:stCxn id="1035267" idx="2"/>
            <a:endCxn id="116" idx="0"/>
          </p:cNvCxnSpPr>
          <p:nvPr/>
        </p:nvCxnSpPr>
        <p:spPr bwMode="auto">
          <a:xfrm rot="16200000" flipH="1">
            <a:off x="2795559" y="3240084"/>
            <a:ext cx="280993" cy="382591"/>
          </a:xfrm>
          <a:prstGeom prst="straightConnector1">
            <a:avLst/>
          </a:prstGeom>
          <a:noFill/>
          <a:ln w="38100">
            <a:solidFill>
              <a:srgbClr val="6699FF"/>
            </a:solidFill>
            <a:round/>
            <a:headEnd/>
            <a:tailEnd type="triangle" w="med" len="med"/>
          </a:ln>
        </p:spPr>
      </p:cxnSp>
      <p:cxnSp>
        <p:nvCxnSpPr>
          <p:cNvPr id="121" name="AutoShape 7"/>
          <p:cNvCxnSpPr>
            <a:cxnSpLocks noChangeShapeType="1"/>
            <a:stCxn id="116" idx="2"/>
            <a:endCxn id="44" idx="0"/>
          </p:cNvCxnSpPr>
          <p:nvPr/>
        </p:nvCxnSpPr>
        <p:spPr bwMode="auto">
          <a:xfrm rot="5400000">
            <a:off x="2554298" y="4427583"/>
            <a:ext cx="1122293" cy="23815"/>
          </a:xfrm>
          <a:prstGeom prst="straightConnector1">
            <a:avLst/>
          </a:prstGeom>
          <a:noFill/>
          <a:ln w="38100">
            <a:solidFill>
              <a:srgbClr val="6699FF"/>
            </a:solidFill>
            <a:round/>
            <a:headEnd/>
            <a:tailEnd type="triangle" w="med" len="med"/>
          </a:ln>
        </p:spPr>
      </p:cxnSp>
      <p:cxnSp>
        <p:nvCxnSpPr>
          <p:cNvPr id="124" name="AutoShape 7"/>
          <p:cNvCxnSpPr>
            <a:cxnSpLocks noChangeShapeType="1"/>
            <a:stCxn id="44" idx="2"/>
            <a:endCxn id="68" idx="0"/>
          </p:cNvCxnSpPr>
          <p:nvPr/>
        </p:nvCxnSpPr>
        <p:spPr bwMode="auto">
          <a:xfrm rot="16200000" flipH="1">
            <a:off x="2961453" y="5430056"/>
            <a:ext cx="427043" cy="142876"/>
          </a:xfrm>
          <a:prstGeom prst="straightConnector1">
            <a:avLst/>
          </a:prstGeom>
          <a:noFill/>
          <a:ln w="38100">
            <a:solidFill>
              <a:srgbClr val="6699FF"/>
            </a:solidFill>
            <a:round/>
            <a:headEnd/>
            <a:tailEnd type="triangle" w="med" len="med"/>
          </a:ln>
        </p:spPr>
      </p:cxnSp>
      <p:sp>
        <p:nvSpPr>
          <p:cNvPr id="43" name="スライド番号プレースホルダ 42"/>
          <p:cNvSpPr>
            <a:spLocks noGrp="1"/>
          </p:cNvSpPr>
          <p:nvPr>
            <p:ph type="sldNum" sz="quarter" idx="11"/>
          </p:nvPr>
        </p:nvSpPr>
        <p:spPr>
          <a:xfrm>
            <a:off x="3931443" y="68580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A1AA98-C5D7-43DB-8850-82B4698A43C7}" type="slidenum">
              <a:rPr kumimoji="1" lang="en-US" altLang="ja-JP" sz="1200" b="0" i="0" u="none" strike="noStrike" kern="1200" cap="none" spc="0" normalizeH="0" baseline="0" noProof="0" smtClean="0">
                <a:ln>
                  <a:noFill/>
                </a:ln>
                <a:solidFill>
                  <a:prstClr val="black">
                    <a:tint val="75000"/>
                  </a:prstClr>
                </a:solidFill>
                <a:effectLst/>
                <a:uLnTx/>
                <a:uFillTx/>
                <a:latin typeface="HG丸ｺﾞｼｯｸM-PRO" pitchFamily="50" charset="-128"/>
                <a:ea typeface="HG丸ｺﾞｼｯｸM-PRO"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126</a:t>
            </a:fld>
            <a:endParaRPr kumimoji="1" lang="en-US" altLang="ja-JP" sz="1200" b="0" i="0" u="none" strike="noStrike" kern="1200" cap="none" spc="0" normalizeH="0" baseline="0" noProof="0" dirty="0">
              <a:ln>
                <a:noFill/>
              </a:ln>
              <a:solidFill>
                <a:prstClr val="black">
                  <a:tint val="75000"/>
                </a:prstClr>
              </a:solidFill>
              <a:effectLst/>
              <a:uLnTx/>
              <a:uFillTx/>
              <a:latin typeface="HG丸ｺﾞｼｯｸM-PRO" pitchFamily="50" charset="-128"/>
              <a:ea typeface="HG丸ｺﾞｼｯｸM-PRO" pitchFamily="50" charset="-128"/>
              <a:cs typeface="+mn-cs"/>
            </a:endParaRPr>
          </a:p>
        </p:txBody>
      </p:sp>
      <p:sp>
        <p:nvSpPr>
          <p:cNvPr id="40" name="雲 39"/>
          <p:cNvSpPr/>
          <p:nvPr/>
        </p:nvSpPr>
        <p:spPr>
          <a:xfrm>
            <a:off x="1881158" y="1142984"/>
            <a:ext cx="2428892" cy="114300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HG丸ｺﾞｼｯｸM-PRO" pitchFamily="50" charset="-128"/>
                <a:ea typeface="HG丸ｺﾞｼｯｸM-PRO" pitchFamily="50" charset="-128"/>
                <a:cs typeface="+mn-cs"/>
              </a:rPr>
              <a:t>多様な利用者ニーズに応えるためには、様々な分野、形態毎に、網羅的にアクセス可能になっている必要がある</a:t>
            </a:r>
          </a:p>
        </p:txBody>
      </p:sp>
      <p:sp>
        <p:nvSpPr>
          <p:cNvPr id="41" name="下矢印 40"/>
          <p:cNvSpPr/>
          <p:nvPr/>
        </p:nvSpPr>
        <p:spPr>
          <a:xfrm>
            <a:off x="2595538" y="2357430"/>
            <a:ext cx="85725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G丸ｺﾞｼｯｸM-PRO" pitchFamily="50" charset="-128"/>
              <a:ea typeface="HG丸ｺﾞｼｯｸM-PRO" pitchFamily="50" charset="-128"/>
              <a:cs typeface="+mn-cs"/>
            </a:endParaRPr>
          </a:p>
        </p:txBody>
      </p:sp>
      <p:sp>
        <p:nvSpPr>
          <p:cNvPr id="45" name="横巻き 44"/>
          <p:cNvSpPr/>
          <p:nvPr/>
        </p:nvSpPr>
        <p:spPr>
          <a:xfrm>
            <a:off x="8409922" y="1748443"/>
            <a:ext cx="3617276" cy="220364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2004</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年頃のメモ</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・探索ニーズに応えるためには、情報の網羅性を確保して、集合知化が重要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・組織内資料のデジタル化はその第一歩</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14312823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838200" y="-15240"/>
            <a:ext cx="13868400" cy="7038975"/>
          </a:xfrm>
          <a:prstGeom prst="rect">
            <a:avLst/>
          </a:prstGeom>
        </p:spPr>
      </p:pic>
      <p:sp>
        <p:nvSpPr>
          <p:cNvPr id="5" name="テキスト ボックス 4"/>
          <p:cNvSpPr txBox="1"/>
          <p:nvPr/>
        </p:nvSpPr>
        <p:spPr>
          <a:xfrm>
            <a:off x="4708691" y="6361532"/>
            <a:ext cx="83215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図書館情報システム構築のタスクプロフィール（政府標準ガイドライン準拠）</a:t>
            </a:r>
            <a:r>
              <a:rPr kumimoji="1" lang="en-US" altLang="ja-JP" sz="1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hlinkClick r:id="rId4" action="ppaction://hlinkfile"/>
              </a:rPr>
              <a:t>MindMap</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横巻き 5"/>
          <p:cNvSpPr/>
          <p:nvPr/>
        </p:nvSpPr>
        <p:spPr>
          <a:xfrm>
            <a:off x="2771122" y="5591175"/>
            <a:ext cx="4224038"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i</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コンピテンシ・ディクショナリを図書館情報システムに当てはめたもの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・違いは、コンテンツ構築くらい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8592500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267230" y="587829"/>
            <a:ext cx="8843489"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0" name="角丸四角形 9"/>
          <p:cNvSpPr/>
          <p:nvPr/>
        </p:nvSpPr>
        <p:spPr>
          <a:xfrm>
            <a:off x="0" y="476283"/>
            <a:ext cx="3267231" cy="6314343"/>
          </a:xfrm>
          <a:prstGeom prst="roundRect">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タスクプロフィール</a:t>
            </a:r>
          </a:p>
        </p:txBody>
      </p:sp>
      <p:sp>
        <p:nvSpPr>
          <p:cNvPr id="3" name="タイトル 2"/>
          <p:cNvSpPr>
            <a:spLocks noGrp="1"/>
          </p:cNvSpPr>
          <p:nvPr>
            <p:ph type="title"/>
          </p:nvPr>
        </p:nvSpPr>
        <p:spPr>
          <a:xfrm>
            <a:off x="81280" y="34609"/>
            <a:ext cx="12029440" cy="353871"/>
          </a:xfrm>
        </p:spPr>
        <p:txBody>
          <a:bodyPr>
            <a:normAutofit fontScale="90000"/>
          </a:bodyPr>
          <a:lstStyle/>
          <a:p>
            <a:pPr lvl="1" algn="ctr" rtl="0">
              <a:lnSpc>
                <a:spcPct val="90000"/>
              </a:lnSpc>
              <a:spcBef>
                <a:spcPct val="0"/>
              </a:spcBef>
            </a:pPr>
            <a:r>
              <a:rPr lang="ja-JP" altLang="en-US" sz="3600" dirty="0">
                <a:latin typeface="Meiryo UI" panose="020B0604030504040204" pitchFamily="50" charset="-128"/>
                <a:ea typeface="Meiryo UI" panose="020B0604030504040204" pitchFamily="50" charset="-128"/>
              </a:rPr>
              <a:t>図書館システム構築・運用のタスク</a:t>
            </a:r>
            <a:r>
              <a:rPr lang="ja-JP" altLang="ja-JP" sz="3600" dirty="0">
                <a:latin typeface="Meiryo UI" panose="020B0604030504040204" pitchFamily="50" charset="-128"/>
                <a:ea typeface="Meiryo UI" panose="020B0604030504040204" pitchFamily="50" charset="-128"/>
              </a:rPr>
              <a:t>【概要】</a:t>
            </a:r>
            <a:endParaRPr kumimoji="1" lang="ja-JP" altLang="en-US" sz="3600" dirty="0">
              <a:latin typeface="Meiryo UI" panose="020B0604030504040204" pitchFamily="50" charset="-128"/>
              <a:ea typeface="Meiryo UI" panose="020B0604030504040204" pitchFamily="50" charset="-128"/>
            </a:endParaRPr>
          </a:p>
        </p:txBody>
      </p:sp>
      <p:sp>
        <p:nvSpPr>
          <p:cNvPr id="4" name="角丸四角形 3"/>
          <p:cNvSpPr/>
          <p:nvPr/>
        </p:nvSpPr>
        <p:spPr>
          <a:xfrm>
            <a:off x="195364" y="1039022"/>
            <a:ext cx="2973159" cy="11701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・市場動向の調査分析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・戦略的企画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・サービス基本計画書作成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・サービス要件定義書作成</a:t>
            </a:r>
          </a:p>
        </p:txBody>
      </p:sp>
      <p:sp>
        <p:nvSpPr>
          <p:cNvPr id="5" name="角丸四角形 4"/>
          <p:cNvSpPr/>
          <p:nvPr/>
        </p:nvSpPr>
        <p:spPr>
          <a:xfrm>
            <a:off x="195364" y="2209204"/>
            <a:ext cx="2973158" cy="12992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・調達仕様書作成</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 RFC,RFP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・提案書審査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147036" y="5621192"/>
            <a:ext cx="2973158" cy="577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・システム運用・保守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・インシデント対応</a:t>
            </a:r>
          </a:p>
        </p:txBody>
      </p:sp>
      <p:sp>
        <p:nvSpPr>
          <p:cNvPr id="7" name="角丸四角形 6"/>
          <p:cNvSpPr/>
          <p:nvPr/>
        </p:nvSpPr>
        <p:spPr>
          <a:xfrm>
            <a:off x="147036" y="6274830"/>
            <a:ext cx="2973158" cy="4167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・評価・改善提案</a:t>
            </a:r>
          </a:p>
        </p:txBody>
      </p:sp>
      <p:sp>
        <p:nvSpPr>
          <p:cNvPr id="8" name="角丸四角形 7"/>
          <p:cNvSpPr/>
          <p:nvPr/>
        </p:nvSpPr>
        <p:spPr>
          <a:xfrm>
            <a:off x="195364" y="3633455"/>
            <a:ext cx="2973158" cy="8454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・システム設計・開発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・進捗管理</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・成果物受入・検収業務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6559425" y="673464"/>
            <a:ext cx="2807521"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実行推進</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a:t>
            </a:r>
          </a:p>
        </p:txBody>
      </p:sp>
      <p:sp>
        <p:nvSpPr>
          <p:cNvPr id="12" name="角丸四角形 11"/>
          <p:cNvSpPr/>
          <p:nvPr/>
        </p:nvSpPr>
        <p:spPr>
          <a:xfrm>
            <a:off x="-2186080" y="173098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a:t>
            </a:r>
          </a:p>
        </p:txBody>
      </p:sp>
      <p:sp>
        <p:nvSpPr>
          <p:cNvPr id="13" name="角丸四角形 12"/>
          <p:cNvSpPr/>
          <p:nvPr/>
        </p:nvSpPr>
        <p:spPr>
          <a:xfrm>
            <a:off x="-2203350" y="2339224"/>
            <a:ext cx="2016224" cy="4528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a:t>
            </a:r>
          </a:p>
        </p:txBody>
      </p:sp>
      <p:sp>
        <p:nvSpPr>
          <p:cNvPr id="14" name="角丸四角形 13"/>
          <p:cNvSpPr/>
          <p:nvPr/>
        </p:nvSpPr>
        <p:spPr>
          <a:xfrm>
            <a:off x="3370944" y="1590782"/>
            <a:ext cx="5192288" cy="17311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・システム要件定義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方式設計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移行設計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基盤システムテスト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アプリケーションシステム開発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サイト開発</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ハードウェア・ソフトウェア製品導入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ファシリティ設計・構築</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95364" y="4603944"/>
            <a:ext cx="2973158" cy="9473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・調査業務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・収集・組織化業務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・利用者サービス業務</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・普及・啓発業務</a:t>
            </a:r>
          </a:p>
        </p:txBody>
      </p:sp>
      <p:sp>
        <p:nvSpPr>
          <p:cNvPr id="16" name="角丸四角形 15"/>
          <p:cNvSpPr/>
          <p:nvPr/>
        </p:nvSpPr>
        <p:spPr>
          <a:xfrm>
            <a:off x="3370944" y="3447164"/>
            <a:ext cx="5192288" cy="982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・サービスデスク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運用コントロール</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サイト運用管理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ファシリティ運用管理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a:t>
            </a:r>
          </a:p>
        </p:txBody>
      </p:sp>
      <p:sp>
        <p:nvSpPr>
          <p:cNvPr id="17" name="角丸四角形 16"/>
          <p:cNvSpPr/>
          <p:nvPr/>
        </p:nvSpPr>
        <p:spPr>
          <a:xfrm>
            <a:off x="3415510" y="4594585"/>
            <a:ext cx="523422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資産管理・評価</a:t>
            </a:r>
          </a:p>
        </p:txBody>
      </p:sp>
      <p:sp>
        <p:nvSpPr>
          <p:cNvPr id="19" name="角丸四角形 18"/>
          <p:cNvSpPr/>
          <p:nvPr/>
        </p:nvSpPr>
        <p:spPr>
          <a:xfrm>
            <a:off x="8666945" y="1646052"/>
            <a:ext cx="3306021" cy="18290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・マーケティングセールス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再利用・調達・委託</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維持・管理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新ビジネス・新技術の調査・分析と技術支援</a:t>
            </a:r>
          </a:p>
        </p:txBody>
      </p:sp>
      <p:sp>
        <p:nvSpPr>
          <p:cNvPr id="20" name="角丸四角形 19"/>
          <p:cNvSpPr/>
          <p:nvPr/>
        </p:nvSpPr>
        <p:spPr>
          <a:xfrm>
            <a:off x="3415510" y="5551336"/>
            <a:ext cx="5481355" cy="11079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人的資源管理</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内部統制状況モニタリング</a:t>
            </a:r>
          </a:p>
        </p:txBody>
      </p:sp>
      <p:sp>
        <p:nvSpPr>
          <p:cNvPr id="21" name="角丸四角形 20"/>
          <p:cNvSpPr/>
          <p:nvPr/>
        </p:nvSpPr>
        <p:spPr>
          <a:xfrm>
            <a:off x="3370944" y="702493"/>
            <a:ext cx="3073737"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・事業戦略把握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策定支援</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製品・サービス戦略策定</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716729" y="3562912"/>
            <a:ext cx="3393991" cy="19618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・ビジネス目標の決定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状況の評価</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目標の決定とプロジェクト計画の策定</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データの理解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データマイニングのためのデータの準備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モデリング・評価</a:t>
            </a:r>
          </a:p>
        </p:txBody>
      </p:sp>
      <p:sp>
        <p:nvSpPr>
          <p:cNvPr id="23" name="横巻き 22"/>
          <p:cNvSpPr/>
          <p:nvPr/>
        </p:nvSpPr>
        <p:spPr>
          <a:xfrm>
            <a:off x="8716728" y="5496402"/>
            <a:ext cx="3393989" cy="14325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・データベースを構築し提供をする一般的な情報提供システムと大きく変わらない。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5790009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2396358" y="587829"/>
            <a:ext cx="9714361" cy="6368141"/>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p>
        </p:txBody>
      </p:sp>
      <p:sp>
        <p:nvSpPr>
          <p:cNvPr id="2" name="タイトル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rmAutofit/>
          </a:bodyPr>
          <a:lstStyle/>
          <a:p>
            <a:pPr algn="r"/>
            <a:r>
              <a:rPr kumimoji="1" lang="ja-JP" altLang="en-US" sz="4000" dirty="0"/>
              <a:t>図書館システム構築・運用に必要なスキル概要</a:t>
            </a:r>
          </a:p>
        </p:txBody>
      </p:sp>
      <p:sp>
        <p:nvSpPr>
          <p:cNvPr id="3" name="角丸四角形 2"/>
          <p:cNvSpPr/>
          <p:nvPr/>
        </p:nvSpPr>
        <p:spPr>
          <a:xfrm>
            <a:off x="4056993" y="773564"/>
            <a:ext cx="3188555" cy="21087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・市場機会の評価と選定手法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マーケティング手法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開発戦略マネジメント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システム戦略立案手法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コンサルティング手法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業務動向把握手法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4056993" y="2964230"/>
            <a:ext cx="2585546" cy="13274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・システム企画立案手法・事務管理手法・要求分析手法・非機能要件設計手法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9595945" y="3116855"/>
            <a:ext cx="2407955" cy="27915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・アーキテクチャ設計手法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ソフトウェアエンジニアリング手法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カスタマーサービス手法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業務パッケージ活用手法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データマイニング手法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見積もり手法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プロジェクトマネジメント手法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4056993" y="4373606"/>
            <a:ext cx="2585545" cy="14528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サービスマネジメント・サービスの設計・移行・サービスマネジメントプロセス・サービスの運用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6699165" y="3106188"/>
            <a:ext cx="2840151" cy="27985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・品質マネジメント手法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リスクマネジメント手法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ガバナンス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資産管理手法</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ファシリティマネジメント手法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zh-TW"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r>
              <a:rPr kumimoji="1" lang="en-US" altLang="zh-TW"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標準化・再利用手法</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人材育成</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教育・研修</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7202710" y="1010922"/>
            <a:ext cx="4908010" cy="19826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・基礎技術（ソフトウェア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,Web</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データベース</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プラットフォーム</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ハードウェア</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ネットワーク）</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利用技術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システムアーキテクティング技術・システム開発管理技術・保守</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非機能要件（可用性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性能・拡張性</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セキュリティ）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基礎</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ナレッジマネジメント）</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2438400" y="773564"/>
            <a:ext cx="1534510" cy="52057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企業活動（経営・組織論</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会計・財務・</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OR</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IE,</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社会的責任と倫理）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基準標準（セキュリティ・ガイドライン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技術者倫理</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知的財産権</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労働関連</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取引関連法規</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標準化関連）</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2438400" y="6017373"/>
            <a:ext cx="9565500" cy="8040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・実行・実践力、コミュニケーション力</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54430" y="190378"/>
            <a:ext cx="1453606" cy="6031314"/>
          </a:xfrm>
          <a:prstGeom prst="roundRect">
            <a:avLst>
              <a:gd name="adj" fmla="val 6351"/>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p>
        </p:txBody>
      </p:sp>
      <p:sp>
        <p:nvSpPr>
          <p:cNvPr id="13" name="角丸四角形 12"/>
          <p:cNvSpPr/>
          <p:nvPr/>
        </p:nvSpPr>
        <p:spPr>
          <a:xfrm>
            <a:off x="170545" y="889301"/>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170545" y="1565029"/>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角丸四角形 14"/>
          <p:cNvSpPr/>
          <p:nvPr/>
        </p:nvSpPr>
        <p:spPr>
          <a:xfrm>
            <a:off x="170545" y="2239057"/>
            <a:ext cx="1059542"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177442" y="2899822"/>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1327161" y="362797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177442" y="3573850"/>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191051" y="4267828"/>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177442" y="4941856"/>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191051" y="5551384"/>
            <a:ext cx="1194158" cy="52584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■業務・サービス</a:t>
            </a:r>
            <a:endPar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左右矢印 8"/>
          <p:cNvSpPr/>
          <p:nvPr/>
        </p:nvSpPr>
        <p:spPr>
          <a:xfrm>
            <a:off x="1550077" y="2262717"/>
            <a:ext cx="846281" cy="547226"/>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四角形吹き出し 21"/>
          <p:cNvSpPr/>
          <p:nvPr/>
        </p:nvSpPr>
        <p:spPr>
          <a:xfrm>
            <a:off x="1627462" y="198269"/>
            <a:ext cx="887821" cy="1617402"/>
          </a:xfrm>
          <a:prstGeom prst="wedgeRectCallout">
            <a:avLst>
              <a:gd name="adj1" fmla="val -7476"/>
              <a:gd name="adj2" fmla="val 80045"/>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タスク毎に複数のスキルを必要とする</a:t>
            </a:r>
          </a:p>
        </p:txBody>
      </p:sp>
      <p:sp>
        <p:nvSpPr>
          <p:cNvPr id="24" name="四角形吹き出し 23"/>
          <p:cNvSpPr/>
          <p:nvPr/>
        </p:nvSpPr>
        <p:spPr>
          <a:xfrm>
            <a:off x="1539432" y="3483010"/>
            <a:ext cx="887821" cy="1617402"/>
          </a:xfrm>
          <a:prstGeom prst="wedgeRectCallout">
            <a:avLst>
              <a:gd name="adj1" fmla="val -5024"/>
              <a:gd name="adj2" fmla="val -88887"/>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スキルは複数のタスクで生かされる</a:t>
            </a:r>
          </a:p>
        </p:txBody>
      </p:sp>
      <p:sp>
        <p:nvSpPr>
          <p:cNvPr id="25" name="横巻き 24"/>
          <p:cNvSpPr/>
          <p:nvPr/>
        </p:nvSpPr>
        <p:spPr>
          <a:xfrm>
            <a:off x="9301483" y="5669280"/>
            <a:ext cx="2844797" cy="124821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・構築・運用に必要なスキルも大きく変わらない</a:t>
            </a:r>
          </a:p>
        </p:txBody>
      </p:sp>
    </p:spTree>
    <p:extLst>
      <p:ext uri="{BB962C8B-B14F-4D97-AF65-F5344CB8AC3E}">
        <p14:creationId xmlns:p14="http://schemas.microsoft.com/office/powerpoint/2010/main" val="61187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第</a:t>
            </a:r>
            <a:r>
              <a:rPr lang="en-US" altLang="ja-JP" dirty="0"/>
              <a:t>3</a:t>
            </a:r>
            <a:r>
              <a:rPr lang="ja-JP" altLang="en-US" dirty="0"/>
              <a:t>回ゼミ（</a:t>
            </a:r>
            <a:r>
              <a:rPr lang="en-US" altLang="ja-JP" dirty="0"/>
              <a:t>6</a:t>
            </a:r>
            <a:r>
              <a:rPr lang="ja-JP" altLang="en-US" dirty="0"/>
              <a:t>月</a:t>
            </a:r>
            <a:r>
              <a:rPr lang="en-US" altLang="ja-JP" dirty="0"/>
              <a:t>XX</a:t>
            </a:r>
            <a:r>
              <a:rPr lang="ja-JP" altLang="en-US" dirty="0"/>
              <a:t>日）</a:t>
            </a:r>
            <a:endParaRPr kumimoji="1" lang="ja-JP" altLang="en-US" dirty="0"/>
          </a:p>
        </p:txBody>
      </p:sp>
    </p:spTree>
    <p:extLst>
      <p:ext uri="{BB962C8B-B14F-4D97-AF65-F5344CB8AC3E}">
        <p14:creationId xmlns:p14="http://schemas.microsoft.com/office/powerpoint/2010/main" val="39200180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角丸四角形 163"/>
          <p:cNvSpPr/>
          <p:nvPr/>
        </p:nvSpPr>
        <p:spPr>
          <a:xfrm>
            <a:off x="82577" y="878194"/>
            <a:ext cx="2593112" cy="551798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情報システム構築・運用実務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 name="角丸四角形 5"/>
          <p:cNvSpPr/>
          <p:nvPr/>
        </p:nvSpPr>
        <p:spPr>
          <a:xfrm>
            <a:off x="2877451" y="1133856"/>
            <a:ext cx="4338941" cy="467400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タスク・ディクショナリ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 name="角丸四角形 11"/>
          <p:cNvSpPr/>
          <p:nvPr/>
        </p:nvSpPr>
        <p:spPr>
          <a:xfrm>
            <a:off x="4354363" y="1796766"/>
            <a:ext cx="864643"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管理・統制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角丸四角形 12"/>
          <p:cNvSpPr/>
          <p:nvPr/>
        </p:nvSpPr>
        <p:spPr>
          <a:xfrm>
            <a:off x="5337471" y="1787529"/>
            <a:ext cx="830666" cy="3003927"/>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推進・支援</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角丸四角形 13"/>
          <p:cNvSpPr/>
          <p:nvPr/>
        </p:nvSpPr>
        <p:spPr>
          <a:xfrm>
            <a:off x="6269753" y="1786613"/>
            <a:ext cx="864642" cy="3004843"/>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その他業務</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5" name="角丸四角形 94"/>
          <p:cNvSpPr/>
          <p:nvPr/>
        </p:nvSpPr>
        <p:spPr>
          <a:xfrm>
            <a:off x="5861984" y="2097287"/>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調達・委託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7" name="角丸四角形 106"/>
          <p:cNvSpPr/>
          <p:nvPr/>
        </p:nvSpPr>
        <p:spPr>
          <a:xfrm>
            <a:off x="4546850" y="2127619"/>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5" name="角丸四角形 144"/>
          <p:cNvSpPr/>
          <p:nvPr/>
        </p:nvSpPr>
        <p:spPr>
          <a:xfrm>
            <a:off x="4386911" y="344878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事業継続計画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4946333" y="3426884"/>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コンプライアンス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0" name="角丸四角形 149"/>
          <p:cNvSpPr/>
          <p:nvPr/>
        </p:nvSpPr>
        <p:spPr>
          <a:xfrm>
            <a:off x="4663007" y="3432447"/>
            <a:ext cx="242666" cy="1301618"/>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情報セキュリティ</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1" name="角丸四角形 150"/>
          <p:cNvSpPr/>
          <p:nvPr/>
        </p:nvSpPr>
        <p:spPr>
          <a:xfrm>
            <a:off x="5789678" y="3477655"/>
            <a:ext cx="255868" cy="122507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データサイエンス</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2" name="角丸四角形 151"/>
          <p:cNvSpPr/>
          <p:nvPr/>
        </p:nvSpPr>
        <p:spPr>
          <a:xfrm>
            <a:off x="5402072" y="3286430"/>
            <a:ext cx="276562" cy="1439442"/>
          </a:xfrm>
          <a:prstGeom prst="roundRect">
            <a:avLst>
              <a:gd name="adj" fmla="val 25269"/>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標準策定・維持管理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3" name="角丸四角形 152"/>
          <p:cNvSpPr/>
          <p:nvPr/>
        </p:nvSpPr>
        <p:spPr>
          <a:xfrm>
            <a:off x="6806448" y="2057047"/>
            <a:ext cx="204399" cy="135680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総務・人事・経理</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4" name="角丸四角形 153"/>
          <p:cNvSpPr/>
          <p:nvPr/>
        </p:nvSpPr>
        <p:spPr>
          <a:xfrm>
            <a:off x="5442063" y="2101638"/>
            <a:ext cx="233603" cy="112924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vert="eaVert" lIns="36000" r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新サービス開発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81280" y="34609"/>
            <a:ext cx="9522311" cy="696912"/>
          </a:xfrm>
        </p:spPr>
        <p:txBody>
          <a:bodyPr/>
          <a:lstStyle/>
          <a:p>
            <a:r>
              <a:rPr kumimoji="1" lang="ja-JP" altLang="en-US" dirty="0"/>
              <a:t>実務に必要なスキルの見つけ方</a:t>
            </a:r>
          </a:p>
        </p:txBody>
      </p:sp>
      <p:sp>
        <p:nvSpPr>
          <p:cNvPr id="3" name="角丸四角形 2"/>
          <p:cNvSpPr/>
          <p:nvPr/>
        </p:nvSpPr>
        <p:spPr>
          <a:xfrm>
            <a:off x="7506177" y="850392"/>
            <a:ext cx="2513646" cy="5916168"/>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スキル・ディクショナリ</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角丸四角形 3"/>
          <p:cNvSpPr/>
          <p:nvPr/>
        </p:nvSpPr>
        <p:spPr>
          <a:xfrm>
            <a:off x="10488562" y="1786613"/>
            <a:ext cx="846950" cy="3996060"/>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知識項目</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角丸四角形 4"/>
          <p:cNvSpPr/>
          <p:nvPr/>
        </p:nvSpPr>
        <p:spPr>
          <a:xfrm>
            <a:off x="7719527" y="1167895"/>
            <a:ext cx="1925392" cy="172325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メソドロジ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5" name="フローチャート: 磁気ディスク 14"/>
          <p:cNvSpPr/>
          <p:nvPr/>
        </p:nvSpPr>
        <p:spPr>
          <a:xfrm>
            <a:off x="10590855" y="2558180"/>
            <a:ext cx="676386" cy="1326962"/>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3 w 10000"/>
              <a:gd name="connsiteY1" fmla="*/ 2609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4" y="2609"/>
                  <a:pt x="5273" y="2609"/>
                </a:cubicBezTo>
                <a:cubicBezTo>
                  <a:pt x="2512" y="2609"/>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p:spPr>
        <p:style>
          <a:lnRef idx="2">
            <a:schemeClr val="accent6"/>
          </a:lnRef>
          <a:fillRef idx="1">
            <a:schemeClr val="lt1"/>
          </a:fillRef>
          <a:effectRef idx="0">
            <a:schemeClr val="accent6"/>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スキル項目毎に必要な知識項目一覧</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(9000</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項目</a:t>
            </a:r>
            <a:r>
              <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角丸四角形 15"/>
          <p:cNvSpPr/>
          <p:nvPr/>
        </p:nvSpPr>
        <p:spPr>
          <a:xfrm>
            <a:off x="7760855" y="5095602"/>
            <a:ext cx="1884064" cy="831579"/>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関連知識</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7" name="角丸四角形 16"/>
          <p:cNvSpPr/>
          <p:nvPr/>
        </p:nvSpPr>
        <p:spPr>
          <a:xfrm>
            <a:off x="7719527" y="2965133"/>
            <a:ext cx="1884064" cy="2047243"/>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vert="eaVert" l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テクノロジ</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角丸四角形 17"/>
          <p:cNvSpPr/>
          <p:nvPr/>
        </p:nvSpPr>
        <p:spPr>
          <a:xfrm>
            <a:off x="8258343" y="135898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9" name="角丸四角形 18"/>
          <p:cNvSpPr/>
          <p:nvPr/>
        </p:nvSpPr>
        <p:spPr>
          <a:xfrm>
            <a:off x="8258343" y="1682100"/>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角丸四角形 19"/>
          <p:cNvSpPr/>
          <p:nvPr/>
        </p:nvSpPr>
        <p:spPr>
          <a:xfrm>
            <a:off x="8289185" y="2280747"/>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角丸四角形 20"/>
          <p:cNvSpPr/>
          <p:nvPr/>
        </p:nvSpPr>
        <p:spPr>
          <a:xfrm>
            <a:off x="8189788" y="3817495"/>
            <a:ext cx="1026197" cy="23148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角丸四角形 21"/>
          <p:cNvSpPr/>
          <p:nvPr/>
        </p:nvSpPr>
        <p:spPr>
          <a:xfrm>
            <a:off x="8210145" y="3507428"/>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システム（利用）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角丸四角形 22"/>
          <p:cNvSpPr/>
          <p:nvPr/>
        </p:nvSpPr>
        <p:spPr>
          <a:xfrm>
            <a:off x="8268678" y="2558180"/>
            <a:ext cx="1026197" cy="2092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支援活動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4" name="角丸四角形 23"/>
          <p:cNvSpPr/>
          <p:nvPr/>
        </p:nvSpPr>
        <p:spPr>
          <a:xfrm>
            <a:off x="8303323" y="5167454"/>
            <a:ext cx="954021" cy="23575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組織活動</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5" name="角丸四角形 24"/>
          <p:cNvSpPr/>
          <p:nvPr/>
        </p:nvSpPr>
        <p:spPr>
          <a:xfrm>
            <a:off x="7733668" y="5990101"/>
            <a:ext cx="2093329" cy="686080"/>
          </a:xfrm>
          <a:prstGeom prst="roundRect">
            <a:avLst>
              <a:gd name="adj" fmla="val 0"/>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ヒューマンスキル</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創造力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実行・実践力</a:t>
            </a:r>
            <a:r>
              <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コミュニケーション力</a:t>
            </a:r>
            <a:endParaRPr kumimoji="1" lang="en-US" altLang="ja-JP" sz="105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角丸四角形 25"/>
          <p:cNvSpPr/>
          <p:nvPr/>
        </p:nvSpPr>
        <p:spPr>
          <a:xfrm>
            <a:off x="8164287" y="4113685"/>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保守・運用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7" name="角丸四角形 26"/>
          <p:cNvSpPr/>
          <p:nvPr/>
        </p:nvSpPr>
        <p:spPr>
          <a:xfrm>
            <a:off x="8189788" y="4438049"/>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8" name="角丸四角形 27"/>
          <p:cNvSpPr/>
          <p:nvPr/>
        </p:nvSpPr>
        <p:spPr>
          <a:xfrm>
            <a:off x="2981842" y="1775092"/>
            <a:ext cx="1262369" cy="301636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計画・実行</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角丸四角形 6"/>
          <p:cNvSpPr/>
          <p:nvPr/>
        </p:nvSpPr>
        <p:spPr>
          <a:xfrm>
            <a:off x="3083459" y="2225003"/>
            <a:ext cx="1026197" cy="218084"/>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角丸四角形 7"/>
          <p:cNvSpPr/>
          <p:nvPr/>
        </p:nvSpPr>
        <p:spPr>
          <a:xfrm>
            <a:off x="3083459" y="2799196"/>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 name="角丸四角形 8"/>
          <p:cNvSpPr/>
          <p:nvPr/>
        </p:nvSpPr>
        <p:spPr>
          <a:xfrm>
            <a:off x="3058748" y="3288316"/>
            <a:ext cx="1026197" cy="208536"/>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p:cNvSpPr/>
          <p:nvPr/>
        </p:nvSpPr>
        <p:spPr>
          <a:xfrm>
            <a:off x="3022013" y="4271707"/>
            <a:ext cx="1026197" cy="275121"/>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評価・改善</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角丸四角形 10"/>
          <p:cNvSpPr/>
          <p:nvPr/>
        </p:nvSpPr>
        <p:spPr>
          <a:xfrm>
            <a:off x="3058748" y="3762036"/>
            <a:ext cx="1026197" cy="20813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利活用</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角丸四角形 28"/>
          <p:cNvSpPr/>
          <p:nvPr/>
        </p:nvSpPr>
        <p:spPr>
          <a:xfrm>
            <a:off x="8200791" y="3247722"/>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システム（構築）</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0" name="角丸四角形 29"/>
          <p:cNvSpPr/>
          <p:nvPr/>
        </p:nvSpPr>
        <p:spPr>
          <a:xfrm>
            <a:off x="8200790" y="2983115"/>
            <a:ext cx="1250847" cy="25316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システム（基礎）</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2" name="角丸四角形 31"/>
          <p:cNvSpPr/>
          <p:nvPr/>
        </p:nvSpPr>
        <p:spPr>
          <a:xfrm>
            <a:off x="8242931" y="5626677"/>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法規・基</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準・標準</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3" name="直線矢印コネクタ 32"/>
          <p:cNvCxnSpPr>
            <a:stCxn id="8" idx="3"/>
            <a:endCxn id="47" idx="1"/>
          </p:cNvCxnSpPr>
          <p:nvPr/>
        </p:nvCxnSpPr>
        <p:spPr>
          <a:xfrm flipV="1">
            <a:off x="4109656" y="2094995"/>
            <a:ext cx="4148686" cy="818867"/>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3"/>
            <a:endCxn id="23" idx="1"/>
          </p:cNvCxnSpPr>
          <p:nvPr/>
        </p:nvCxnSpPr>
        <p:spPr>
          <a:xfrm flipV="1">
            <a:off x="4109656" y="2662800"/>
            <a:ext cx="4159022" cy="251062"/>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 idx="3"/>
            <a:endCxn id="19" idx="1"/>
          </p:cNvCxnSpPr>
          <p:nvPr/>
        </p:nvCxnSpPr>
        <p:spPr>
          <a:xfrm flipV="1">
            <a:off x="4109656" y="1796766"/>
            <a:ext cx="4148687" cy="111709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角丸四角形 46"/>
          <p:cNvSpPr/>
          <p:nvPr/>
        </p:nvSpPr>
        <p:spPr>
          <a:xfrm>
            <a:off x="8258342" y="1980329"/>
            <a:ext cx="1026197" cy="229332"/>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実装</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51" name="直線矢印コネクタ 50"/>
          <p:cNvCxnSpPr>
            <a:stCxn id="8" idx="3"/>
            <a:endCxn id="21" idx="1"/>
          </p:cNvCxnSpPr>
          <p:nvPr/>
        </p:nvCxnSpPr>
        <p:spPr>
          <a:xfrm>
            <a:off x="4109656" y="2913862"/>
            <a:ext cx="4080132" cy="1019376"/>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8" idx="3"/>
            <a:endCxn id="24" idx="1"/>
          </p:cNvCxnSpPr>
          <p:nvPr/>
        </p:nvCxnSpPr>
        <p:spPr>
          <a:xfrm>
            <a:off x="4109656" y="2913862"/>
            <a:ext cx="4193667" cy="2371469"/>
          </a:xfrm>
          <a:prstGeom prst="straightConnector1">
            <a:avLst/>
          </a:prstGeom>
          <a:ln w="285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13" idx="3"/>
            <a:endCxn id="30" idx="1"/>
          </p:cNvCxnSpPr>
          <p:nvPr/>
        </p:nvCxnSpPr>
        <p:spPr>
          <a:xfrm flipV="1">
            <a:off x="6168137" y="3109698"/>
            <a:ext cx="2032653" cy="179795"/>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3" idx="3"/>
            <a:endCxn id="22" idx="1"/>
          </p:cNvCxnSpPr>
          <p:nvPr/>
        </p:nvCxnSpPr>
        <p:spPr>
          <a:xfrm>
            <a:off x="6168137" y="3289493"/>
            <a:ext cx="2042008" cy="34451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endCxn id="27" idx="1"/>
          </p:cNvCxnSpPr>
          <p:nvPr/>
        </p:nvCxnSpPr>
        <p:spPr>
          <a:xfrm>
            <a:off x="6168927" y="3070783"/>
            <a:ext cx="2020861" cy="148685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13" idx="3"/>
            <a:endCxn id="19" idx="1"/>
          </p:cNvCxnSpPr>
          <p:nvPr/>
        </p:nvCxnSpPr>
        <p:spPr>
          <a:xfrm flipV="1">
            <a:off x="6168137" y="1796766"/>
            <a:ext cx="2090206" cy="149272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13" idx="3"/>
            <a:endCxn id="23" idx="1"/>
          </p:cNvCxnSpPr>
          <p:nvPr/>
        </p:nvCxnSpPr>
        <p:spPr>
          <a:xfrm flipV="1">
            <a:off x="6168137" y="2662800"/>
            <a:ext cx="2100541" cy="626693"/>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3" idx="3"/>
            <a:endCxn id="47" idx="1"/>
          </p:cNvCxnSpPr>
          <p:nvPr/>
        </p:nvCxnSpPr>
        <p:spPr>
          <a:xfrm flipV="1">
            <a:off x="6168137" y="2094995"/>
            <a:ext cx="2090205" cy="119449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3" idx="3"/>
            <a:endCxn id="18" idx="1"/>
          </p:cNvCxnSpPr>
          <p:nvPr/>
        </p:nvCxnSpPr>
        <p:spPr>
          <a:xfrm flipV="1">
            <a:off x="6168137" y="1468025"/>
            <a:ext cx="2090206" cy="182146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stCxn id="13" idx="3"/>
            <a:endCxn id="20" idx="1"/>
          </p:cNvCxnSpPr>
          <p:nvPr/>
        </p:nvCxnSpPr>
        <p:spPr>
          <a:xfrm flipV="1">
            <a:off x="6168137" y="2385015"/>
            <a:ext cx="2121048" cy="90447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8230211" y="5394829"/>
            <a:ext cx="1166564" cy="254499"/>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ビジネスインダストリ</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84" name="直線矢印コネクタ 83"/>
          <p:cNvCxnSpPr>
            <a:stCxn id="13" idx="3"/>
            <a:endCxn id="83" idx="1"/>
          </p:cNvCxnSpPr>
          <p:nvPr/>
        </p:nvCxnSpPr>
        <p:spPr>
          <a:xfrm>
            <a:off x="6168137" y="3289493"/>
            <a:ext cx="2062074" cy="2232586"/>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13" idx="3"/>
            <a:endCxn id="32" idx="1"/>
          </p:cNvCxnSpPr>
          <p:nvPr/>
        </p:nvCxnSpPr>
        <p:spPr>
          <a:xfrm>
            <a:off x="6168137" y="3289493"/>
            <a:ext cx="2074794" cy="2464434"/>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13" idx="3"/>
            <a:endCxn id="24" idx="1"/>
          </p:cNvCxnSpPr>
          <p:nvPr/>
        </p:nvCxnSpPr>
        <p:spPr>
          <a:xfrm>
            <a:off x="6168137" y="3289493"/>
            <a:ext cx="2135186" cy="1995838"/>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12" idx="3"/>
            <a:endCxn id="97" idx="1"/>
          </p:cNvCxnSpPr>
          <p:nvPr/>
        </p:nvCxnSpPr>
        <p:spPr>
          <a:xfrm>
            <a:off x="5219006" y="3299188"/>
            <a:ext cx="2960149" cy="1557011"/>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8179155" y="4736611"/>
            <a:ext cx="1026197" cy="239175"/>
          </a:xfrm>
          <a:prstGeom prst="roundRect">
            <a:avLst>
              <a:gd name="adj" fmla="val 0"/>
            </a:avLst>
          </a:prstGeom>
        </p:spPr>
        <p:style>
          <a:lnRef idx="2">
            <a:schemeClr val="accent4"/>
          </a:lnRef>
          <a:fillRef idx="1">
            <a:schemeClr val="lt1"/>
          </a:fillRef>
          <a:effectRef idx="0">
            <a:schemeClr val="accent4"/>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共通技術</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9" name="直線矢印コネクタ 98"/>
          <p:cNvCxnSpPr>
            <a:stCxn id="12" idx="3"/>
            <a:endCxn id="26" idx="1"/>
          </p:cNvCxnSpPr>
          <p:nvPr/>
        </p:nvCxnSpPr>
        <p:spPr>
          <a:xfrm>
            <a:off x="5219006" y="3299188"/>
            <a:ext cx="2945281" cy="934085"/>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12" idx="3"/>
            <a:endCxn id="19" idx="1"/>
          </p:cNvCxnSpPr>
          <p:nvPr/>
        </p:nvCxnSpPr>
        <p:spPr>
          <a:xfrm flipV="1">
            <a:off x="5219006" y="1796766"/>
            <a:ext cx="3039337" cy="1502422"/>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a:stCxn id="12" idx="3"/>
            <a:endCxn id="23" idx="1"/>
          </p:cNvCxnSpPr>
          <p:nvPr/>
        </p:nvCxnSpPr>
        <p:spPr>
          <a:xfrm flipV="1">
            <a:off x="5219006" y="2662800"/>
            <a:ext cx="3049672" cy="636388"/>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2" idx="3"/>
            <a:endCxn id="18" idx="1"/>
          </p:cNvCxnSpPr>
          <p:nvPr/>
        </p:nvCxnSpPr>
        <p:spPr>
          <a:xfrm flipV="1">
            <a:off x="5219006" y="1468025"/>
            <a:ext cx="3039337" cy="183116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2" idx="3"/>
            <a:endCxn id="24" idx="1"/>
          </p:cNvCxnSpPr>
          <p:nvPr/>
        </p:nvCxnSpPr>
        <p:spPr>
          <a:xfrm>
            <a:off x="5219006" y="3299188"/>
            <a:ext cx="3084317" cy="1986143"/>
          </a:xfrm>
          <a:prstGeom prst="straightConnector1">
            <a:avLst/>
          </a:prstGeom>
          <a:ln w="28575">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7" idx="3"/>
            <a:endCxn id="18" idx="1"/>
          </p:cNvCxnSpPr>
          <p:nvPr/>
        </p:nvCxnSpPr>
        <p:spPr>
          <a:xfrm flipV="1">
            <a:off x="4109656" y="1468025"/>
            <a:ext cx="4148687" cy="8660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7" idx="3"/>
            <a:endCxn id="24" idx="1"/>
          </p:cNvCxnSpPr>
          <p:nvPr/>
        </p:nvCxnSpPr>
        <p:spPr>
          <a:xfrm>
            <a:off x="4109656" y="2334045"/>
            <a:ext cx="4193667" cy="295128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7" idx="3"/>
            <a:endCxn id="83" idx="1"/>
          </p:cNvCxnSpPr>
          <p:nvPr/>
        </p:nvCxnSpPr>
        <p:spPr>
          <a:xfrm>
            <a:off x="4109656" y="2334045"/>
            <a:ext cx="4120555" cy="3188034"/>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523960" y="1574973"/>
            <a:ext cx="1778891" cy="4560203"/>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7" name="角丸四角形 126"/>
          <p:cNvSpPr/>
          <p:nvPr/>
        </p:nvSpPr>
        <p:spPr>
          <a:xfrm>
            <a:off x="650487" y="1180180"/>
            <a:ext cx="1545307" cy="29518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戦略企画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8" name="角丸四角形 127"/>
          <p:cNvSpPr/>
          <p:nvPr/>
        </p:nvSpPr>
        <p:spPr>
          <a:xfrm>
            <a:off x="658625" y="1875923"/>
            <a:ext cx="1545307" cy="222565"/>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角丸四角形 128"/>
          <p:cNvSpPr/>
          <p:nvPr/>
        </p:nvSpPr>
        <p:spPr>
          <a:xfrm>
            <a:off x="650487" y="2175578"/>
            <a:ext cx="1545307" cy="234044"/>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プロジェクト管理</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0" name="角丸四角形 129"/>
          <p:cNvSpPr/>
          <p:nvPr/>
        </p:nvSpPr>
        <p:spPr>
          <a:xfrm>
            <a:off x="617449" y="2454958"/>
            <a:ext cx="1545307" cy="212820"/>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1" name="角丸四角形 130"/>
          <p:cNvSpPr/>
          <p:nvPr/>
        </p:nvSpPr>
        <p:spPr>
          <a:xfrm>
            <a:off x="617449" y="3049092"/>
            <a:ext cx="1545307" cy="27920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2" name="角丸四角形 131"/>
          <p:cNvSpPr/>
          <p:nvPr/>
        </p:nvSpPr>
        <p:spPr>
          <a:xfrm>
            <a:off x="658624" y="2743905"/>
            <a:ext cx="1545307" cy="21241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3" name="角丸四角形 132"/>
          <p:cNvSpPr/>
          <p:nvPr/>
        </p:nvSpPr>
        <p:spPr>
          <a:xfrm>
            <a:off x="617449" y="3433660"/>
            <a:ext cx="1545307" cy="213538"/>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647436" y="3733661"/>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5" name="角丸四角形 134"/>
          <p:cNvSpPr/>
          <p:nvPr/>
        </p:nvSpPr>
        <p:spPr>
          <a:xfrm>
            <a:off x="640751" y="4032840"/>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6" name="角丸四角形 135"/>
          <p:cNvSpPr/>
          <p:nvPr/>
        </p:nvSpPr>
        <p:spPr>
          <a:xfrm>
            <a:off x="672974" y="4307713"/>
            <a:ext cx="1545307" cy="21260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7" name="角丸四角形 136"/>
          <p:cNvSpPr/>
          <p:nvPr/>
        </p:nvSpPr>
        <p:spPr>
          <a:xfrm>
            <a:off x="672974" y="4613670"/>
            <a:ext cx="1545307" cy="212603"/>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8" name="角丸四角形 137"/>
          <p:cNvSpPr/>
          <p:nvPr/>
        </p:nvSpPr>
        <p:spPr>
          <a:xfrm>
            <a:off x="658623" y="4915160"/>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運用開始準備</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9" name="角丸四角形 138"/>
          <p:cNvSpPr/>
          <p:nvPr/>
        </p:nvSpPr>
        <p:spPr>
          <a:xfrm>
            <a:off x="650783" y="5199348"/>
            <a:ext cx="1545307" cy="212603"/>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0" name="角丸四角形 139"/>
          <p:cNvSpPr/>
          <p:nvPr/>
        </p:nvSpPr>
        <p:spPr>
          <a:xfrm>
            <a:off x="617449" y="5483536"/>
            <a:ext cx="1545307" cy="212603"/>
          </a:xfrm>
          <a:prstGeom prst="roundRect">
            <a:avLst>
              <a:gd name="adj" fmla="val 0"/>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1" name="角丸四角形 140"/>
          <p:cNvSpPr/>
          <p:nvPr/>
        </p:nvSpPr>
        <p:spPr>
          <a:xfrm>
            <a:off x="617448" y="5797480"/>
            <a:ext cx="1545307" cy="21260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76" name="直線矢印コネクタ 75"/>
          <p:cNvCxnSpPr>
            <a:stCxn id="127" idx="3"/>
            <a:endCxn id="7" idx="1"/>
          </p:cNvCxnSpPr>
          <p:nvPr/>
        </p:nvCxnSpPr>
        <p:spPr>
          <a:xfrm>
            <a:off x="2195794" y="1327772"/>
            <a:ext cx="887665" cy="100627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128" idx="3"/>
            <a:endCxn id="8" idx="1"/>
          </p:cNvCxnSpPr>
          <p:nvPr/>
        </p:nvCxnSpPr>
        <p:spPr>
          <a:xfrm>
            <a:off x="2203932" y="1987206"/>
            <a:ext cx="879527" cy="926656"/>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129" idx="3"/>
            <a:endCxn id="8" idx="1"/>
          </p:cNvCxnSpPr>
          <p:nvPr/>
        </p:nvCxnSpPr>
        <p:spPr>
          <a:xfrm>
            <a:off x="2195794" y="2292600"/>
            <a:ext cx="887665" cy="621262"/>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130" idx="3"/>
          </p:cNvCxnSpPr>
          <p:nvPr/>
        </p:nvCxnSpPr>
        <p:spPr>
          <a:xfrm>
            <a:off x="2162756" y="2561368"/>
            <a:ext cx="906565" cy="63252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31" idx="3"/>
            <a:endCxn id="8" idx="1"/>
          </p:cNvCxnSpPr>
          <p:nvPr/>
        </p:nvCxnSpPr>
        <p:spPr>
          <a:xfrm flipV="1">
            <a:off x="2162756" y="2913862"/>
            <a:ext cx="920703" cy="274831"/>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32" idx="3"/>
            <a:endCxn id="107" idx="1"/>
          </p:cNvCxnSpPr>
          <p:nvPr/>
        </p:nvCxnSpPr>
        <p:spPr>
          <a:xfrm flipV="1">
            <a:off x="2203931" y="2692244"/>
            <a:ext cx="2342919" cy="15786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33" idx="3"/>
            <a:endCxn id="95" idx="1"/>
          </p:cNvCxnSpPr>
          <p:nvPr/>
        </p:nvCxnSpPr>
        <p:spPr>
          <a:xfrm flipV="1">
            <a:off x="2162756" y="2661912"/>
            <a:ext cx="3699228" cy="878517"/>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34" idx="3"/>
            <a:endCxn id="107" idx="1"/>
          </p:cNvCxnSpPr>
          <p:nvPr/>
        </p:nvCxnSpPr>
        <p:spPr>
          <a:xfrm flipV="1">
            <a:off x="2192743" y="2692244"/>
            <a:ext cx="2354107" cy="1147719"/>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35" idx="3"/>
            <a:endCxn id="9" idx="1"/>
          </p:cNvCxnSpPr>
          <p:nvPr/>
        </p:nvCxnSpPr>
        <p:spPr>
          <a:xfrm flipV="1">
            <a:off x="2186058" y="3392584"/>
            <a:ext cx="872690" cy="746558"/>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stCxn id="136" idx="3"/>
            <a:endCxn id="9" idx="1"/>
          </p:cNvCxnSpPr>
          <p:nvPr/>
        </p:nvCxnSpPr>
        <p:spPr>
          <a:xfrm flipV="1">
            <a:off x="2218281" y="3392584"/>
            <a:ext cx="840467" cy="1021431"/>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stCxn id="137" idx="3"/>
            <a:endCxn id="95" idx="1"/>
          </p:cNvCxnSpPr>
          <p:nvPr/>
        </p:nvCxnSpPr>
        <p:spPr>
          <a:xfrm flipV="1">
            <a:off x="2218281" y="2661912"/>
            <a:ext cx="3643703" cy="2058060"/>
          </a:xfrm>
          <a:prstGeom prst="straightConnector1">
            <a:avLst/>
          </a:prstGeom>
          <a:ln w="28575">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38" idx="3"/>
            <a:endCxn id="11" idx="1"/>
          </p:cNvCxnSpPr>
          <p:nvPr/>
        </p:nvCxnSpPr>
        <p:spPr>
          <a:xfrm flipV="1">
            <a:off x="2203930" y="3866106"/>
            <a:ext cx="854818" cy="115535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139" idx="3"/>
            <a:endCxn id="11" idx="1"/>
          </p:cNvCxnSpPr>
          <p:nvPr/>
        </p:nvCxnSpPr>
        <p:spPr>
          <a:xfrm flipV="1">
            <a:off x="2196090" y="3866106"/>
            <a:ext cx="862658" cy="143954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140" idx="3"/>
            <a:endCxn id="11" idx="1"/>
          </p:cNvCxnSpPr>
          <p:nvPr/>
        </p:nvCxnSpPr>
        <p:spPr>
          <a:xfrm flipV="1">
            <a:off x="2162756" y="3866106"/>
            <a:ext cx="895992" cy="172373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141" idx="3"/>
            <a:endCxn id="10" idx="1"/>
          </p:cNvCxnSpPr>
          <p:nvPr/>
        </p:nvCxnSpPr>
        <p:spPr>
          <a:xfrm flipV="1">
            <a:off x="2162755" y="4409268"/>
            <a:ext cx="859258" cy="1494514"/>
          </a:xfrm>
          <a:prstGeom prst="straightConnector1">
            <a:avLst/>
          </a:prstGeom>
          <a:ln w="28575">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5" idx="3"/>
          </p:cNvCxnSpPr>
          <p:nvPr/>
        </p:nvCxnSpPr>
        <p:spPr>
          <a:xfrm>
            <a:off x="9644919" y="2029525"/>
            <a:ext cx="1013845" cy="1292760"/>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7" idx="3"/>
          </p:cNvCxnSpPr>
          <p:nvPr/>
        </p:nvCxnSpPr>
        <p:spPr>
          <a:xfrm flipV="1">
            <a:off x="9603591" y="3226536"/>
            <a:ext cx="987264" cy="76221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stCxn id="16" idx="3"/>
          </p:cNvCxnSpPr>
          <p:nvPr/>
        </p:nvCxnSpPr>
        <p:spPr>
          <a:xfrm flipV="1">
            <a:off x="9644919" y="3208657"/>
            <a:ext cx="1013845" cy="2302735"/>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4" name="横巻き 103"/>
          <p:cNvSpPr/>
          <p:nvPr/>
        </p:nvSpPr>
        <p:spPr>
          <a:xfrm>
            <a:off x="8763000" y="-73577"/>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・実務に必要なスキルも一般的な情報システムと変わらない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735405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a:t>デジタルアーカイブ構築・運用の要件定義（主な項目）</a:t>
            </a:r>
            <a:endParaRPr kumimoji="1" lang="ja-JP" altLang="en-US" dirty="0"/>
          </a:p>
        </p:txBody>
      </p:sp>
      <p:sp>
        <p:nvSpPr>
          <p:cNvPr id="4" name="コンテンツ プレースホルダー 3"/>
          <p:cNvSpPr>
            <a:spLocks noGrp="1"/>
          </p:cNvSpPr>
          <p:nvPr>
            <p:ph sz="half" idx="1"/>
          </p:nvPr>
        </p:nvSpPr>
        <p:spPr>
          <a:xfrm>
            <a:off x="162560" y="792480"/>
            <a:ext cx="585724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endParaRPr lang="en-US" altLang="ja-JP" dirty="0"/>
          </a:p>
          <a:p>
            <a:pPr lvl="2"/>
            <a:r>
              <a:rPr lang="ja-JP" altLang="en-US" dirty="0">
                <a:solidFill>
                  <a:srgbClr val="FF0000"/>
                </a:solidFill>
              </a:rPr>
              <a:t>メタデータ、画像データの登録・変更・公開機能</a:t>
            </a:r>
          </a:p>
          <a:p>
            <a:pPr lvl="1"/>
            <a:r>
              <a:rPr lang="ja-JP" altLang="en-US" dirty="0"/>
              <a:t>画面に関する事項</a:t>
            </a:r>
            <a:endParaRPr lang="en-US" altLang="ja-JP" dirty="0"/>
          </a:p>
          <a:p>
            <a:pPr lvl="2"/>
            <a:r>
              <a:rPr lang="ja-JP" altLang="en-US" dirty="0">
                <a:solidFill>
                  <a:srgbClr val="FF0000"/>
                </a:solidFill>
              </a:rPr>
              <a:t>業務用、利用者用の</a:t>
            </a:r>
            <a:r>
              <a:rPr lang="en-US" altLang="ja-JP" dirty="0">
                <a:solidFill>
                  <a:srgbClr val="FF0000"/>
                </a:solidFill>
              </a:rPr>
              <a:t>GUI</a:t>
            </a:r>
            <a:r>
              <a:rPr lang="ja-JP" altLang="en-US" dirty="0">
                <a:solidFill>
                  <a:srgbClr val="FF0000"/>
                </a:solidFill>
              </a:rPr>
              <a:t>仕様</a:t>
            </a:r>
          </a:p>
          <a:p>
            <a:pPr lvl="1"/>
            <a:r>
              <a:rPr lang="ja-JP" altLang="en-US" dirty="0"/>
              <a:t>帳票に関する事項</a:t>
            </a:r>
            <a:endParaRPr lang="en-US" altLang="ja-JP" dirty="0"/>
          </a:p>
          <a:p>
            <a:pPr lvl="2"/>
            <a:r>
              <a:rPr lang="ja-JP" altLang="en-US" dirty="0">
                <a:solidFill>
                  <a:srgbClr val="FF0000"/>
                </a:solidFill>
              </a:rPr>
              <a:t>業務管理用、利用者印刷用プリントアウト仕様</a:t>
            </a:r>
          </a:p>
          <a:p>
            <a:pPr lvl="1"/>
            <a:r>
              <a:rPr lang="ja-JP" altLang="en-US" dirty="0"/>
              <a:t>情報・データに関する事項</a:t>
            </a:r>
            <a:endParaRPr lang="en-US" altLang="ja-JP" dirty="0"/>
          </a:p>
          <a:p>
            <a:pPr lvl="2"/>
            <a:r>
              <a:rPr lang="ja-JP" altLang="en-US" dirty="0">
                <a:solidFill>
                  <a:srgbClr val="FF0000"/>
                </a:solidFill>
              </a:rPr>
              <a:t>永続的識別子、メタデータ、目次・索引データ、関連データ、画像データ、全文テキストデータ仕様</a:t>
            </a:r>
          </a:p>
          <a:p>
            <a:pPr lvl="1"/>
            <a:r>
              <a:rPr lang="ja-JP" altLang="en-US" dirty="0"/>
              <a:t>外部インタフェースに関する事項</a:t>
            </a:r>
            <a:endParaRPr lang="en-US" altLang="ja-JP" dirty="0"/>
          </a:p>
          <a:p>
            <a:pPr lvl="2"/>
            <a:r>
              <a:rPr lang="ja-JP" altLang="en-US" dirty="0">
                <a:solidFill>
                  <a:srgbClr val="FF0000"/>
                </a:solidFill>
              </a:rPr>
              <a:t>他システム連携の</a:t>
            </a:r>
            <a:r>
              <a:rPr lang="en-US" altLang="ja-JP" dirty="0">
                <a:solidFill>
                  <a:srgbClr val="FF0000"/>
                </a:solidFill>
              </a:rPr>
              <a:t>API</a:t>
            </a:r>
            <a:r>
              <a:rPr lang="ja-JP" altLang="en-US" dirty="0">
                <a:solidFill>
                  <a:srgbClr val="FF0000"/>
                </a:solidFill>
              </a:rPr>
              <a:t>仕様（メタデータ交換、コンテンツ交換仕様）</a:t>
            </a:r>
          </a:p>
        </p:txBody>
      </p:sp>
      <p:sp>
        <p:nvSpPr>
          <p:cNvPr id="6" name="コンテンツ プレースホルダー 5"/>
          <p:cNvSpPr>
            <a:spLocks noGrp="1"/>
          </p:cNvSpPr>
          <p:nvPr>
            <p:ph sz="half" idx="2"/>
          </p:nvPr>
        </p:nvSpPr>
        <p:spPr>
          <a:xfrm>
            <a:off x="6172200" y="792480"/>
            <a:ext cx="5847080" cy="606552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endParaRPr lang="en-US" altLang="ja-JP" dirty="0"/>
          </a:p>
          <a:p>
            <a:pPr lvl="2"/>
            <a:r>
              <a:rPr lang="ja-JP" altLang="en-US" dirty="0">
                <a:solidFill>
                  <a:srgbClr val="FF0000"/>
                </a:solidFill>
              </a:rPr>
              <a:t>ハードウェア、ミドルウェア、ネットワーク</a:t>
            </a:r>
            <a:endParaRPr lang="en-US" altLang="ja-JP" dirty="0">
              <a:solidFill>
                <a:srgbClr val="FF0000"/>
              </a:solidFill>
            </a:endParaRPr>
          </a:p>
          <a:p>
            <a:pPr lvl="2"/>
            <a:r>
              <a:rPr lang="en-US" altLang="ja-JP" dirty="0">
                <a:solidFill>
                  <a:srgbClr val="FF0000"/>
                </a:solidFill>
              </a:rPr>
              <a:t>SaaS</a:t>
            </a:r>
            <a:r>
              <a:rPr lang="ja-JP" altLang="en-US" dirty="0" err="1">
                <a:solidFill>
                  <a:srgbClr val="FF0000"/>
                </a:solidFill>
              </a:rPr>
              <a:t>、</a:t>
            </a:r>
            <a:r>
              <a:rPr lang="en-US" altLang="ja-JP" dirty="0">
                <a:solidFill>
                  <a:srgbClr val="FF0000"/>
                </a:solidFill>
              </a:rPr>
              <a:t>PaaS</a:t>
            </a:r>
            <a:r>
              <a:rPr lang="ja-JP" altLang="en-US" dirty="0" err="1">
                <a:solidFill>
                  <a:srgbClr val="FF0000"/>
                </a:solidFill>
              </a:rPr>
              <a:t>、</a:t>
            </a:r>
            <a:r>
              <a:rPr lang="en-US" altLang="ja-JP" dirty="0">
                <a:solidFill>
                  <a:srgbClr val="FF0000"/>
                </a:solidFill>
              </a:rPr>
              <a:t>IaaS</a:t>
            </a:r>
            <a:endParaRPr lang="ja-JP" altLang="en-US" dirty="0">
              <a:solidFill>
                <a:srgbClr val="FF0000"/>
              </a:solidFill>
            </a:endParaRP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7" name="横巻き 6"/>
          <p:cNvSpPr/>
          <p:nvPr/>
        </p:nvSpPr>
        <p:spPr>
          <a:xfrm>
            <a:off x="8641080" y="5763343"/>
            <a:ext cx="3393989" cy="107941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・赤字の部分は、デジタルアーカイブの構築固有に加筆した部分</a:t>
            </a:r>
          </a:p>
        </p:txBody>
      </p:sp>
    </p:spTree>
    <p:extLst>
      <p:ext uri="{BB962C8B-B14F-4D97-AF65-F5344CB8AC3E}">
        <p14:creationId xmlns:p14="http://schemas.microsoft.com/office/powerpoint/2010/main" val="3075392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13984"/>
            <a:ext cx="11856720" cy="977831"/>
          </a:xfrm>
        </p:spPr>
        <p:txBody>
          <a:bodyPr>
            <a:normAutofit/>
          </a:bodyPr>
          <a:lstStyle/>
          <a:p>
            <a:pPr lvl="2" algn="ctr" rtl="0">
              <a:lnSpc>
                <a:spcPct val="90000"/>
              </a:lnSpc>
              <a:spcBef>
                <a:spcPct val="0"/>
              </a:spcBef>
            </a:pPr>
            <a:r>
              <a:rPr lang="ja-JP" altLang="en-US" sz="3200" dirty="0">
                <a:solidFill>
                  <a:schemeClr val="tx1"/>
                </a:solidFill>
                <a:latin typeface="Meiryo UI" panose="020B0604030504040204" pitchFamily="50" charset="-128"/>
                <a:ea typeface="Meiryo UI" panose="020B0604030504040204" pitchFamily="50" charset="-128"/>
              </a:rPr>
              <a:t>成果物としてのデジタル化仕様の要件定義</a:t>
            </a:r>
            <a:br>
              <a:rPr lang="ja-JP" altLang="en-US" sz="3200" dirty="0">
                <a:solidFill>
                  <a:schemeClr val="tx1"/>
                </a:solidFill>
                <a:latin typeface="Meiryo UI" panose="020B0604030504040204" pitchFamily="50" charset="-128"/>
                <a:ea typeface="Meiryo UI" panose="020B0604030504040204" pitchFamily="50" charset="-128"/>
              </a:rPr>
            </a:br>
            <a:r>
              <a:rPr lang="ja-JP" altLang="en-US" sz="3200" dirty="0">
                <a:solidFill>
                  <a:schemeClr val="tx1"/>
                </a:solidFill>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原資料からのデジタル化要件定義（主な項目）－</a:t>
            </a:r>
            <a:endParaRPr kumimoji="1" lang="ja-JP" altLang="en-US" sz="32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sz="half" idx="1"/>
          </p:nvPr>
        </p:nvSpPr>
        <p:spPr>
          <a:xfrm>
            <a:off x="162560" y="971866"/>
            <a:ext cx="5857240" cy="5886133"/>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作成内容</a:t>
            </a:r>
            <a:endParaRPr lang="en-US" altLang="ja-JP" dirty="0"/>
          </a:p>
          <a:p>
            <a:pPr lvl="1"/>
            <a:r>
              <a:rPr lang="ja-JP" altLang="en-US" dirty="0"/>
              <a:t>原資料からスキャニングして画像データ作成</a:t>
            </a:r>
            <a:endParaRPr lang="en-US" altLang="ja-JP" dirty="0"/>
          </a:p>
          <a:p>
            <a:pPr lvl="1"/>
            <a:r>
              <a:rPr lang="ja-JP" altLang="en-US" dirty="0"/>
              <a:t>メタデータ作成（記述メタデータ、技術メタデータ、管理メタデータ、権利メタデータ等）</a:t>
            </a:r>
            <a:endParaRPr lang="en-US" altLang="ja-JP" dirty="0"/>
          </a:p>
          <a:p>
            <a:pPr lvl="1"/>
            <a:r>
              <a:rPr lang="ja-JP" altLang="en-US" dirty="0"/>
              <a:t>検索のための目次、索引、タグ付け</a:t>
            </a:r>
            <a:endParaRPr lang="en-US" altLang="ja-JP" dirty="0"/>
          </a:p>
          <a:p>
            <a:pPr lvl="1"/>
            <a:r>
              <a:rPr lang="ja-JP" altLang="en-US" dirty="0"/>
              <a:t>全文テキスト化、構造化</a:t>
            </a:r>
            <a:endParaRPr lang="en-US" altLang="ja-JP" dirty="0"/>
          </a:p>
          <a:p>
            <a:pPr lvl="2"/>
            <a:r>
              <a:rPr lang="ja-JP" altLang="en-US" dirty="0"/>
              <a:t>リフロー型電子書籍、</a:t>
            </a:r>
            <a:endParaRPr lang="en-US" altLang="ja-JP" dirty="0"/>
          </a:p>
          <a:p>
            <a:pPr lvl="2"/>
            <a:r>
              <a:rPr lang="ja-JP" altLang="en-US" dirty="0"/>
              <a:t>視覚障碍者向けに読み上げ可能化</a:t>
            </a:r>
            <a:endParaRPr lang="en-US" altLang="ja-JP" dirty="0"/>
          </a:p>
          <a:p>
            <a:r>
              <a:rPr lang="ja-JP" altLang="en-US" dirty="0"/>
              <a:t>デジタル化方法</a:t>
            </a:r>
            <a:endParaRPr lang="en-US" altLang="ja-JP" dirty="0"/>
          </a:p>
          <a:p>
            <a:pPr lvl="1"/>
            <a:r>
              <a:rPr lang="ja-JP" altLang="en-US" dirty="0"/>
              <a:t>撮影</a:t>
            </a:r>
            <a:endParaRPr lang="en-US" altLang="ja-JP" dirty="0"/>
          </a:p>
          <a:p>
            <a:pPr lvl="2"/>
            <a:r>
              <a:rPr lang="ja-JP" altLang="en-US" dirty="0"/>
              <a:t>スキャニング</a:t>
            </a:r>
            <a:endParaRPr lang="en-US" altLang="ja-JP" dirty="0"/>
          </a:p>
          <a:p>
            <a:pPr lvl="3"/>
            <a:r>
              <a:rPr lang="ja-JP" altLang="en-US" dirty="0"/>
              <a:t>フラットベッド、オーバーヘッド、デジタルカメラ</a:t>
            </a:r>
            <a:endParaRPr lang="en-US" altLang="ja-JP" dirty="0"/>
          </a:p>
          <a:p>
            <a:pPr lvl="2"/>
            <a:r>
              <a:rPr lang="ja-JP" altLang="en-US" dirty="0"/>
              <a:t>フィルム撮影、フィルムからデジタル化</a:t>
            </a:r>
            <a:endParaRPr lang="en-US" altLang="ja-JP" dirty="0"/>
          </a:p>
          <a:p>
            <a:pPr lvl="1"/>
            <a:r>
              <a:rPr lang="ja-JP" altLang="en-US" dirty="0"/>
              <a:t>スキャニング単位</a:t>
            </a:r>
            <a:endParaRPr lang="en-US" altLang="ja-JP" dirty="0"/>
          </a:p>
          <a:p>
            <a:pPr lvl="2"/>
            <a:r>
              <a:rPr lang="ja-JP" altLang="en-US" dirty="0"/>
              <a:t>見開き、片ページ</a:t>
            </a:r>
            <a:endParaRPr lang="en-US" altLang="ja-JP" dirty="0"/>
          </a:p>
          <a:p>
            <a:pPr lvl="1"/>
            <a:r>
              <a:rPr lang="ja-JP" altLang="en-US" dirty="0"/>
              <a:t>媒体</a:t>
            </a:r>
            <a:endParaRPr lang="en-US" altLang="ja-JP" dirty="0"/>
          </a:p>
          <a:p>
            <a:pPr lvl="2"/>
            <a:r>
              <a:rPr lang="ja-JP" altLang="en-US" dirty="0"/>
              <a:t>マイクロフィルム、カラーマイクロフィルム</a:t>
            </a:r>
            <a:endParaRPr lang="en-US" altLang="ja-JP" dirty="0"/>
          </a:p>
          <a:p>
            <a:pPr lvl="2"/>
            <a:r>
              <a:rPr lang="ja-JP" altLang="en-US" dirty="0"/>
              <a:t>大判・中判フィルム、</a:t>
            </a:r>
            <a:r>
              <a:rPr lang="en-US" altLang="ja-JP" dirty="0"/>
              <a:t>35</a:t>
            </a:r>
            <a:r>
              <a:rPr lang="ja-JP" altLang="en-US" dirty="0"/>
              <a:t>㎜フィルム</a:t>
            </a:r>
            <a:endParaRPr lang="en-US" altLang="ja-JP" dirty="0"/>
          </a:p>
          <a:p>
            <a:pPr lvl="2"/>
            <a:r>
              <a:rPr lang="ja-JP" altLang="en-US" dirty="0"/>
              <a:t>光ディスク</a:t>
            </a:r>
            <a:endParaRPr lang="en-US" altLang="ja-JP" dirty="0"/>
          </a:p>
          <a:p>
            <a:r>
              <a:rPr lang="ja-JP" altLang="en-US" dirty="0"/>
              <a:t>スキャニング方法</a:t>
            </a:r>
            <a:endParaRPr lang="en-US" altLang="ja-JP" dirty="0"/>
          </a:p>
          <a:p>
            <a:pPr lvl="1"/>
            <a:r>
              <a:rPr lang="ja-JP" altLang="en-US" dirty="0"/>
              <a:t>色調、明るさ及びコントラストの調整仕様</a:t>
            </a:r>
            <a:endParaRPr lang="en-US" altLang="ja-JP" dirty="0"/>
          </a:p>
          <a:p>
            <a:pPr lvl="1"/>
            <a:r>
              <a:rPr lang="ja-JP" altLang="en-US" dirty="0"/>
              <a:t>カラーマネジメント</a:t>
            </a:r>
            <a:endParaRPr lang="en-US" altLang="ja-JP" dirty="0"/>
          </a:p>
          <a:p>
            <a:r>
              <a:rPr lang="ja-JP" altLang="en-US" dirty="0"/>
              <a:t>品質検査仕様</a:t>
            </a:r>
            <a:endParaRPr lang="en-US" altLang="ja-JP" dirty="0"/>
          </a:p>
          <a:p>
            <a:pPr lvl="1"/>
            <a:r>
              <a:rPr lang="ja-JP" altLang="en-US" dirty="0"/>
              <a:t>解像度、解像度分解能</a:t>
            </a:r>
            <a:r>
              <a:rPr lang="en-US" altLang="ja-JP" dirty="0"/>
              <a:t>52</a:t>
            </a:r>
            <a:r>
              <a:rPr lang="ja-JP" altLang="en-US" dirty="0" err="1"/>
              <a:t>、</a:t>
            </a:r>
            <a:r>
              <a:rPr lang="ja-JP" altLang="en-US" dirty="0"/>
              <a:t>階調、色調再現性等を評価</a:t>
            </a:r>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pPr lvl="1"/>
            <a:endParaRPr lang="en-US" altLang="ja-JP" dirty="0"/>
          </a:p>
          <a:p>
            <a:pPr lvl="1"/>
            <a:endParaRPr lang="en-US" altLang="ja-JP" dirty="0"/>
          </a:p>
          <a:p>
            <a:endParaRPr lang="en-US" altLang="ja-JP" dirty="0"/>
          </a:p>
          <a:p>
            <a:endParaRPr kumimoji="1" lang="en-US" altLang="ja-JP" dirty="0"/>
          </a:p>
          <a:p>
            <a:endParaRPr kumimoji="1" lang="ja-JP" altLang="en-US" dirty="0"/>
          </a:p>
        </p:txBody>
      </p:sp>
      <p:sp>
        <p:nvSpPr>
          <p:cNvPr id="4" name="コンテンツ プレースホルダー 3"/>
          <p:cNvSpPr>
            <a:spLocks noGrp="1"/>
          </p:cNvSpPr>
          <p:nvPr>
            <p:ph sz="half" idx="2"/>
          </p:nvPr>
        </p:nvSpPr>
        <p:spPr>
          <a:xfrm>
            <a:off x="6172200" y="971866"/>
            <a:ext cx="5847080" cy="580907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ja-JP" altLang="en-US" dirty="0"/>
              <a:t>画像データ仕様</a:t>
            </a:r>
            <a:endParaRPr lang="en-US" altLang="ja-JP" dirty="0"/>
          </a:p>
          <a:p>
            <a:pPr lvl="1"/>
            <a:r>
              <a:rPr lang="ja-JP" altLang="en-US" dirty="0"/>
              <a:t>画像フォーマット</a:t>
            </a:r>
            <a:endParaRPr lang="en-US" altLang="ja-JP" dirty="0"/>
          </a:p>
          <a:p>
            <a:pPr lvl="2"/>
            <a:r>
              <a:rPr lang="ja-JP" altLang="en-US" dirty="0"/>
              <a:t>保存用画像：</a:t>
            </a:r>
            <a:r>
              <a:rPr lang="en-US" altLang="ja-JP" dirty="0"/>
              <a:t>Jpeg2000,tiff,Jpeg,PNG,PDF,,,</a:t>
            </a:r>
          </a:p>
          <a:p>
            <a:pPr lvl="2"/>
            <a:r>
              <a:rPr lang="ja-JP" altLang="en-US" dirty="0"/>
              <a:t>提供用画像：予め作成しておく場合の形式</a:t>
            </a:r>
            <a:endParaRPr lang="en-US" altLang="ja-JP" dirty="0"/>
          </a:p>
          <a:p>
            <a:pPr lvl="2"/>
            <a:r>
              <a:rPr lang="ja-JP" altLang="en-US" dirty="0"/>
              <a:t>サムネイル画像</a:t>
            </a:r>
            <a:endParaRPr lang="en-US" altLang="ja-JP" dirty="0"/>
          </a:p>
          <a:p>
            <a:pPr lvl="1"/>
            <a:r>
              <a:rPr lang="ja-JP" altLang="en-US" dirty="0"/>
              <a:t>解像度、サイズ、圧縮率</a:t>
            </a:r>
            <a:endParaRPr lang="en-US" altLang="ja-JP" dirty="0"/>
          </a:p>
          <a:p>
            <a:pPr lvl="1"/>
            <a:r>
              <a:rPr lang="ja-JP" altLang="en-US" dirty="0"/>
              <a:t>カラースペース、階調</a:t>
            </a:r>
            <a:endParaRPr lang="en-US" altLang="ja-JP" dirty="0"/>
          </a:p>
          <a:p>
            <a:r>
              <a:rPr lang="ja-JP" altLang="en-US" dirty="0"/>
              <a:t>コンテナ形式</a:t>
            </a:r>
            <a:endParaRPr lang="en-US" altLang="ja-JP" dirty="0"/>
          </a:p>
          <a:p>
            <a:pPr lvl="1"/>
            <a:r>
              <a:rPr lang="en-US" altLang="ja-JP" dirty="0"/>
              <a:t>EPUB</a:t>
            </a:r>
            <a:r>
              <a:rPr lang="ja-JP" altLang="en-US" dirty="0" err="1"/>
              <a:t>、</a:t>
            </a:r>
            <a:r>
              <a:rPr lang="en-US" altLang="ja-JP" dirty="0"/>
              <a:t>PDF</a:t>
            </a:r>
          </a:p>
          <a:p>
            <a:pPr lvl="2"/>
            <a:r>
              <a:rPr lang="en-US" altLang="ja-JP" dirty="0"/>
              <a:t>FIX</a:t>
            </a:r>
            <a:r>
              <a:rPr lang="ja-JP" altLang="en-US" dirty="0"/>
              <a:t>型（レイアウト保持）</a:t>
            </a:r>
            <a:r>
              <a:rPr lang="en-US" altLang="ja-JP" dirty="0"/>
              <a:t>, </a:t>
            </a:r>
            <a:r>
              <a:rPr lang="ja-JP" altLang="en-US" dirty="0"/>
              <a:t>リフロー型</a:t>
            </a:r>
            <a:r>
              <a:rPr lang="en-US" altLang="ja-JP" dirty="0"/>
              <a:t>, </a:t>
            </a:r>
            <a:r>
              <a:rPr lang="ja-JP" altLang="en-US" dirty="0"/>
              <a:t>ハイブリット型</a:t>
            </a:r>
            <a:endParaRPr lang="en-US" altLang="ja-JP" dirty="0"/>
          </a:p>
          <a:p>
            <a:pPr lvl="1"/>
            <a:r>
              <a:rPr lang="ja-JP" altLang="en-US" dirty="0"/>
              <a:t>単一画像</a:t>
            </a:r>
            <a:endParaRPr lang="en-US" altLang="ja-JP" dirty="0"/>
          </a:p>
          <a:p>
            <a:r>
              <a:rPr lang="ja-JP" altLang="en-US" dirty="0"/>
              <a:t>メタデータ</a:t>
            </a:r>
            <a:endParaRPr lang="en-US" altLang="ja-JP" dirty="0"/>
          </a:p>
          <a:p>
            <a:pPr lvl="1"/>
            <a:r>
              <a:rPr lang="ja-JP" altLang="en-US" dirty="0"/>
              <a:t>管理用</a:t>
            </a:r>
            <a:endParaRPr lang="en-US" altLang="ja-JP" dirty="0"/>
          </a:p>
          <a:p>
            <a:pPr lvl="2"/>
            <a:r>
              <a:rPr lang="ja-JP" altLang="en-US" dirty="0"/>
              <a:t>画像データ自体に関するもの</a:t>
            </a:r>
            <a:endParaRPr lang="en-US" altLang="ja-JP" dirty="0"/>
          </a:p>
          <a:p>
            <a:pPr lvl="2"/>
            <a:r>
              <a:rPr lang="ja-JP" altLang="en-US" dirty="0"/>
              <a:t>画像データの作製に関するもの</a:t>
            </a:r>
            <a:endParaRPr lang="en-US" altLang="ja-JP" dirty="0"/>
          </a:p>
          <a:p>
            <a:r>
              <a:rPr lang="ja-JP" altLang="en-US" dirty="0"/>
              <a:t>テキストデータ仕様</a:t>
            </a:r>
            <a:endParaRPr lang="en-US" altLang="ja-JP" dirty="0"/>
          </a:p>
          <a:p>
            <a:pPr lvl="1"/>
            <a:r>
              <a:rPr kumimoji="1" lang="en-US" altLang="ja-JP" dirty="0"/>
              <a:t>EPUB3.0</a:t>
            </a:r>
            <a:r>
              <a:rPr kumimoji="1" lang="ja-JP" altLang="en-US" dirty="0"/>
              <a:t>（現在</a:t>
            </a:r>
            <a:r>
              <a:rPr kumimoji="1" lang="en-US" altLang="ja-JP" dirty="0"/>
              <a:t>3.1</a:t>
            </a:r>
            <a:r>
              <a:rPr kumimoji="1" lang="ja-JP" altLang="en-US" dirty="0"/>
              <a:t>版策定中）</a:t>
            </a:r>
            <a:endParaRPr kumimoji="1" lang="en-US" altLang="ja-JP" dirty="0"/>
          </a:p>
          <a:p>
            <a:pPr lvl="1"/>
            <a:r>
              <a:rPr lang="en-US" altLang="ja-JP" dirty="0"/>
              <a:t>HTML/CSS</a:t>
            </a:r>
          </a:p>
          <a:p>
            <a:pPr lvl="1"/>
            <a:r>
              <a:rPr lang="en-US" altLang="ja-JP" dirty="0"/>
              <a:t>XML, XHTML</a:t>
            </a:r>
          </a:p>
          <a:p>
            <a:pPr lvl="1"/>
            <a:r>
              <a:rPr lang="ja-JP" altLang="en-US" dirty="0"/>
              <a:t>プレーンテキスト</a:t>
            </a:r>
            <a:endParaRPr lang="en-US" altLang="ja-JP" dirty="0"/>
          </a:p>
          <a:p>
            <a:pPr lvl="1"/>
            <a:endParaRPr kumimoji="1" lang="ja-JP" altLang="en-US" dirty="0"/>
          </a:p>
        </p:txBody>
      </p:sp>
      <p:sp>
        <p:nvSpPr>
          <p:cNvPr id="5" name="横巻き 4"/>
          <p:cNvSpPr/>
          <p:nvPr/>
        </p:nvSpPr>
        <p:spPr>
          <a:xfrm>
            <a:off x="8641080" y="5090161"/>
            <a:ext cx="3393989" cy="17526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・発注者として、その内容の意味するところ、変更した場合の影響度合い等、受注者と対等に議論できるスキル（ノウハウと知識）が必要</a:t>
            </a:r>
          </a:p>
        </p:txBody>
      </p:sp>
    </p:spTree>
    <p:extLst>
      <p:ext uri="{BB962C8B-B14F-4D97-AF65-F5344CB8AC3E}">
        <p14:creationId xmlns:p14="http://schemas.microsoft.com/office/powerpoint/2010/main" val="3170560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2560" y="178940"/>
            <a:ext cx="8478519" cy="881062"/>
          </a:xfrm>
        </p:spPr>
        <p:txBody>
          <a:bodyPr>
            <a:noAutofit/>
          </a:bodyPr>
          <a:lstStyle/>
          <a:p>
            <a:r>
              <a:rPr lang="ja-JP" altLang="en-US" sz="3600" dirty="0"/>
              <a:t>成果物としてのデジタル化仕様の要件定義</a:t>
            </a:r>
            <a:br>
              <a:rPr lang="ja-JP" altLang="en-US" sz="3600" dirty="0"/>
            </a:br>
            <a:r>
              <a:rPr lang="ja-JP" altLang="en-US" sz="3600" dirty="0"/>
              <a:t>－電子書籍化要件定義（主な項目）－</a:t>
            </a:r>
            <a:endParaRPr kumimoji="1" lang="ja-JP" altLang="en-US" sz="3600" dirty="0"/>
          </a:p>
        </p:txBody>
      </p:sp>
      <p:sp>
        <p:nvSpPr>
          <p:cNvPr id="3" name="コンテンツ プレースホルダー 2"/>
          <p:cNvSpPr>
            <a:spLocks noGrp="1"/>
          </p:cNvSpPr>
          <p:nvPr>
            <p:ph sz="half" idx="1"/>
          </p:nvPr>
        </p:nvSpPr>
        <p:spPr>
          <a:xfrm>
            <a:off x="162560" y="1237266"/>
            <a:ext cx="5857240" cy="562700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kumimoji="1" lang="ja-JP" altLang="en-US" dirty="0"/>
              <a:t>最終成果物の形式</a:t>
            </a:r>
            <a:endParaRPr kumimoji="1" lang="en-US" altLang="ja-JP" dirty="0"/>
          </a:p>
          <a:p>
            <a:pPr lvl="1"/>
            <a:r>
              <a:rPr lang="ja-JP" altLang="en-US" dirty="0"/>
              <a:t>構造化テキスト（マスター原稿）</a:t>
            </a:r>
            <a:endParaRPr lang="en-US" altLang="ja-JP" dirty="0"/>
          </a:p>
          <a:p>
            <a:pPr lvl="2"/>
            <a:r>
              <a:rPr lang="en-US" altLang="ja-JP" dirty="0"/>
              <a:t>XML+XSL</a:t>
            </a:r>
          </a:p>
          <a:p>
            <a:pPr lvl="2"/>
            <a:r>
              <a:rPr lang="en-US" altLang="ja-JP" dirty="0"/>
              <a:t>HTML5+CSS3</a:t>
            </a:r>
          </a:p>
          <a:p>
            <a:pPr lvl="1"/>
            <a:r>
              <a:rPr lang="ja-JP" altLang="en-US" dirty="0"/>
              <a:t>リフロー型電子書籍（文字主体の本）</a:t>
            </a:r>
            <a:endParaRPr lang="en-US" altLang="ja-JP" dirty="0"/>
          </a:p>
          <a:p>
            <a:pPr lvl="2"/>
            <a:r>
              <a:rPr lang="en-US" altLang="ja-JP" dirty="0"/>
              <a:t>EPUB3.0</a:t>
            </a:r>
            <a:r>
              <a:rPr lang="ja-JP" altLang="en-US" dirty="0"/>
              <a:t>（現在仕様）</a:t>
            </a:r>
            <a:endParaRPr lang="en-US" altLang="ja-JP" dirty="0" err="1"/>
          </a:p>
          <a:p>
            <a:pPr lvl="2"/>
            <a:r>
              <a:rPr lang="en-US" altLang="ja-JP" dirty="0"/>
              <a:t>EPUB3.1</a:t>
            </a:r>
            <a:r>
              <a:rPr lang="ja-JP" altLang="en-US" dirty="0"/>
              <a:t>（策定中）</a:t>
            </a:r>
            <a:endParaRPr lang="en-US" altLang="ja-JP" dirty="0"/>
          </a:p>
          <a:p>
            <a:pPr lvl="1"/>
            <a:r>
              <a:rPr lang="en-US" altLang="ja-JP" dirty="0"/>
              <a:t>FIX</a:t>
            </a:r>
            <a:r>
              <a:rPr lang="ja-JP" altLang="en-US" dirty="0"/>
              <a:t>型電子書籍（ビジュアル指向の本）</a:t>
            </a:r>
            <a:endParaRPr lang="en-US" altLang="ja-JP" dirty="0"/>
          </a:p>
          <a:p>
            <a:pPr lvl="2"/>
            <a:r>
              <a:rPr lang="en-US" altLang="ja-JP" dirty="0"/>
              <a:t>EPUB3.0</a:t>
            </a:r>
          </a:p>
          <a:p>
            <a:pPr lvl="2"/>
            <a:r>
              <a:rPr lang="en-US" altLang="ja-JP" dirty="0"/>
              <a:t>PDF</a:t>
            </a:r>
            <a:r>
              <a:rPr lang="ja-JP" altLang="en-US" dirty="0"/>
              <a:t> （テキスト埋め込み有無）</a:t>
            </a:r>
            <a:endParaRPr lang="en-US" altLang="ja-JP" dirty="0"/>
          </a:p>
          <a:p>
            <a:pPr lvl="1"/>
            <a:r>
              <a:rPr lang="en-US" altLang="ja-JP" dirty="0"/>
              <a:t>Web</a:t>
            </a:r>
            <a:r>
              <a:rPr lang="ja-JP" altLang="en-US" dirty="0"/>
              <a:t>ページ（</a:t>
            </a:r>
            <a:r>
              <a:rPr lang="en-US" altLang="ja-JP" dirty="0"/>
              <a:t>HTML5+CSS3</a:t>
            </a:r>
            <a:r>
              <a:rPr lang="ja-JP" altLang="en-US" dirty="0"/>
              <a:t>）</a:t>
            </a:r>
            <a:endParaRPr lang="en-US" altLang="ja-JP" dirty="0"/>
          </a:p>
          <a:p>
            <a:pPr lvl="1"/>
            <a:r>
              <a:rPr lang="en-US" altLang="ja-JP" dirty="0"/>
              <a:t>POD</a:t>
            </a:r>
            <a:r>
              <a:rPr lang="ja-JP" altLang="en-US" dirty="0"/>
              <a:t>によるペーパーバック本</a:t>
            </a:r>
            <a:endParaRPr lang="en-US" altLang="ja-JP" dirty="0"/>
          </a:p>
          <a:p>
            <a:r>
              <a:rPr lang="ja-JP" altLang="en-US" dirty="0"/>
              <a:t>作成するメタデータ記述要素・記述規則</a:t>
            </a:r>
            <a:endParaRPr lang="en-US" altLang="ja-JP" dirty="0"/>
          </a:p>
          <a:p>
            <a:pPr lvl="1"/>
            <a:r>
              <a:rPr lang="ja-JP" altLang="en-US" dirty="0"/>
              <a:t>書誌的事項のメタデータ</a:t>
            </a:r>
            <a:endParaRPr lang="en-US" altLang="ja-JP" dirty="0"/>
          </a:p>
          <a:p>
            <a:pPr lvl="1"/>
            <a:r>
              <a:rPr lang="ja-JP" altLang="en-US" dirty="0"/>
              <a:t>本文埋め込みメタデータ</a:t>
            </a:r>
            <a:endParaRPr lang="en-US" altLang="ja-JP" dirty="0"/>
          </a:p>
          <a:p>
            <a:r>
              <a:rPr lang="ja-JP" altLang="en-US" dirty="0"/>
              <a:t>指定するビューア依存形式</a:t>
            </a:r>
            <a:endParaRPr lang="en-US" altLang="ja-JP" dirty="0"/>
          </a:p>
          <a:p>
            <a:pPr lvl="1"/>
            <a:r>
              <a:rPr lang="ja-JP" altLang="en-US" dirty="0"/>
              <a:t>著作権保護機能（</a:t>
            </a:r>
            <a:r>
              <a:rPr lang="en-US" altLang="ja-JP" dirty="0"/>
              <a:t>DRM</a:t>
            </a:r>
            <a:r>
              <a:rPr lang="ja-JP" altLang="en-US" dirty="0"/>
              <a:t>）</a:t>
            </a:r>
          </a:p>
          <a:p>
            <a:pPr lvl="1"/>
            <a:r>
              <a:rPr lang="en-US" altLang="ja-JP" dirty="0"/>
              <a:t>KindleAZW3</a:t>
            </a:r>
            <a:r>
              <a:rPr lang="ja-JP" altLang="en-US" dirty="0"/>
              <a:t>形式（</a:t>
            </a:r>
            <a:r>
              <a:rPr lang="en-US" altLang="ja-JP" dirty="0" err="1"/>
              <a:t>mobi</a:t>
            </a:r>
            <a:r>
              <a:rPr lang="ja-JP" altLang="en-US" dirty="0"/>
              <a:t>＋</a:t>
            </a:r>
            <a:r>
              <a:rPr lang="en-US" altLang="ja-JP" dirty="0"/>
              <a:t>DRM</a:t>
            </a:r>
            <a:r>
              <a:rPr lang="ja-JP" altLang="en-US" dirty="0"/>
              <a:t>）</a:t>
            </a:r>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6172200" y="1222871"/>
            <a:ext cx="5847080" cy="563512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利用するコンテンツ制作環境サービス</a:t>
            </a:r>
            <a:endParaRPr lang="en-US" altLang="ja-JP" dirty="0"/>
          </a:p>
          <a:p>
            <a:pPr lvl="1"/>
            <a:r>
              <a:rPr lang="en-US" altLang="ja-JP" dirty="0" err="1"/>
              <a:t>NextPublishing</a:t>
            </a:r>
            <a:r>
              <a:rPr lang="ja-JP" altLang="en-US" dirty="0"/>
              <a:t>（インプレス</a:t>
            </a:r>
            <a:r>
              <a:rPr lang="en-US" altLang="ja-JP" dirty="0"/>
              <a:t>R&amp;D</a:t>
            </a:r>
            <a:r>
              <a:rPr lang="ja-JP" altLang="en-US" dirty="0"/>
              <a:t>社）</a:t>
            </a:r>
            <a:endParaRPr lang="en-US" altLang="ja-JP" dirty="0"/>
          </a:p>
          <a:p>
            <a:pPr lvl="1"/>
            <a:r>
              <a:rPr lang="en-US" altLang="ja-JP" dirty="0" err="1"/>
              <a:t>Viviliostyle</a:t>
            </a:r>
            <a:r>
              <a:rPr lang="ja-JP" altLang="en-US" dirty="0"/>
              <a:t>（ビブリオスタイル社）</a:t>
            </a:r>
            <a:endParaRPr lang="en-US" altLang="ja-JP" dirty="0"/>
          </a:p>
          <a:p>
            <a:pPr lvl="1"/>
            <a:r>
              <a:rPr lang="en-US" altLang="ja-JP" dirty="0"/>
              <a:t>Romancer</a:t>
            </a:r>
            <a:r>
              <a:rPr lang="ja-JP" altLang="en-US" dirty="0"/>
              <a:t>（ボイジャー社）</a:t>
            </a:r>
            <a:endParaRPr lang="en-US" altLang="ja-JP" dirty="0"/>
          </a:p>
          <a:p>
            <a:pPr lvl="1"/>
            <a:r>
              <a:rPr lang="ja-JP" altLang="en-US" dirty="0"/>
              <a:t>でんでんコンバーター（電書ちゃんねる ）</a:t>
            </a:r>
            <a:endParaRPr lang="en-US" altLang="ja-JP" dirty="0"/>
          </a:p>
          <a:p>
            <a:r>
              <a:rPr lang="ja-JP" altLang="en-US" dirty="0"/>
              <a:t>維持管理に利用するコンテンツ管理用・制作用ツール</a:t>
            </a:r>
            <a:endParaRPr lang="en-US" altLang="ja-JP" dirty="0"/>
          </a:p>
          <a:p>
            <a:pPr lvl="1"/>
            <a:r>
              <a:rPr lang="en-US" altLang="ja-JP" dirty="0" err="1"/>
              <a:t>Calibre</a:t>
            </a:r>
            <a:r>
              <a:rPr lang="ja-JP" altLang="en-US" dirty="0"/>
              <a:t>（オープンソースソフトウェア）</a:t>
            </a:r>
            <a:endParaRPr lang="en-US" altLang="ja-JP" dirty="0"/>
          </a:p>
          <a:p>
            <a:pPr lvl="1"/>
            <a:r>
              <a:rPr lang="ja-JP" altLang="en-US" dirty="0"/>
              <a:t>一太郎</a:t>
            </a:r>
            <a:r>
              <a:rPr lang="en-US" altLang="ja-JP" dirty="0"/>
              <a:t>2015</a:t>
            </a:r>
            <a:r>
              <a:rPr lang="ja-JP" altLang="en-US" dirty="0"/>
              <a:t>（ジャストシステム）</a:t>
            </a:r>
            <a:endParaRPr lang="en-US" altLang="ja-JP" dirty="0"/>
          </a:p>
          <a:p>
            <a:pPr lvl="1"/>
            <a:r>
              <a:rPr lang="en-US" altLang="ja-JP" dirty="0" err="1"/>
              <a:t>FUSEe</a:t>
            </a:r>
            <a:r>
              <a:rPr lang="en-US" altLang="ja-JP" dirty="0"/>
              <a:t>, sigil(EPUB2.0</a:t>
            </a:r>
            <a:r>
              <a:rPr lang="ja-JP" altLang="en-US" dirty="0"/>
              <a:t>のみ</a:t>
            </a:r>
            <a:r>
              <a:rPr lang="en-US" altLang="ja-JP" dirty="0"/>
              <a:t>)</a:t>
            </a:r>
          </a:p>
          <a:p>
            <a:r>
              <a:rPr lang="ja-JP" altLang="en-US" dirty="0"/>
              <a:t>適用するコンテンツ制作用ガイドライン・テンプレート</a:t>
            </a:r>
            <a:endParaRPr lang="en-US" altLang="ja-JP" dirty="0"/>
          </a:p>
          <a:p>
            <a:pPr lvl="1"/>
            <a:r>
              <a:rPr lang="ja-JP" altLang="en-US" dirty="0"/>
              <a:t>超原稿用紙（</a:t>
            </a:r>
            <a:r>
              <a:rPr lang="en-US" altLang="ja-JP" dirty="0"/>
              <a:t>MSWORD</a:t>
            </a:r>
            <a:r>
              <a:rPr lang="ja-JP" altLang="en-US" dirty="0"/>
              <a:t>版）（インプレス</a:t>
            </a:r>
            <a:r>
              <a:rPr lang="en-US" altLang="ja-JP" dirty="0"/>
              <a:t>R&amp;D</a:t>
            </a:r>
            <a:r>
              <a:rPr lang="ja-JP" altLang="en-US" dirty="0"/>
              <a:t>）</a:t>
            </a:r>
            <a:endParaRPr lang="en-US" altLang="ja-JP" dirty="0"/>
          </a:p>
          <a:p>
            <a:pPr lvl="1"/>
            <a:r>
              <a:rPr lang="ja-JP" altLang="en-US" dirty="0"/>
              <a:t>電書協 </a:t>
            </a:r>
            <a:r>
              <a:rPr lang="en-US" altLang="ja-JP" dirty="0"/>
              <a:t>EPUB 3 </a:t>
            </a:r>
            <a:r>
              <a:rPr lang="ja-JP" altLang="en-US" dirty="0"/>
              <a:t>制作ガイド </a:t>
            </a:r>
            <a:r>
              <a:rPr lang="en-US" altLang="ja-JP" dirty="0"/>
              <a:t>ver.1.1.3</a:t>
            </a:r>
            <a:r>
              <a:rPr lang="ja-JP" altLang="en-US" dirty="0"/>
              <a:t>（日本電子書籍出版社協会）</a:t>
            </a:r>
            <a:endParaRPr lang="en-US" altLang="ja-JP" dirty="0"/>
          </a:p>
          <a:p>
            <a:pPr lvl="1"/>
            <a:r>
              <a:rPr lang="en-US" altLang="ja-JP" dirty="0"/>
              <a:t>XML</a:t>
            </a:r>
            <a:r>
              <a:rPr lang="ja-JP" altLang="en-US" dirty="0"/>
              <a:t>組版ガイドライン（</a:t>
            </a:r>
            <a:r>
              <a:rPr lang="zh-TW" altLang="en-US" dirty="0"/>
              <a:t>学術情報</a:t>
            </a:r>
            <a:r>
              <a:rPr lang="en-US" altLang="zh-TW" dirty="0"/>
              <a:t>XML</a:t>
            </a:r>
            <a:r>
              <a:rPr lang="zh-TW" altLang="en-US" dirty="0"/>
              <a:t>推進協議会</a:t>
            </a:r>
            <a:r>
              <a:rPr lang="ja-JP" altLang="en-US" dirty="0"/>
              <a:t>）</a:t>
            </a:r>
            <a:endParaRPr lang="en-US" altLang="ja-JP" dirty="0"/>
          </a:p>
          <a:p>
            <a:pPr lvl="1"/>
            <a:endParaRPr lang="en-US" altLang="ja-JP" dirty="0"/>
          </a:p>
          <a:p>
            <a:endParaRPr lang="en-US" altLang="ja-JP" dirty="0"/>
          </a:p>
          <a:p>
            <a:pPr lvl="1"/>
            <a:endParaRPr lang="en-US" altLang="ja-JP" dirty="0"/>
          </a:p>
        </p:txBody>
      </p:sp>
      <p:sp>
        <p:nvSpPr>
          <p:cNvPr id="5" name="横巻き 4"/>
          <p:cNvSpPr/>
          <p:nvPr/>
        </p:nvSpPr>
        <p:spPr>
          <a:xfrm>
            <a:off x="8641079" y="0"/>
            <a:ext cx="3393989" cy="103632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・担当する場合は、必要に応じて、専門的なスキルが必要</a:t>
            </a:r>
          </a:p>
        </p:txBody>
      </p:sp>
    </p:spTree>
    <p:extLst>
      <p:ext uri="{BB962C8B-B14F-4D97-AF65-F5344CB8AC3E}">
        <p14:creationId xmlns:p14="http://schemas.microsoft.com/office/powerpoint/2010/main" val="25522610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調達仕様書の記載事項</a:t>
            </a:r>
            <a:endParaRPr kumimoji="1" lang="ja-JP" altLang="en-US" dirty="0"/>
          </a:p>
        </p:txBody>
      </p:sp>
      <p:sp>
        <p:nvSpPr>
          <p:cNvPr id="3" name="コンテンツ プレースホルダー 2"/>
          <p:cNvSpPr>
            <a:spLocks noGrp="1"/>
          </p:cNvSpPr>
          <p:nvPr>
            <p:ph sz="half" idx="1"/>
          </p:nvPr>
        </p:nvSpPr>
        <p:spPr>
          <a:xfrm>
            <a:off x="162560" y="1510145"/>
            <a:ext cx="585724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調達案件の概要に関する事項</a:t>
            </a:r>
          </a:p>
          <a:p>
            <a:pPr lvl="0" fontAlgn="base"/>
            <a:r>
              <a:rPr lang="ja-JP" altLang="ja-JP" dirty="0">
                <a:effectLst>
                  <a:glow>
                    <a:srgbClr val="000000"/>
                  </a:glow>
                  <a:reflection stA="0" endPos="0" fadeDir="0" sx="0" sy="0"/>
                </a:effectLst>
              </a:rPr>
              <a:t>調達案件及び関連調達案件の調達単位、調達の方式等に関する事項</a:t>
            </a:r>
          </a:p>
          <a:p>
            <a:pPr lvl="0" fontAlgn="base"/>
            <a:r>
              <a:rPr lang="ja-JP" altLang="ja-JP" dirty="0">
                <a:effectLst>
                  <a:glow>
                    <a:srgbClr val="000000"/>
                  </a:glow>
                  <a:reflection stA="0" endPos="0" fadeDir="0" sx="0" sy="0"/>
                </a:effectLst>
              </a:rPr>
              <a:t>作業の実施内容に関する事項</a:t>
            </a:r>
          </a:p>
          <a:p>
            <a:pPr lvl="0" fontAlgn="base"/>
            <a:r>
              <a:rPr lang="ja-JP" altLang="ja-JP" dirty="0">
                <a:effectLst>
                  <a:glow>
                    <a:srgbClr val="000000"/>
                  </a:glow>
                  <a:reflection stA="0" endPos="0" fadeDir="0" sx="0" sy="0"/>
                </a:effectLst>
              </a:rPr>
              <a:t>満たすべき要件に関する事項</a:t>
            </a:r>
          </a:p>
          <a:p>
            <a:pPr lvl="0" fontAlgn="base"/>
            <a:r>
              <a:rPr lang="ja-JP" altLang="ja-JP" dirty="0">
                <a:effectLst>
                  <a:glow>
                    <a:srgbClr val="000000"/>
                  </a:glow>
                  <a:reflection stA="0" endPos="0" fadeDir="0" sx="0" sy="0"/>
                </a:effectLst>
              </a:rPr>
              <a:t>作業の実施体制・方法に関する事項</a:t>
            </a:r>
          </a:p>
        </p:txBody>
      </p:sp>
      <p:sp>
        <p:nvSpPr>
          <p:cNvPr id="4" name="コンテンツ プレースホルダー 3"/>
          <p:cNvSpPr>
            <a:spLocks noGrp="1"/>
          </p:cNvSpPr>
          <p:nvPr>
            <p:ph sz="half" idx="2"/>
          </p:nvPr>
        </p:nvSpPr>
        <p:spPr>
          <a:xfrm>
            <a:off x="6172200" y="1510145"/>
            <a:ext cx="5847080" cy="5237018"/>
          </a:xfrm>
        </p:spPr>
        <p:style>
          <a:lnRef idx="2">
            <a:schemeClr val="accent1"/>
          </a:lnRef>
          <a:fillRef idx="1">
            <a:schemeClr val="lt1"/>
          </a:fillRef>
          <a:effectRef idx="0">
            <a:schemeClr val="accent1"/>
          </a:effectRef>
          <a:fontRef idx="minor">
            <a:schemeClr val="dk1"/>
          </a:fontRef>
        </p:style>
        <p:txBody>
          <a:bodyPr>
            <a:normAutofit/>
          </a:bodyPr>
          <a:lstStyle/>
          <a:p>
            <a:pPr lvl="0" fontAlgn="base"/>
            <a:r>
              <a:rPr lang="ja-JP" altLang="ja-JP" dirty="0">
                <a:effectLst>
                  <a:glow>
                    <a:srgbClr val="000000"/>
                  </a:glow>
                  <a:reflection stA="0" endPos="0" fadeDir="0" sx="0" sy="0"/>
                </a:effectLst>
              </a:rPr>
              <a:t>作業の実施に当たっての遵守事項</a:t>
            </a:r>
          </a:p>
          <a:p>
            <a:pPr lvl="0" fontAlgn="base"/>
            <a:r>
              <a:rPr lang="ja-JP" altLang="ja-JP" dirty="0">
                <a:effectLst>
                  <a:glow>
                    <a:srgbClr val="000000"/>
                  </a:glow>
                  <a:reflection stA="0" endPos="0" fadeDir="0" sx="0" sy="0"/>
                </a:effectLst>
              </a:rPr>
              <a:t>成果物の取扱いに関する事項</a:t>
            </a:r>
          </a:p>
          <a:p>
            <a:pPr lvl="0" fontAlgn="base"/>
            <a:r>
              <a:rPr lang="ja-JP" altLang="ja-JP" dirty="0">
                <a:effectLst>
                  <a:glow>
                    <a:srgbClr val="000000"/>
                  </a:glow>
                  <a:reflection stA="0" endPos="0" fadeDir="0" sx="0" sy="0"/>
                </a:effectLst>
              </a:rPr>
              <a:t>入札参加資格に関する事項</a:t>
            </a:r>
          </a:p>
          <a:p>
            <a:pPr lvl="0" fontAlgn="base"/>
            <a:r>
              <a:rPr lang="ja-JP" altLang="ja-JP" dirty="0">
                <a:effectLst>
                  <a:glow>
                    <a:srgbClr val="000000"/>
                  </a:glow>
                  <a:reflection stA="0" endPos="0" fadeDir="0" sx="0" sy="0"/>
                </a:effectLst>
              </a:rPr>
              <a:t>再委託に関する事項</a:t>
            </a:r>
          </a:p>
          <a:p>
            <a:pPr lvl="0" fontAlgn="base"/>
            <a:r>
              <a:rPr lang="ja-JP" altLang="ja-JP" dirty="0">
                <a:effectLst>
                  <a:glow>
                    <a:srgbClr val="000000"/>
                  </a:glow>
                  <a:reflection stA="0" endPos="0" fadeDir="0" sx="0" sy="0"/>
                </a:effectLst>
              </a:rPr>
              <a:t>その他特記事項</a:t>
            </a:r>
          </a:p>
          <a:p>
            <a:pPr lvl="0" fontAlgn="base"/>
            <a:r>
              <a:rPr lang="ja-JP" altLang="ja-JP" dirty="0">
                <a:effectLst>
                  <a:glow>
                    <a:srgbClr val="000000"/>
                  </a:glow>
                  <a:reflection stA="0" endPos="0" fadeDir="0" sx="0" sy="0"/>
                </a:effectLst>
              </a:rPr>
              <a:t>附属文書</a:t>
            </a:r>
          </a:p>
          <a:p>
            <a:endParaRPr kumimoji="1" lang="ja-JP" altLang="en-US" dirty="0"/>
          </a:p>
        </p:txBody>
      </p:sp>
      <p:sp>
        <p:nvSpPr>
          <p:cNvPr id="5" name="横巻き 4"/>
          <p:cNvSpPr/>
          <p:nvPr/>
        </p:nvSpPr>
        <p:spPr>
          <a:xfrm>
            <a:off x="8260079" y="4739640"/>
            <a:ext cx="3393989" cy="17678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・詳細は別途</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「政府情報システムの整備及び管理に関する標準ガイドライン」・「実務手引書」による</a:t>
            </a:r>
          </a:p>
        </p:txBody>
      </p:sp>
    </p:spTree>
    <p:extLst>
      <p:ext uri="{BB962C8B-B14F-4D97-AF65-F5344CB8AC3E}">
        <p14:creationId xmlns:p14="http://schemas.microsoft.com/office/powerpoint/2010/main" val="2672456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考察</a:t>
            </a:r>
            <a:endParaRPr lang="en-US" altLang="zh-TW" dirty="0"/>
          </a:p>
        </p:txBody>
      </p:sp>
    </p:spTree>
    <p:extLst>
      <p:ext uri="{BB962C8B-B14F-4D97-AF65-F5344CB8AC3E}">
        <p14:creationId xmlns:p14="http://schemas.microsoft.com/office/powerpoint/2010/main" val="556517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図書館サービスとしての論点</a:t>
            </a:r>
            <a:endParaRPr kumimoji="1" lang="ja-JP" altLang="en-US" dirty="0"/>
          </a:p>
        </p:txBody>
      </p:sp>
      <p:sp>
        <p:nvSpPr>
          <p:cNvPr id="5" name="コンテンツ プレースホルダー 4"/>
          <p:cNvSpPr>
            <a:spLocks noGrp="1"/>
          </p:cNvSpPr>
          <p:nvPr>
            <p:ph sz="half" idx="1"/>
          </p:nvPr>
        </p:nvSpPr>
        <p:spPr>
          <a:xfrm>
            <a:off x="162560" y="979714"/>
            <a:ext cx="6009640" cy="5878285"/>
          </a:xfrm>
        </p:spPr>
        <p:txBody>
          <a:bodyPr>
            <a:normAutofit fontScale="92500" lnSpcReduction="20000"/>
          </a:bodyPr>
          <a:lstStyle/>
          <a:p>
            <a:r>
              <a:rPr lang="ja-JP" altLang="en-US" dirty="0"/>
              <a:t>電子図書館の目的</a:t>
            </a:r>
            <a:endParaRPr lang="en-US" altLang="ja-JP" dirty="0"/>
          </a:p>
          <a:p>
            <a:pPr lvl="1"/>
            <a:r>
              <a:rPr lang="ja-JP" altLang="en-US" dirty="0"/>
              <a:t>⇒「知の共有化」により、新たな知識の創造（再生産）と還流を推進する</a:t>
            </a:r>
          </a:p>
          <a:p>
            <a:pPr lvl="1"/>
            <a:r>
              <a:rPr lang="ja-JP" altLang="en-US" dirty="0"/>
              <a:t>⇒社会・経済的な価値の創出</a:t>
            </a:r>
          </a:p>
          <a:p>
            <a:pPr lvl="2"/>
            <a:r>
              <a:rPr lang="ja-JP" altLang="en-US" dirty="0"/>
              <a:t>いつでも、どこでも、だれでも、文化的情報資源を利活用して、新たな知識が生み出されるように</a:t>
            </a:r>
            <a:endParaRPr lang="en-US" altLang="ja-JP" dirty="0"/>
          </a:p>
          <a:p>
            <a:pPr lvl="1"/>
            <a:r>
              <a:rPr lang="ja-JP" altLang="en-US" dirty="0"/>
              <a:t>あらゆる情報を、知的文化資源として収集し、長期保存し、将来にわたって利用を保証する</a:t>
            </a:r>
            <a:endParaRPr lang="en-US" altLang="ja-JP" dirty="0"/>
          </a:p>
          <a:p>
            <a:r>
              <a:rPr lang="ja-JP" altLang="en-US" dirty="0"/>
              <a:t>貴重な文献資料は今、必要とする人に届いているか？</a:t>
            </a:r>
            <a:endParaRPr lang="en-US" altLang="ja-JP" dirty="0"/>
          </a:p>
          <a:p>
            <a:pPr lvl="1"/>
            <a:r>
              <a:rPr lang="ja-JP" altLang="en-US" dirty="0"/>
              <a:t>有用な文献等の情報が、インターネット上の大量の情報の海に埋もれていないか？</a:t>
            </a:r>
            <a:endParaRPr lang="en-US" altLang="ja-JP" dirty="0"/>
          </a:p>
          <a:p>
            <a:pPr lvl="2"/>
            <a:r>
              <a:rPr lang="ja-JP" altLang="en-US" dirty="0"/>
              <a:t>出版界と図書館界の書誌の統合、記述規則の共通化</a:t>
            </a:r>
            <a:endParaRPr lang="en-US" altLang="ja-JP" dirty="0"/>
          </a:p>
          <a:p>
            <a:pPr lvl="2"/>
            <a:r>
              <a:rPr lang="ja-JP" altLang="en-US" dirty="0"/>
              <a:t>利用者に対して、情報の内容、所在を可視化</a:t>
            </a:r>
            <a:endParaRPr lang="en-US" altLang="ja-JP" dirty="0"/>
          </a:p>
          <a:p>
            <a:pPr lvl="1"/>
            <a:r>
              <a:rPr lang="ja-JP" altLang="en-US" dirty="0"/>
              <a:t>情報を探し出すために、多くの工数をかけているのではないか？</a:t>
            </a:r>
            <a:endParaRPr lang="en-US" altLang="ja-JP" dirty="0"/>
          </a:p>
          <a:p>
            <a:pPr lvl="2"/>
            <a:r>
              <a:rPr lang="ja-JP" altLang="en-US" dirty="0"/>
              <a:t>内容情報の活用、全文プルテキストの活用</a:t>
            </a:r>
            <a:endParaRPr lang="en-US" altLang="ja-JP" dirty="0"/>
          </a:p>
          <a:p>
            <a:pPr lvl="2"/>
            <a:r>
              <a:rPr lang="ja-JP" altLang="en-US" dirty="0"/>
              <a:t>利用者が必要とする情報を、効率的に選択できるように、参考情報を関連付け</a:t>
            </a:r>
            <a:endParaRPr lang="en-US" altLang="ja-JP" dirty="0"/>
          </a:p>
          <a:p>
            <a:pPr lvl="2"/>
            <a:endParaRPr lang="en-US" altLang="ja-JP" dirty="0"/>
          </a:p>
          <a:p>
            <a:pPr lvl="1"/>
            <a:endParaRPr lang="en-US" altLang="ja-JP" dirty="0"/>
          </a:p>
        </p:txBody>
      </p:sp>
      <p:sp>
        <p:nvSpPr>
          <p:cNvPr id="2" name="コンテンツ プレースホルダー 1"/>
          <p:cNvSpPr>
            <a:spLocks noGrp="1"/>
          </p:cNvSpPr>
          <p:nvPr>
            <p:ph sz="half" idx="2"/>
          </p:nvPr>
        </p:nvSpPr>
        <p:spPr>
          <a:xfrm>
            <a:off x="6172200" y="979714"/>
            <a:ext cx="5847080" cy="5692549"/>
          </a:xfrm>
        </p:spPr>
        <p:txBody>
          <a:bodyPr>
            <a:normAutofit fontScale="92500" lnSpcReduction="20000"/>
          </a:bodyPr>
          <a:lstStyle/>
          <a:p>
            <a:pPr lvl="1"/>
            <a:r>
              <a:rPr lang="ja-JP" altLang="en-US" dirty="0"/>
              <a:t>市区町村の図書館利用者、インターネット利用者が出版物による情報の弱者になっていないか？</a:t>
            </a:r>
            <a:endParaRPr lang="en-US" altLang="ja-JP" dirty="0"/>
          </a:p>
          <a:p>
            <a:pPr lvl="2"/>
            <a:r>
              <a:rPr lang="ja-JP" altLang="en-US" dirty="0"/>
              <a:t>地域でのアクセスポイントで、利用者が利活用可能な情報の格差を是正。</a:t>
            </a:r>
            <a:endParaRPr lang="en-US" altLang="ja-JP" dirty="0"/>
          </a:p>
          <a:p>
            <a:r>
              <a:rPr lang="ja-JP" altLang="en-US" dirty="0"/>
              <a:t>将来の利用者に届けられるか？</a:t>
            </a:r>
            <a:endParaRPr lang="en-US" altLang="ja-JP" dirty="0"/>
          </a:p>
          <a:p>
            <a:pPr lvl="1"/>
            <a:r>
              <a:rPr lang="ja-JP" altLang="en-US" dirty="0"/>
              <a:t>⇒将来の利用者のために消えてしまう前に、関係機関で分担して保存</a:t>
            </a:r>
            <a:endParaRPr lang="en-US" altLang="ja-JP" dirty="0"/>
          </a:p>
          <a:p>
            <a:r>
              <a:rPr lang="ja-JP" altLang="en-US" dirty="0"/>
              <a:t>この課題を解決するために具体的なアクションを。</a:t>
            </a:r>
            <a:endParaRPr lang="en-US" altLang="ja-JP" dirty="0"/>
          </a:p>
          <a:p>
            <a:pPr lvl="1"/>
            <a:r>
              <a:rPr lang="ja-JP" altLang="en-US" dirty="0"/>
              <a:t>利用者が著作物に触れる機会を増やす</a:t>
            </a:r>
            <a:endParaRPr lang="en-US" altLang="ja-JP" dirty="0"/>
          </a:p>
          <a:p>
            <a:pPr lvl="1"/>
            <a:r>
              <a:rPr lang="ja-JP" altLang="en-US" dirty="0"/>
              <a:t>情報の利活用が促進されることにより、文化の発展に寄与する</a:t>
            </a:r>
            <a:endParaRPr lang="en-US" altLang="ja-JP" dirty="0"/>
          </a:p>
          <a:p>
            <a:pPr lvl="1"/>
            <a:r>
              <a:rPr lang="ja-JP" altLang="en-US" dirty="0"/>
              <a:t>文献に関してのナショナルアーカイブ構築を、図書館界と出版界が連携分担</a:t>
            </a:r>
            <a:endParaRPr lang="en-US" altLang="ja-JP" dirty="0"/>
          </a:p>
          <a:p>
            <a:pPr lvl="1"/>
            <a:r>
              <a:rPr lang="ja-JP" altLang="en-US" dirty="0"/>
              <a:t>あらゆる知的情報資源に関して、業種・業態を越えて連携</a:t>
            </a:r>
            <a:endParaRPr lang="en-US" altLang="ja-JP" dirty="0"/>
          </a:p>
          <a:p>
            <a:pPr lvl="1"/>
            <a:endParaRPr lang="ja-JP" altLang="en-US" dirty="0"/>
          </a:p>
          <a:p>
            <a:endParaRPr kumimoji="1" lang="ja-JP" altLang="en-US" dirty="0"/>
          </a:p>
        </p:txBody>
      </p:sp>
      <p:sp>
        <p:nvSpPr>
          <p:cNvPr id="6" name="横巻き 5"/>
          <p:cNvSpPr/>
          <p:nvPr/>
        </p:nvSpPr>
        <p:spPr>
          <a:xfrm>
            <a:off x="8260080" y="5897880"/>
            <a:ext cx="3733800" cy="7512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改めて問い直してみたい</a:t>
            </a:r>
          </a:p>
        </p:txBody>
      </p:sp>
    </p:spTree>
    <p:extLst>
      <p:ext uri="{BB962C8B-B14F-4D97-AF65-F5344CB8AC3E}">
        <p14:creationId xmlns:p14="http://schemas.microsoft.com/office/powerpoint/2010/main" val="3068678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デジタル文化財のアーカイブ構築のタスクと必要なスキル</a:t>
            </a:r>
          </a:p>
        </p:txBody>
      </p:sp>
    </p:spTree>
    <p:extLst>
      <p:ext uri="{BB962C8B-B14F-4D97-AF65-F5344CB8AC3E}">
        <p14:creationId xmlns:p14="http://schemas.microsoft.com/office/powerpoint/2010/main" val="2781508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6022" y="282209"/>
            <a:ext cx="11627394" cy="701675"/>
          </a:xfrm>
        </p:spPr>
        <p:txBody>
          <a:bodyPr>
            <a:normAutofit fontScale="90000"/>
          </a:bodyPr>
          <a:lstStyle/>
          <a:p>
            <a:r>
              <a:rPr lang="ja-JP" altLang="en-US" dirty="0"/>
              <a:t>文化資源の保有機関は何に留意して何をしていくべきか</a:t>
            </a:r>
            <a:r>
              <a:rPr lang="en-US" altLang="ja-JP" dirty="0"/>
              <a:t>【</a:t>
            </a:r>
            <a:r>
              <a:rPr lang="ja-JP" altLang="en-US" dirty="0"/>
              <a:t>私見</a:t>
            </a:r>
            <a:r>
              <a:rPr lang="en-US" altLang="ja-JP" dirty="0"/>
              <a:t>】</a:t>
            </a:r>
            <a:endParaRPr kumimoji="1" lang="ja-JP" altLang="en-US" dirty="0"/>
          </a:p>
        </p:txBody>
      </p:sp>
      <p:sp>
        <p:nvSpPr>
          <p:cNvPr id="3" name="コンテンツ プレースホルダー 2"/>
          <p:cNvSpPr>
            <a:spLocks noGrp="1"/>
          </p:cNvSpPr>
          <p:nvPr>
            <p:ph sz="half" idx="1"/>
          </p:nvPr>
        </p:nvSpPr>
        <p:spPr>
          <a:xfrm>
            <a:off x="0" y="1349238"/>
            <a:ext cx="6172200" cy="5205096"/>
          </a:xfrm>
        </p:spPr>
        <p:txBody>
          <a:bodyPr>
            <a:normAutofit lnSpcReduction="10000"/>
          </a:bodyPr>
          <a:lstStyle/>
          <a:p>
            <a:r>
              <a:rPr lang="ja-JP" altLang="en-US" dirty="0"/>
              <a:t>分野ごとのアーカイブの</a:t>
            </a:r>
            <a:r>
              <a:rPr lang="ja-JP" altLang="en-US" u="sng" dirty="0">
                <a:solidFill>
                  <a:srgbClr val="FF0000"/>
                </a:solidFill>
              </a:rPr>
              <a:t>網羅性の確保</a:t>
            </a:r>
            <a:r>
              <a:rPr lang="ja-JP" altLang="en-US" dirty="0"/>
              <a:t>のために</a:t>
            </a:r>
            <a:endParaRPr lang="en-US" altLang="ja-JP" dirty="0"/>
          </a:p>
          <a:p>
            <a:pPr lvl="1"/>
            <a:r>
              <a:rPr lang="ja-JP" altLang="en-US" dirty="0"/>
              <a:t>分野ごとの</a:t>
            </a:r>
            <a:r>
              <a:rPr lang="ja-JP" altLang="en-US" u="sng" dirty="0">
                <a:solidFill>
                  <a:srgbClr val="FF0000"/>
                </a:solidFill>
              </a:rPr>
              <a:t>アグリゲータ機関</a:t>
            </a:r>
            <a:r>
              <a:rPr lang="ja-JP" altLang="en-US" dirty="0"/>
              <a:t>の設置</a:t>
            </a:r>
            <a:endParaRPr lang="en-US" altLang="ja-JP" dirty="0"/>
          </a:p>
          <a:p>
            <a:pPr lvl="1"/>
            <a:r>
              <a:rPr lang="ja-JP" altLang="en-US" dirty="0"/>
              <a:t>情報を</a:t>
            </a:r>
            <a:r>
              <a:rPr lang="ja-JP" altLang="en-US" u="sng" dirty="0">
                <a:solidFill>
                  <a:srgbClr val="FF0000"/>
                </a:solidFill>
              </a:rPr>
              <a:t>一意にする識別子</a:t>
            </a:r>
            <a:r>
              <a:rPr lang="ja-JP" altLang="en-US" dirty="0"/>
              <a:t>の明確化</a:t>
            </a:r>
            <a:endParaRPr lang="en-US" altLang="ja-JP" dirty="0"/>
          </a:p>
          <a:p>
            <a:pPr marL="685800" lvl="2">
              <a:spcBef>
                <a:spcPts val="1000"/>
              </a:spcBef>
            </a:pPr>
            <a:r>
              <a:rPr lang="en-US" altLang="ja-JP" u="sng" dirty="0">
                <a:solidFill>
                  <a:srgbClr val="FF0000"/>
                </a:solidFill>
              </a:rPr>
              <a:t>Open</a:t>
            </a:r>
            <a:r>
              <a:rPr lang="ja-JP" altLang="en-US" u="sng" dirty="0">
                <a:solidFill>
                  <a:srgbClr val="FF0000"/>
                </a:solidFill>
              </a:rPr>
              <a:t> </a:t>
            </a:r>
            <a:r>
              <a:rPr lang="en-US" altLang="ja-JP" u="sng" dirty="0">
                <a:solidFill>
                  <a:srgbClr val="FF0000"/>
                </a:solidFill>
              </a:rPr>
              <a:t>Data</a:t>
            </a:r>
            <a:r>
              <a:rPr lang="ja-JP" altLang="en-US" u="sng" dirty="0">
                <a:solidFill>
                  <a:srgbClr val="FF0000"/>
                </a:solidFill>
              </a:rPr>
              <a:t>化</a:t>
            </a:r>
            <a:endParaRPr lang="en-US" altLang="ja-JP" u="sng" dirty="0">
              <a:solidFill>
                <a:srgbClr val="FF0000"/>
              </a:solidFill>
            </a:endParaRPr>
          </a:p>
          <a:p>
            <a:r>
              <a:rPr kumimoji="1" lang="ja-JP" altLang="en-US" u="sng" dirty="0">
                <a:solidFill>
                  <a:srgbClr val="FF0000"/>
                </a:solidFill>
              </a:rPr>
              <a:t>分野を越えたアーカイブ構築</a:t>
            </a:r>
            <a:r>
              <a:rPr kumimoji="1" lang="ja-JP" altLang="en-US" dirty="0"/>
              <a:t>のために</a:t>
            </a:r>
            <a:endParaRPr kumimoji="1" lang="en-US" altLang="ja-JP" dirty="0"/>
          </a:p>
          <a:p>
            <a:pPr lvl="1"/>
            <a:r>
              <a:rPr lang="ja-JP" altLang="en-US" u="sng" dirty="0">
                <a:solidFill>
                  <a:srgbClr val="FF0000"/>
                </a:solidFill>
              </a:rPr>
              <a:t>メタデータの記述要素、記述規則</a:t>
            </a:r>
            <a:r>
              <a:rPr lang="ja-JP" altLang="en-US" dirty="0"/>
              <a:t>の共通化</a:t>
            </a:r>
            <a:endParaRPr lang="en-US" altLang="ja-JP" dirty="0"/>
          </a:p>
          <a:p>
            <a:pPr lvl="1"/>
            <a:r>
              <a:rPr lang="ja-JP" altLang="en-US" dirty="0"/>
              <a:t>メタデータ、情報の</a:t>
            </a:r>
            <a:r>
              <a:rPr lang="ja-JP" altLang="en-US" u="sng" dirty="0">
                <a:solidFill>
                  <a:srgbClr val="FF0000"/>
                </a:solidFill>
              </a:rPr>
              <a:t>交換プロトコル（</a:t>
            </a:r>
            <a:r>
              <a:rPr lang="en-US" altLang="ja-JP" u="sng" dirty="0">
                <a:solidFill>
                  <a:srgbClr val="FF0000"/>
                </a:solidFill>
              </a:rPr>
              <a:t>API</a:t>
            </a:r>
            <a:r>
              <a:rPr lang="ja-JP" altLang="en-US" u="sng" dirty="0">
                <a:solidFill>
                  <a:srgbClr val="FF0000"/>
                </a:solidFill>
              </a:rPr>
              <a:t>）の共通仕様</a:t>
            </a:r>
            <a:r>
              <a:rPr lang="ja-JP" altLang="en-US" dirty="0"/>
              <a:t>の実装</a:t>
            </a:r>
            <a:endParaRPr lang="en-US" altLang="ja-JP" dirty="0"/>
          </a:p>
          <a:p>
            <a:pPr lvl="1"/>
            <a:r>
              <a:rPr lang="ja-JP" altLang="en-US" dirty="0"/>
              <a:t>要素表現</a:t>
            </a:r>
            <a:r>
              <a:rPr kumimoji="1" lang="ja-JP" altLang="en-US" dirty="0"/>
              <a:t>の違いを吸収する</a:t>
            </a:r>
            <a:r>
              <a:rPr kumimoji="1" lang="ja-JP" altLang="en-US" u="sng" dirty="0">
                <a:solidFill>
                  <a:srgbClr val="FF0000"/>
                </a:solidFill>
              </a:rPr>
              <a:t>辞書の構築</a:t>
            </a:r>
            <a:endParaRPr kumimoji="1" lang="en-US" altLang="ja-JP" u="sng" dirty="0">
              <a:solidFill>
                <a:srgbClr val="FF0000"/>
              </a:solidFill>
            </a:endParaRPr>
          </a:p>
          <a:p>
            <a:pPr lvl="1"/>
            <a:r>
              <a:rPr lang="en-US" altLang="ja-JP" u="sng" dirty="0">
                <a:solidFill>
                  <a:srgbClr val="FF0000"/>
                </a:solidFill>
              </a:rPr>
              <a:t>Linked Data</a:t>
            </a:r>
            <a:r>
              <a:rPr lang="ja-JP" altLang="en-US" u="sng" dirty="0">
                <a:solidFill>
                  <a:srgbClr val="FF0000"/>
                </a:solidFill>
              </a:rPr>
              <a:t>化</a:t>
            </a:r>
            <a:endParaRPr lang="en-US" altLang="ja-JP" u="sng" dirty="0">
              <a:solidFill>
                <a:srgbClr val="FF0000"/>
              </a:solidFill>
            </a:endParaRPr>
          </a:p>
          <a:p>
            <a:pPr lvl="1"/>
            <a:endParaRPr kumimoji="1" lang="ja-JP" altLang="en-US" dirty="0"/>
          </a:p>
        </p:txBody>
      </p:sp>
      <p:sp>
        <p:nvSpPr>
          <p:cNvPr id="6" name="コンテンツ プレースホルダー 5"/>
          <p:cNvSpPr>
            <a:spLocks noGrp="1"/>
          </p:cNvSpPr>
          <p:nvPr>
            <p:ph sz="half" idx="2"/>
          </p:nvPr>
        </p:nvSpPr>
        <p:spPr>
          <a:xfrm>
            <a:off x="6172200" y="1349238"/>
            <a:ext cx="5847080" cy="5205096"/>
          </a:xfrm>
        </p:spPr>
        <p:txBody>
          <a:bodyPr>
            <a:normAutofit lnSpcReduction="10000"/>
          </a:bodyPr>
          <a:lstStyle/>
          <a:p>
            <a:r>
              <a:rPr lang="ja-JP" altLang="en-US" dirty="0"/>
              <a:t>アーカイブの構築・運用に必要な</a:t>
            </a:r>
            <a:r>
              <a:rPr lang="ja-JP" altLang="en-US" u="sng" dirty="0">
                <a:solidFill>
                  <a:srgbClr val="FF0000"/>
                </a:solidFill>
              </a:rPr>
              <a:t>人材育成</a:t>
            </a:r>
            <a:endParaRPr lang="en-US" altLang="ja-JP" u="sng" dirty="0">
              <a:solidFill>
                <a:srgbClr val="FF0000"/>
              </a:solidFill>
            </a:endParaRPr>
          </a:p>
          <a:p>
            <a:r>
              <a:rPr lang="ja-JP" altLang="en-US" dirty="0"/>
              <a:t>国は</a:t>
            </a:r>
            <a:endParaRPr lang="en-US" altLang="ja-JP" dirty="0"/>
          </a:p>
          <a:p>
            <a:pPr lvl="1"/>
            <a:r>
              <a:rPr lang="ja-JP" altLang="ja-JP" dirty="0"/>
              <a:t>知的財産政策ビジョン</a:t>
            </a:r>
            <a:r>
              <a:rPr lang="ja-JP" altLang="en-US" dirty="0"/>
              <a:t>、知財計画</a:t>
            </a:r>
            <a:r>
              <a:rPr lang="en-US" altLang="ja-JP" dirty="0"/>
              <a:t>201X</a:t>
            </a:r>
            <a:r>
              <a:rPr lang="ja-JP" altLang="en-US" dirty="0"/>
              <a:t>に掲げた</a:t>
            </a:r>
            <a:r>
              <a:rPr lang="ja-JP" altLang="en-US" u="sng" dirty="0">
                <a:solidFill>
                  <a:srgbClr val="FF0000"/>
                </a:solidFill>
              </a:rPr>
              <a:t>施策の確実な実施</a:t>
            </a:r>
            <a:endParaRPr lang="en-US" altLang="ja-JP" u="sng" dirty="0">
              <a:solidFill>
                <a:srgbClr val="FF0000"/>
              </a:solidFill>
            </a:endParaRPr>
          </a:p>
          <a:p>
            <a:pPr lvl="1"/>
            <a:r>
              <a:rPr lang="ja-JP" altLang="en-US" dirty="0"/>
              <a:t>文化資源のアーカイブの利活用に必要な</a:t>
            </a:r>
            <a:r>
              <a:rPr lang="ja-JP" altLang="en-US" u="sng" dirty="0">
                <a:solidFill>
                  <a:srgbClr val="FF0000"/>
                </a:solidFill>
              </a:rPr>
              <a:t>制度面での整備</a:t>
            </a:r>
            <a:endParaRPr lang="en-US" altLang="ja-JP" u="sng" dirty="0">
              <a:solidFill>
                <a:srgbClr val="FF0000"/>
              </a:solidFill>
            </a:endParaRPr>
          </a:p>
          <a:p>
            <a:r>
              <a:rPr lang="ja-JP" altLang="en-US" dirty="0"/>
              <a:t>最後に</a:t>
            </a:r>
            <a:endParaRPr lang="en-US" altLang="ja-JP" dirty="0"/>
          </a:p>
          <a:p>
            <a:pPr lvl="1"/>
            <a:r>
              <a:rPr lang="ja-JP" altLang="en-US" u="sng" dirty="0">
                <a:solidFill>
                  <a:srgbClr val="FF0000"/>
                </a:solidFill>
              </a:rPr>
              <a:t>アーカイブは手段の一つ</a:t>
            </a:r>
            <a:r>
              <a:rPr lang="ja-JP" altLang="en-US" dirty="0"/>
              <a:t>。目的は利活用して新たな知識を創造すること</a:t>
            </a:r>
            <a:endParaRPr lang="en-US" altLang="ja-JP" dirty="0"/>
          </a:p>
          <a:p>
            <a:pPr lvl="1"/>
            <a:r>
              <a:rPr lang="ja-JP" altLang="en-US" u="sng" dirty="0">
                <a:solidFill>
                  <a:srgbClr val="FF0000"/>
                </a:solidFill>
              </a:rPr>
              <a:t>権限には、責任と義務</a:t>
            </a:r>
            <a:r>
              <a:rPr lang="ja-JP" altLang="en-US" dirty="0"/>
              <a:t>がある</a:t>
            </a:r>
            <a:endParaRPr lang="en-US" altLang="ja-JP" dirty="0"/>
          </a:p>
          <a:p>
            <a:pPr lvl="1"/>
            <a:r>
              <a:rPr lang="ja-JP" altLang="en-US" dirty="0"/>
              <a:t>今後</a:t>
            </a:r>
            <a:r>
              <a:rPr lang="en-US" altLang="ja-JP" dirty="0"/>
              <a:t>10</a:t>
            </a:r>
            <a:r>
              <a:rPr lang="ja-JP" altLang="en-US" dirty="0"/>
              <a:t>年での</a:t>
            </a:r>
            <a:r>
              <a:rPr lang="ja-JP" altLang="en-US" u="sng" dirty="0">
                <a:solidFill>
                  <a:srgbClr val="FF0000"/>
                </a:solidFill>
              </a:rPr>
              <a:t>社会の変化を見据える</a:t>
            </a:r>
            <a:endParaRPr lang="en-US" altLang="ja-JP" u="sng" dirty="0">
              <a:solidFill>
                <a:srgbClr val="FF0000"/>
              </a:solidFill>
            </a:endParaRPr>
          </a:p>
          <a:p>
            <a:pPr lvl="1"/>
            <a:r>
              <a:rPr lang="ja-JP" altLang="en-US" dirty="0"/>
              <a:t>組織の論理でなく、</a:t>
            </a:r>
            <a:r>
              <a:rPr lang="ja-JP" altLang="en-US" u="sng" dirty="0">
                <a:solidFill>
                  <a:srgbClr val="FF0000"/>
                </a:solidFill>
              </a:rPr>
              <a:t>利用者視点</a:t>
            </a:r>
            <a:r>
              <a:rPr lang="ja-JP" altLang="en-US" dirty="0"/>
              <a:t>で</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1882500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司書等に求められるもの</a:t>
            </a:r>
            <a:endParaRPr kumimoji="1" lang="ja-JP" altLang="en-US" dirty="0"/>
          </a:p>
        </p:txBody>
      </p:sp>
      <p:sp>
        <p:nvSpPr>
          <p:cNvPr id="3" name="コンテンツ プレースホルダー 2"/>
          <p:cNvSpPr>
            <a:spLocks noGrp="1"/>
          </p:cNvSpPr>
          <p:nvPr>
            <p:ph idx="1"/>
          </p:nvPr>
        </p:nvSpPr>
        <p:spPr>
          <a:xfrm>
            <a:off x="259080" y="928670"/>
            <a:ext cx="11750040" cy="6172738"/>
          </a:xfrm>
        </p:spPr>
        <p:txBody>
          <a:bodyPr>
            <a:normAutofit fontScale="92500" lnSpcReduction="20000"/>
          </a:bodyPr>
          <a:lstStyle/>
          <a:p>
            <a:r>
              <a:rPr lang="ja-JP" altLang="en-US" dirty="0"/>
              <a:t>利用者の情報探索行動の変化に対応</a:t>
            </a:r>
            <a:endParaRPr lang="en-US" altLang="ja-JP" dirty="0"/>
          </a:p>
          <a:p>
            <a:pPr lvl="1"/>
            <a:r>
              <a:rPr lang="ja-JP" altLang="en-US" dirty="0"/>
              <a:t>情報の探し方は、</a:t>
            </a:r>
            <a:r>
              <a:rPr lang="en-US" altLang="ja-JP" dirty="0"/>
              <a:t>IT</a:t>
            </a:r>
            <a:r>
              <a:rPr lang="ja-JP" altLang="en-US" dirty="0"/>
              <a:t>技術の進展とともに変化する</a:t>
            </a:r>
            <a:endParaRPr lang="en-US" altLang="ja-JP" dirty="0"/>
          </a:p>
          <a:p>
            <a:pPr lvl="1"/>
            <a:r>
              <a:rPr lang="ja-JP" altLang="en-US" dirty="0"/>
              <a:t>図書館員の経験や勘に基づく判断のレベルは、</a:t>
            </a:r>
            <a:r>
              <a:rPr lang="en-US" altLang="ja-JP" dirty="0"/>
              <a:t>IT</a:t>
            </a:r>
            <a:r>
              <a:rPr lang="ja-JP" altLang="en-US" dirty="0"/>
              <a:t>の進展とともに向上しなければならない</a:t>
            </a:r>
            <a:endParaRPr lang="en-US" altLang="ja-JP" dirty="0"/>
          </a:p>
          <a:p>
            <a:pPr lvl="2"/>
            <a:r>
              <a:rPr lang="ja-JP" altLang="en-US" dirty="0"/>
              <a:t>人間ならではの仕事の価値</a:t>
            </a:r>
            <a:endParaRPr lang="en-US" altLang="ja-JP" dirty="0"/>
          </a:p>
          <a:p>
            <a:r>
              <a:rPr lang="ja-JP" altLang="en-US" dirty="0"/>
              <a:t>より専門性の高い知識・ノウハウ</a:t>
            </a:r>
            <a:endParaRPr lang="en-US" altLang="ja-JP" dirty="0"/>
          </a:p>
          <a:p>
            <a:pPr lvl="1"/>
            <a:r>
              <a:rPr lang="ja-JP" altLang="en-US" dirty="0"/>
              <a:t>データベース検索技術者（サーチャー）的な業務は減少</a:t>
            </a:r>
            <a:endParaRPr lang="en-US" altLang="ja-JP" dirty="0"/>
          </a:p>
          <a:p>
            <a:pPr lvl="1"/>
            <a:r>
              <a:rPr lang="ja-JP" altLang="en-US" dirty="0"/>
              <a:t>機械的に可能なレファレンス依頼は減少</a:t>
            </a:r>
            <a:endParaRPr lang="en-US" altLang="ja-JP" dirty="0"/>
          </a:p>
          <a:p>
            <a:pPr lvl="2"/>
            <a:r>
              <a:rPr lang="ja-JP" altLang="en-US" dirty="0"/>
              <a:t>所蔵館を越え、本文内容で、より専門性の高い依頼へシフト</a:t>
            </a:r>
            <a:endParaRPr lang="en-US" altLang="ja-JP" dirty="0"/>
          </a:p>
          <a:p>
            <a:pPr lvl="2"/>
            <a:r>
              <a:rPr lang="ja-JP" altLang="en-US" dirty="0"/>
              <a:t>専門家との人的ネットワークが必要</a:t>
            </a:r>
            <a:endParaRPr lang="en-US" altLang="ja-JP" dirty="0"/>
          </a:p>
          <a:p>
            <a:r>
              <a:rPr lang="ja-JP" altLang="en-US" dirty="0"/>
              <a:t>高度な情報組織化のスキル</a:t>
            </a:r>
            <a:endParaRPr lang="en-US" altLang="ja-JP" dirty="0"/>
          </a:p>
          <a:p>
            <a:pPr lvl="1"/>
            <a:r>
              <a:rPr lang="ja-JP" altLang="en-US" dirty="0"/>
              <a:t>機械的（自動的）な組織化情報、リンク情報を修正するために、より専門性の高い知識を求められる</a:t>
            </a:r>
            <a:endParaRPr lang="en-US" altLang="ja-JP" dirty="0"/>
          </a:p>
          <a:p>
            <a:r>
              <a:rPr lang="ja-JP" altLang="en-US" dirty="0"/>
              <a:t>高度な</a:t>
            </a:r>
            <a:r>
              <a:rPr lang="en-US" altLang="ja-JP" dirty="0"/>
              <a:t>IT</a:t>
            </a:r>
            <a:r>
              <a:rPr lang="ja-JP" altLang="en-US" dirty="0"/>
              <a:t>技術の利用スキル</a:t>
            </a:r>
            <a:endParaRPr lang="en-US" altLang="ja-JP" dirty="0"/>
          </a:p>
          <a:p>
            <a:pPr lvl="1"/>
            <a:r>
              <a:rPr lang="ja-JP" altLang="en-US" dirty="0"/>
              <a:t>図書館システムを活用したデジタル化コンテンツの扱いのために、利用者以上の</a:t>
            </a:r>
            <a:r>
              <a:rPr lang="en-US" altLang="ja-JP" dirty="0"/>
              <a:t>IT</a:t>
            </a:r>
            <a:r>
              <a:rPr lang="ja-JP" altLang="en-US" dirty="0"/>
              <a:t>リテラシーを持つことは必須。</a:t>
            </a:r>
            <a:endParaRPr lang="en-US" altLang="ja-JP" dirty="0"/>
          </a:p>
          <a:p>
            <a:pPr lvl="1"/>
            <a:r>
              <a:rPr lang="ja-JP" altLang="en-US" dirty="0"/>
              <a:t>更に、より高度な情報処理技術が必要となる</a:t>
            </a:r>
            <a:endParaRPr lang="en-US" altLang="ja-JP" dirty="0"/>
          </a:p>
          <a:p>
            <a:pPr marL="342900" lvl="1" indent="-342900"/>
            <a:r>
              <a:rPr lang="ja-JP" altLang="en-US" dirty="0"/>
              <a:t>デジタルコンテンツ、システム関連</a:t>
            </a:r>
            <a:endParaRPr lang="en-US" altLang="ja-JP" dirty="0"/>
          </a:p>
          <a:p>
            <a:pPr lvl="1"/>
            <a:r>
              <a:rPr lang="ja-JP" altLang="en-US" dirty="0"/>
              <a:t>システムエンジニア、デジタルアーキビスト、プリザベーションキュレーター、アーカイブとユーザを繋ぐコーディネータ等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139</a:t>
            </a:fld>
            <a:endParaRPr lang="en-US" dirty="0"/>
          </a:p>
        </p:txBody>
      </p:sp>
    </p:spTree>
    <p:extLst>
      <p:ext uri="{BB962C8B-B14F-4D97-AF65-F5344CB8AC3E}">
        <p14:creationId xmlns:p14="http://schemas.microsoft.com/office/powerpoint/2010/main" val="84639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正方形/長方形 54"/>
          <p:cNvSpPr/>
          <p:nvPr/>
        </p:nvSpPr>
        <p:spPr>
          <a:xfrm>
            <a:off x="140564" y="692997"/>
            <a:ext cx="6247926" cy="5812012"/>
          </a:xfrm>
          <a:prstGeom prst="rect">
            <a:avLst/>
          </a:prstGeom>
        </p:spPr>
        <p:style>
          <a:lnRef idx="1">
            <a:schemeClr val="dk1"/>
          </a:lnRef>
          <a:fillRef idx="2">
            <a:schemeClr val="dk1"/>
          </a:fillRef>
          <a:effectRef idx="1">
            <a:schemeClr val="dk1"/>
          </a:effectRef>
          <a:fontRef idx="minor">
            <a:schemeClr val="dk1"/>
          </a:fontRef>
        </p:style>
        <p:txBody>
          <a:bodyPr rtlCol="0" anchor="t" anchorCtr="0"/>
          <a:lstStyle/>
          <a:p>
            <a:r>
              <a:rPr kumimoji="1" lang="ja-JP" altLang="en-US" dirty="0"/>
              <a:t>前回ゼミでの意見</a:t>
            </a:r>
          </a:p>
        </p:txBody>
      </p:sp>
      <p:sp>
        <p:nvSpPr>
          <p:cNvPr id="35" name="正方形/長方形 34"/>
          <p:cNvSpPr/>
          <p:nvPr/>
        </p:nvSpPr>
        <p:spPr>
          <a:xfrm>
            <a:off x="6494966" y="2144492"/>
            <a:ext cx="5544420" cy="4452963"/>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ja-JP" altLang="en-US" dirty="0"/>
              <a:t>　　　　　　　</a:t>
            </a:r>
            <a:r>
              <a:rPr lang="ja-JP" altLang="en-US" sz="2000" b="1" dirty="0">
                <a:solidFill>
                  <a:srgbClr val="FF0000"/>
                </a:solidFill>
              </a:rPr>
              <a:t>３</a:t>
            </a:r>
            <a:r>
              <a:rPr kumimoji="1" lang="ja-JP" altLang="en-US" sz="2000" b="1" dirty="0">
                <a:solidFill>
                  <a:srgbClr val="FF0000"/>
                </a:solidFill>
              </a:rPr>
              <a:t>回目のゼミ内容</a:t>
            </a:r>
          </a:p>
        </p:txBody>
      </p:sp>
      <p:sp>
        <p:nvSpPr>
          <p:cNvPr id="5" name="タイトル 4"/>
          <p:cNvSpPr>
            <a:spLocks noGrp="1"/>
          </p:cNvSpPr>
          <p:nvPr>
            <p:ph type="title"/>
          </p:nvPr>
        </p:nvSpPr>
        <p:spPr>
          <a:xfrm>
            <a:off x="84977" y="-21232"/>
            <a:ext cx="11968480" cy="742315"/>
          </a:xfrm>
        </p:spPr>
        <p:txBody>
          <a:bodyPr>
            <a:normAutofit/>
          </a:bodyPr>
          <a:lstStyle/>
          <a:p>
            <a:pPr algn="l"/>
            <a:r>
              <a:rPr kumimoji="1" lang="ja-JP" altLang="en-US" dirty="0"/>
              <a:t>第</a:t>
            </a:r>
            <a:r>
              <a:rPr lang="en-US" altLang="ja-JP" dirty="0"/>
              <a:t>X</a:t>
            </a:r>
            <a:r>
              <a:rPr kumimoji="1" lang="ja-JP" altLang="en-US" dirty="0"/>
              <a:t>回ゼミ</a:t>
            </a:r>
            <a:r>
              <a:rPr kumimoji="1" lang="ja-JP" altLang="en-US" sz="3600" dirty="0"/>
              <a:t>（</a:t>
            </a:r>
            <a:r>
              <a:rPr kumimoji="1" lang="en-US" altLang="ja-JP" sz="3600" dirty="0"/>
              <a:t>4</a:t>
            </a:r>
            <a:r>
              <a:rPr kumimoji="1" lang="ja-JP" altLang="en-US" sz="3600" dirty="0"/>
              <a:t>月</a:t>
            </a:r>
            <a:r>
              <a:rPr lang="en-US" altLang="ja-JP" sz="3600" dirty="0"/>
              <a:t>XX</a:t>
            </a:r>
            <a:r>
              <a:rPr kumimoji="1" lang="ja-JP" altLang="en-US" sz="3600" dirty="0"/>
              <a:t>日の意見を踏まえて）</a:t>
            </a:r>
          </a:p>
        </p:txBody>
      </p:sp>
      <p:sp>
        <p:nvSpPr>
          <p:cNvPr id="7" name="正方形/長方形 6"/>
          <p:cNvSpPr/>
          <p:nvPr/>
        </p:nvSpPr>
        <p:spPr>
          <a:xfrm>
            <a:off x="10037877" y="1165957"/>
            <a:ext cx="1998483" cy="738664"/>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図書館の役割の一つ</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・情報と場を提供して新たな知識の創造を支援</a:t>
            </a:r>
            <a:endParaRPr lang="en-US" altLang="ja-JP"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2493833" y="6001109"/>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冊子体のほうがいい場合もある</a:t>
            </a:r>
            <a:endParaRPr lang="en-US" altLang="ja-JP" sz="1400" dirty="0">
              <a:latin typeface="Meiryo UI" panose="020B0604030504040204" pitchFamily="50" charset="-128"/>
              <a:ea typeface="Meiryo UI" panose="020B0604030504040204" pitchFamily="50" charset="-128"/>
            </a:endParaRPr>
          </a:p>
        </p:txBody>
      </p:sp>
      <p:sp>
        <p:nvSpPr>
          <p:cNvPr id="9" name="正方形/長方形 8"/>
          <p:cNvSpPr/>
          <p:nvPr/>
        </p:nvSpPr>
        <p:spPr>
          <a:xfrm>
            <a:off x="2460385" y="1791443"/>
            <a:ext cx="2151427" cy="73866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デジタルの良さを生かした多様な形態の情報も活用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（音楽・映像・）</a:t>
            </a:r>
            <a:endParaRPr lang="en-US" altLang="ja-JP"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336093" y="2846727"/>
            <a:ext cx="1998483" cy="30777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電子書籍も提供したい</a:t>
            </a:r>
            <a:endParaRPr lang="en-US" altLang="ja-JP" sz="1400" dirty="0">
              <a:latin typeface="Meiryo UI" panose="020B0604030504040204" pitchFamily="50" charset="-128"/>
              <a:ea typeface="Meiryo UI" panose="020B0604030504040204" pitchFamily="50" charset="-128"/>
            </a:endParaRPr>
          </a:p>
        </p:txBody>
      </p:sp>
      <p:sp>
        <p:nvSpPr>
          <p:cNvPr id="11" name="正方形/長方形 10"/>
          <p:cNvSpPr/>
          <p:nvPr/>
        </p:nvSpPr>
        <p:spPr>
          <a:xfrm>
            <a:off x="354647" y="600099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en-US" altLang="ja-JP" sz="1400" dirty="0">
                <a:latin typeface="Meiryo UI" panose="020B0604030504040204" pitchFamily="50" charset="-128"/>
                <a:ea typeface="Meiryo UI" panose="020B0604030504040204" pitchFamily="50" charset="-128"/>
              </a:rPr>
              <a:t>PC</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スマホは電磁波の身体への影響が心配</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140564" y="3554700"/>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商用電子図書館サービスの契約条件は？</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2277592" y="3511775"/>
            <a:ext cx="2257747"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学校図書館と言っても小中高では違う</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608065" y="782841"/>
            <a:ext cx="3441125"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地元の図書館が利用者に最も身近な図書館</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⇒地元の図書館でインターネットでは得られない情報を見られるようにすべきではないか</a:t>
            </a:r>
            <a:endParaRPr lang="en-US" altLang="ja-JP"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2613" y="5067372"/>
            <a:ext cx="2364611"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利用者登録はなぜ必要？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インターネットで登録できるか？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マイナンバーの活用は？</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354647" y="1746765"/>
            <a:ext cx="1998483" cy="95410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冊子体、フィルム等の利用は場所・時間で制約があるが、デジタルはそれを解決できる</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283587" y="4378998"/>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電子書籍の良さは、専門書ではないか？</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2633424" y="4567734"/>
            <a:ext cx="327778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商用電子図書館サービスの蔵書が増えないのは、図書館が文芸書の新刊の大量貸出を求めるから。⇒出版社は、新刊本の図書館での利用が拡大することを望まない</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9778780" y="1904621"/>
            <a:ext cx="2257580"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次回：課題を認識して、その解決策を探る。そのためにシステム、コンテンツをどのようにして作る。そのためにどんなスキルが必要？</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2460385" y="2846727"/>
            <a:ext cx="1998483" cy="52322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spAutoFit/>
          </a:bodyPr>
          <a:lstStyle/>
          <a:p>
            <a:pPr algn="ctr"/>
            <a:r>
              <a:rPr lang="ja-JP" altLang="en-US" sz="1400" dirty="0">
                <a:latin typeface="Meiryo UI" panose="020B0604030504040204" pitchFamily="50" charset="-128"/>
                <a:ea typeface="Meiryo UI" panose="020B0604030504040204" pitchFamily="50" charset="-128"/>
              </a:rPr>
              <a:t>地域新聞のデジタル化も</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進捗してほしい</a:t>
            </a:r>
            <a:endParaRPr lang="en-US" altLang="ja-JP" sz="1400" dirty="0">
              <a:latin typeface="Meiryo UI" panose="020B0604030504040204" pitchFamily="50" charset="-128"/>
              <a:ea typeface="Meiryo UI" panose="020B0604030504040204" pitchFamily="50" charset="-128"/>
            </a:endParaRPr>
          </a:p>
        </p:txBody>
      </p:sp>
      <p:sp>
        <p:nvSpPr>
          <p:cNvPr id="33" name="正方形/長方形 32"/>
          <p:cNvSpPr/>
          <p:nvPr/>
        </p:nvSpPr>
        <p:spPr>
          <a:xfrm>
            <a:off x="4700143" y="2417441"/>
            <a:ext cx="2770364"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は来館してもデジタル化した原資料は見られない</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デジタル化した資料のうち、絶版本は各図書館で閲覧できる⇒各図書館の蔵書と同様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⇒課題は、絶版ではないが、商用電子書籍として提供されないものは、</a:t>
            </a: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に来館しなければ閲覧できない</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（遠隔複写申込みは可）</a:t>
            </a:r>
            <a:endParaRPr lang="en-US" altLang="ja-JP" sz="1400" dirty="0">
              <a:latin typeface="Meiryo UI" panose="020B0604030504040204" pitchFamily="50" charset="-128"/>
              <a:ea typeface="Meiryo UI" panose="020B0604030504040204" pitchFamily="50" charset="-128"/>
            </a:endParaRPr>
          </a:p>
        </p:txBody>
      </p:sp>
      <p:sp>
        <p:nvSpPr>
          <p:cNvPr id="27" name="下矢印 26"/>
          <p:cNvSpPr/>
          <p:nvPr/>
        </p:nvSpPr>
        <p:spPr>
          <a:xfrm>
            <a:off x="10522241" y="4525938"/>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正方形/長方形 27"/>
          <p:cNvSpPr/>
          <p:nvPr/>
        </p:nvSpPr>
        <p:spPr>
          <a:xfrm>
            <a:off x="9623642" y="4077919"/>
            <a:ext cx="2352536" cy="4709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2" action="ppaction://hlinksldjump"/>
              </a:rPr>
              <a:t>電子図書館サービスの理念</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電子図書館サービスの歩み</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9338859" y="4840504"/>
            <a:ext cx="2622957" cy="76524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3" action="ppaction://hlinksldjump"/>
              </a:rPr>
              <a:t>電子図書館サービスの発展形</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・知識インフラ構想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・東日本大震災アーカイブ</a:t>
            </a:r>
            <a:endParaRPr lang="en-US" altLang="ja-JP"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6721999" y="4525938"/>
            <a:ext cx="1897566" cy="1540251"/>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4" action="ppaction://hlinksldjump"/>
              </a:rPr>
              <a:t>デジタルアーカイブに関連する国の施策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・サービスの実現に向けた施策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・具体的なサービス実施のための予算確保</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9214684" y="5778947"/>
            <a:ext cx="2769585" cy="74526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hlinkClick r:id="rId5" action="ppaction://hlinksldjump"/>
              </a:rPr>
              <a:t>今後</a:t>
            </a:r>
            <a:r>
              <a:rPr lang="en-US" altLang="ja-JP" sz="1400" dirty="0">
                <a:latin typeface="Meiryo UI" panose="020B0604030504040204" pitchFamily="50" charset="-128"/>
                <a:ea typeface="Meiryo UI" panose="020B0604030504040204" pitchFamily="50" charset="-128"/>
                <a:hlinkClick r:id="rId5" action="ppaction://hlinksldjump"/>
              </a:rPr>
              <a:t>10</a:t>
            </a:r>
            <a:r>
              <a:rPr lang="ja-JP" altLang="en-US" sz="1400" dirty="0">
                <a:latin typeface="Meiryo UI" panose="020B0604030504040204" pitchFamily="50" charset="-128"/>
                <a:ea typeface="Meiryo UI" panose="020B0604030504040204" pitchFamily="50" charset="-128"/>
                <a:hlinkClick r:id="rId5" action="ppaction://hlinksldjump"/>
              </a:rPr>
              <a:t>年を見据えたサービスの構築</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・電子書籍のナショナルアーカイブ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・文化資源のナショナルアーカイブ</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623642" y="141509"/>
            <a:ext cx="2507674"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図書館は、利用者が必要とする情報を、蔵書に限らず、提供する</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⇒他図書館、他</a:t>
            </a: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機関、民間、個人が保有する情報も</a:t>
            </a:r>
            <a:endParaRPr lang="en-US" altLang="ja-JP" sz="1400" dirty="0">
              <a:latin typeface="Meiryo UI" panose="020B0604030504040204" pitchFamily="50" charset="-128"/>
              <a:ea typeface="Meiryo UI" panose="020B0604030504040204" pitchFamily="50" charset="-128"/>
            </a:endParaRPr>
          </a:p>
        </p:txBody>
      </p:sp>
      <p:sp>
        <p:nvSpPr>
          <p:cNvPr id="36" name="正方形/長方形 35"/>
          <p:cNvSpPr/>
          <p:nvPr/>
        </p:nvSpPr>
        <p:spPr>
          <a:xfrm>
            <a:off x="7558839" y="2892894"/>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6" action="ppaction://hlinksldjump"/>
              </a:rPr>
              <a:t>公共図書館サービスでのシステムのイメージ</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7571466" y="3511775"/>
            <a:ext cx="250767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hlinkClick r:id="rId7" action="ppaction://hlinksldjump"/>
              </a:rPr>
              <a:t>公共図書館での出版情報、</a:t>
            </a:r>
            <a:r>
              <a:rPr lang="en-US" altLang="ja-JP" sz="1400" dirty="0" err="1">
                <a:latin typeface="Meiryo UI" panose="020B0604030504040204" pitchFamily="50" charset="-128"/>
                <a:ea typeface="Meiryo UI" panose="020B0604030504040204" pitchFamily="50" charset="-128"/>
                <a:hlinkClick r:id="rId7" action="ppaction://hlinksldjump"/>
              </a:rPr>
              <a:t>JapanMarc</a:t>
            </a:r>
            <a:r>
              <a:rPr lang="ja-JP" altLang="en-US" sz="1400" dirty="0">
                <a:latin typeface="Meiryo UI" panose="020B0604030504040204" pitchFamily="50" charset="-128"/>
                <a:ea typeface="Meiryo UI" panose="020B0604030504040204" pitchFamily="50" charset="-128"/>
                <a:hlinkClick r:id="rId7" action="ppaction://hlinksldjump"/>
              </a:rPr>
              <a:t>の活用の推進</a:t>
            </a:r>
            <a:endParaRPr lang="en-US" altLang="ja-JP" sz="1400" dirty="0">
              <a:latin typeface="Meiryo UI" panose="020B0604030504040204" pitchFamily="50" charset="-128"/>
              <a:ea typeface="Meiryo UI" panose="020B0604030504040204" pitchFamily="50" charset="-128"/>
            </a:endParaRPr>
          </a:p>
        </p:txBody>
      </p:sp>
      <p:sp>
        <p:nvSpPr>
          <p:cNvPr id="38" name="下矢印 37"/>
          <p:cNvSpPr/>
          <p:nvPr/>
        </p:nvSpPr>
        <p:spPr>
          <a:xfrm>
            <a:off x="5812651" y="2093585"/>
            <a:ext cx="555759" cy="38478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直線矢印コネクタ 38"/>
          <p:cNvCxnSpPr>
            <a:stCxn id="20" idx="3"/>
            <a:endCxn id="21" idx="1"/>
          </p:cNvCxnSpPr>
          <p:nvPr/>
        </p:nvCxnSpPr>
        <p:spPr bwMode="auto">
          <a:xfrm>
            <a:off x="2282070" y="4640608"/>
            <a:ext cx="351354" cy="40418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42" name="正方形/長方形 41"/>
          <p:cNvSpPr/>
          <p:nvPr/>
        </p:nvSpPr>
        <p:spPr>
          <a:xfrm>
            <a:off x="4788475" y="1548146"/>
            <a:ext cx="277036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郷土資料もマルチメディアでのデジタル化が必要</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5" idx="3"/>
            <a:endCxn id="42" idx="1"/>
          </p:cNvCxnSpPr>
          <p:nvPr/>
        </p:nvCxnSpPr>
        <p:spPr bwMode="auto">
          <a:xfrm flipV="1">
            <a:off x="4458868" y="1809756"/>
            <a:ext cx="329607" cy="129858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46" name="直線矢印コネクタ 45"/>
          <p:cNvCxnSpPr>
            <a:stCxn id="9" idx="3"/>
            <a:endCxn id="42" idx="1"/>
          </p:cNvCxnSpPr>
          <p:nvPr/>
        </p:nvCxnSpPr>
        <p:spPr bwMode="auto">
          <a:xfrm flipV="1">
            <a:off x="4611812" y="1809756"/>
            <a:ext cx="176663" cy="351019"/>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57" name="右矢印 56"/>
          <p:cNvSpPr/>
          <p:nvPr/>
        </p:nvSpPr>
        <p:spPr>
          <a:xfrm>
            <a:off x="8725488" y="4824577"/>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66782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アーカイブ構築に必要なタスクと必要なスキル</a:t>
            </a:r>
          </a:p>
        </p:txBody>
      </p:sp>
      <p:sp>
        <p:nvSpPr>
          <p:cNvPr id="3" name="コンテンツ プレースホルダー 2"/>
          <p:cNvSpPr>
            <a:spLocks noGrp="1"/>
          </p:cNvSpPr>
          <p:nvPr>
            <p:ph sz="half" idx="1"/>
          </p:nvPr>
        </p:nvSpPr>
        <p:spPr>
          <a:xfrm>
            <a:off x="121920" y="928670"/>
            <a:ext cx="5897880" cy="5929330"/>
          </a:xfrm>
        </p:spPr>
        <p:txBody>
          <a:bodyPr>
            <a:normAutofit fontScale="92500" lnSpcReduction="20000"/>
          </a:bodyPr>
          <a:lstStyle/>
          <a:p>
            <a:r>
              <a:rPr lang="ja-JP" altLang="en-US" dirty="0">
                <a:solidFill>
                  <a:srgbClr val="FF0000"/>
                </a:solidFill>
              </a:rPr>
              <a:t>専門分野に関する知見</a:t>
            </a:r>
            <a:r>
              <a:rPr lang="ja-JP" altLang="en-US" dirty="0"/>
              <a:t>（文化・芸術・学術）</a:t>
            </a:r>
          </a:p>
          <a:p>
            <a:r>
              <a:rPr lang="ja-JP" altLang="en-US" dirty="0"/>
              <a:t>文献を含めて、</a:t>
            </a:r>
            <a:r>
              <a:rPr lang="ja-JP" altLang="en-US" dirty="0">
                <a:solidFill>
                  <a:srgbClr val="FF0000"/>
                </a:solidFill>
              </a:rPr>
              <a:t>文化資産の収集・保存・修復・公開の技能</a:t>
            </a:r>
          </a:p>
          <a:p>
            <a:pPr lvl="1"/>
            <a:r>
              <a:rPr lang="ja-JP" altLang="en-US" dirty="0"/>
              <a:t>図書館が扱うものは、文献だけではない。</a:t>
            </a:r>
          </a:p>
          <a:p>
            <a:r>
              <a:rPr lang="ja-JP" altLang="en-US" dirty="0">
                <a:solidFill>
                  <a:srgbClr val="FF0000"/>
                </a:solidFill>
              </a:rPr>
              <a:t>文化資産を取り扱うための知識・技能</a:t>
            </a:r>
            <a:r>
              <a:rPr lang="ja-JP" altLang="en-US" dirty="0"/>
              <a:t>	</a:t>
            </a:r>
          </a:p>
          <a:p>
            <a:pPr lvl="1"/>
            <a:r>
              <a:rPr lang="ja-JP" altLang="en-US" dirty="0"/>
              <a:t>保存・修復技術を持つ</a:t>
            </a:r>
            <a:r>
              <a:rPr lang="ja-JP" altLang="en-US" dirty="0">
                <a:solidFill>
                  <a:srgbClr val="FF0000"/>
                </a:solidFill>
              </a:rPr>
              <a:t>プリザベーションエンジニア</a:t>
            </a:r>
          </a:p>
          <a:p>
            <a:pPr lvl="1"/>
            <a:r>
              <a:rPr lang="ja-JP" altLang="en-US" dirty="0"/>
              <a:t>文化資産に価値を見出し、情報として記述する</a:t>
            </a:r>
            <a:r>
              <a:rPr lang="ja-JP" altLang="en-US" dirty="0">
                <a:solidFill>
                  <a:srgbClr val="FF0000"/>
                </a:solidFill>
              </a:rPr>
              <a:t>カタロガー</a:t>
            </a:r>
          </a:p>
          <a:p>
            <a:pPr lvl="1"/>
            <a:r>
              <a:rPr lang="ja-JP" altLang="en-US" dirty="0"/>
              <a:t>文化資産の価値を顕在化させて共有するための企画・発信する</a:t>
            </a:r>
            <a:r>
              <a:rPr lang="ja-JP" altLang="en-US" dirty="0">
                <a:solidFill>
                  <a:srgbClr val="FF0000"/>
                </a:solidFill>
              </a:rPr>
              <a:t>キュレーター</a:t>
            </a:r>
          </a:p>
          <a:p>
            <a:pPr lvl="1"/>
            <a:r>
              <a:rPr lang="ja-JP" altLang="en-US" dirty="0"/>
              <a:t>文化資源と人々をつなぎ、新たな価値を創出する</a:t>
            </a:r>
            <a:r>
              <a:rPr lang="ja-JP" altLang="en-US" dirty="0">
                <a:solidFill>
                  <a:srgbClr val="FF0000"/>
                </a:solidFill>
              </a:rPr>
              <a:t>コーディネータ、エンベデッドライブラリアン</a:t>
            </a:r>
          </a:p>
          <a:p>
            <a:pPr lvl="1"/>
            <a:r>
              <a:rPr lang="ja-JP" altLang="en-US" dirty="0"/>
              <a:t>文化資産を扱う活動の使命を明らかにし、その達成に向け経営資源を配分し、事業を統括する</a:t>
            </a:r>
            <a:r>
              <a:rPr lang="ja-JP" altLang="en-US" dirty="0">
                <a:solidFill>
                  <a:srgbClr val="FF0000"/>
                </a:solidFill>
              </a:rPr>
              <a:t>マネージャー</a:t>
            </a:r>
          </a:p>
          <a:p>
            <a:r>
              <a:rPr lang="ja-JP" altLang="en-US" dirty="0"/>
              <a:t>	</a:t>
            </a:r>
          </a:p>
        </p:txBody>
      </p:sp>
      <p:sp>
        <p:nvSpPr>
          <p:cNvPr id="4" name="コンテンツ プレースホルダー 3"/>
          <p:cNvSpPr>
            <a:spLocks noGrp="1"/>
          </p:cNvSpPr>
          <p:nvPr>
            <p:ph sz="half" idx="2"/>
          </p:nvPr>
        </p:nvSpPr>
        <p:spPr>
          <a:xfrm>
            <a:off x="6172200" y="1052737"/>
            <a:ext cx="5897880" cy="5668739"/>
          </a:xfrm>
        </p:spPr>
        <p:txBody>
          <a:bodyPr>
            <a:normAutofit fontScale="92500" lnSpcReduction="20000"/>
          </a:bodyPr>
          <a:lstStyle/>
          <a:p>
            <a:r>
              <a:rPr lang="ja-JP" altLang="en-US" dirty="0">
                <a:solidFill>
                  <a:srgbClr val="FF0000"/>
                </a:solidFill>
              </a:rPr>
              <a:t>デジタル技術を活用したアーカイブ化のための知見</a:t>
            </a:r>
            <a:r>
              <a:rPr lang="ja-JP" altLang="en-US" dirty="0"/>
              <a:t>	</a:t>
            </a:r>
            <a:endParaRPr lang="en-US" altLang="ja-JP" dirty="0"/>
          </a:p>
          <a:p>
            <a:pPr lvl="1"/>
            <a:r>
              <a:rPr lang="ja-JP" altLang="en-US" dirty="0"/>
              <a:t>文化資産を取り扱う様々な局面で</a:t>
            </a:r>
            <a:r>
              <a:rPr lang="en-US" altLang="ja-JP" dirty="0"/>
              <a:t>IT</a:t>
            </a:r>
            <a:r>
              <a:rPr lang="ja-JP" altLang="en-US" dirty="0"/>
              <a:t>を活用し、文化資産をデジタル化し情報メディアに乗せていく技術を有する</a:t>
            </a:r>
            <a:r>
              <a:rPr lang="ja-JP" altLang="en-US" dirty="0">
                <a:solidFill>
                  <a:srgbClr val="FF0000"/>
                </a:solidFill>
              </a:rPr>
              <a:t>アーキビスト</a:t>
            </a:r>
          </a:p>
          <a:p>
            <a:pPr lvl="1"/>
            <a:r>
              <a:rPr lang="ja-JP" altLang="en-US" dirty="0"/>
              <a:t>著作権をはじめとする知的財産権、肖像権、契約など各種法律分野に関する知識を持つ</a:t>
            </a:r>
            <a:r>
              <a:rPr lang="ja-JP" altLang="en-US" dirty="0">
                <a:solidFill>
                  <a:srgbClr val="FF0000"/>
                </a:solidFill>
              </a:rPr>
              <a:t>法規担当</a:t>
            </a:r>
          </a:p>
          <a:p>
            <a:r>
              <a:rPr lang="ja-JP" altLang="en-US" dirty="0"/>
              <a:t>文化資産を情報として収集・組織化・保存し、公開することを実現する</a:t>
            </a:r>
            <a:r>
              <a:rPr lang="ja-JP" altLang="en-US" dirty="0">
                <a:solidFill>
                  <a:srgbClr val="FF0000"/>
                </a:solidFill>
              </a:rPr>
              <a:t>システムの開発・運用管理の知識・技能</a:t>
            </a:r>
            <a:r>
              <a:rPr lang="ja-JP" altLang="en-US" dirty="0"/>
              <a:t>	</a:t>
            </a:r>
          </a:p>
          <a:p>
            <a:pPr lvl="1"/>
            <a:r>
              <a:rPr lang="ja-JP" altLang="en-US" dirty="0"/>
              <a:t>効率的・効果的なシステム開発を行う</a:t>
            </a:r>
            <a:r>
              <a:rPr lang="ja-JP" altLang="en-US" dirty="0">
                <a:solidFill>
                  <a:srgbClr val="FF0000"/>
                </a:solidFill>
              </a:rPr>
              <a:t>システムライブラリアン</a:t>
            </a:r>
          </a:p>
          <a:p>
            <a:pPr lvl="1"/>
            <a:r>
              <a:rPr lang="ja-JP" altLang="en-US" dirty="0"/>
              <a:t>先進技術の研究開発および実用化を目指す</a:t>
            </a:r>
            <a:r>
              <a:rPr lang="en-US" altLang="ja-JP" dirty="0">
                <a:solidFill>
                  <a:srgbClr val="FF0000"/>
                </a:solidFill>
              </a:rPr>
              <a:t>IT</a:t>
            </a:r>
            <a:r>
              <a:rPr lang="ja-JP" altLang="en-US" dirty="0">
                <a:solidFill>
                  <a:srgbClr val="FF0000"/>
                </a:solidFill>
              </a:rPr>
              <a:t>エンジニア</a:t>
            </a:r>
          </a:p>
        </p:txBody>
      </p:sp>
      <p:sp>
        <p:nvSpPr>
          <p:cNvPr id="5" name="フッター プレースホルダー 4"/>
          <p:cNvSpPr>
            <a:spLocks noGrp="1"/>
          </p:cNvSpPr>
          <p:nvPr>
            <p:ph type="ftr" sz="quarter" idx="11"/>
          </p:nvPr>
        </p:nvSpPr>
        <p:spPr/>
        <p:txBody>
          <a:bodyPr/>
          <a:lstStyle/>
          <a:p>
            <a:endParaRPr 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042AED99-7FB4-404E-8A97-64753DCE42EC}" type="slidenum">
              <a:rPr lang="en-US" smtClean="0">
                <a:solidFill>
                  <a:prstClr val="black">
                    <a:tint val="75000"/>
                  </a:prstClr>
                </a:solidFill>
              </a:rPr>
              <a:pPr/>
              <a:t>140</a:t>
            </a:fld>
            <a:endParaRPr lang="en-US">
              <a:solidFill>
                <a:prstClr val="black">
                  <a:tint val="75000"/>
                </a:prstClr>
              </a:solidFill>
            </a:endParaRPr>
          </a:p>
        </p:txBody>
      </p:sp>
      <p:sp>
        <p:nvSpPr>
          <p:cNvPr id="7" name="横巻き 6"/>
          <p:cNvSpPr/>
          <p:nvPr/>
        </p:nvSpPr>
        <p:spPr>
          <a:xfrm>
            <a:off x="10255791" y="504866"/>
            <a:ext cx="1814289" cy="485837"/>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ArchiveSummit2015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をベースに</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79797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019280" cy="701675"/>
          </a:xfrm>
        </p:spPr>
        <p:txBody>
          <a:bodyPr>
            <a:normAutofit fontScale="90000"/>
          </a:bodyPr>
          <a:lstStyle/>
          <a:p>
            <a:r>
              <a:rPr lang="ja-JP" altLang="en-US" dirty="0"/>
              <a:t>今後の図書館サービスの実現のためのタスクと必要なスキル</a:t>
            </a:r>
            <a:endParaRPr kumimoji="1" lang="ja-JP" altLang="en-US" dirty="0"/>
          </a:p>
        </p:txBody>
      </p:sp>
      <p:sp>
        <p:nvSpPr>
          <p:cNvPr id="3" name="コンテンツ プレースホルダー 2"/>
          <p:cNvSpPr>
            <a:spLocks noGrp="1"/>
          </p:cNvSpPr>
          <p:nvPr>
            <p:ph sz="half" idx="1"/>
          </p:nvPr>
        </p:nvSpPr>
        <p:spPr/>
        <p:txBody>
          <a:bodyPr>
            <a:normAutofit fontScale="85000" lnSpcReduction="10000"/>
          </a:bodyPr>
          <a:lstStyle/>
          <a:p>
            <a:r>
              <a:rPr lang="ja-JP" altLang="en-US" dirty="0"/>
              <a:t>文化資源の収集・保存・修復・公開のスキル</a:t>
            </a:r>
          </a:p>
          <a:p>
            <a:pPr lvl="1"/>
            <a:r>
              <a:rPr lang="ja-JP" altLang="en-US" dirty="0"/>
              <a:t>図書館が扱う情報資産は、文献だけではない。</a:t>
            </a:r>
          </a:p>
          <a:p>
            <a:r>
              <a:rPr lang="ja-JP" altLang="en-US" dirty="0"/>
              <a:t>専門分野に関する知見（文化・芸術・学術）</a:t>
            </a:r>
          </a:p>
          <a:p>
            <a:r>
              <a:rPr lang="ja-JP" altLang="en-US" dirty="0"/>
              <a:t>文化資源を取り扱うための知識・技能</a:t>
            </a:r>
          </a:p>
          <a:p>
            <a:pPr lvl="1"/>
            <a:r>
              <a:rPr lang="ja-JP" altLang="en-US" dirty="0"/>
              <a:t>保存・修復技術</a:t>
            </a:r>
          </a:p>
          <a:p>
            <a:pPr lvl="1"/>
            <a:r>
              <a:rPr lang="ja-JP" altLang="en-US" dirty="0"/>
              <a:t>文化資源に価値を見出し、情報として記述するカタロガーとしての知識・技能</a:t>
            </a:r>
          </a:p>
          <a:p>
            <a:pPr lvl="1"/>
            <a:r>
              <a:rPr lang="ja-JP" altLang="en-US" dirty="0"/>
              <a:t>文化資源の価値を顕在化させて共有するための企画・発信するキュレーターとしての知識・技能</a:t>
            </a:r>
          </a:p>
          <a:p>
            <a:pPr lvl="1"/>
            <a:r>
              <a:rPr lang="ja-JP" altLang="en-US" dirty="0"/>
              <a:t>文化資源と人々をつなぎ、新たな価値を創出するコーディネータ、エンベデッドライブラリアンとしての知識・技能</a:t>
            </a:r>
          </a:p>
          <a:p>
            <a:pPr lvl="1"/>
            <a:r>
              <a:rPr lang="ja-JP" altLang="en-US" dirty="0"/>
              <a:t>文化資源を扱う活動の使命を明らかにし、その達成に向け経営資源を配分し、事業を統括するマネージャーとしての知識・技能</a:t>
            </a:r>
          </a:p>
        </p:txBody>
      </p:sp>
      <p:sp>
        <p:nvSpPr>
          <p:cNvPr id="4" name="コンテンツ プレースホルダー 3"/>
          <p:cNvSpPr>
            <a:spLocks noGrp="1"/>
          </p:cNvSpPr>
          <p:nvPr>
            <p:ph sz="half" idx="2"/>
          </p:nvPr>
        </p:nvSpPr>
        <p:spPr/>
        <p:txBody>
          <a:bodyPr>
            <a:normAutofit fontScale="85000" lnSpcReduction="10000"/>
          </a:bodyPr>
          <a:lstStyle/>
          <a:p>
            <a:r>
              <a:rPr lang="ja-JP" altLang="en-US" dirty="0"/>
              <a:t>デジタル技術を活用したアーカイブ化のための知見</a:t>
            </a:r>
          </a:p>
          <a:p>
            <a:pPr lvl="1"/>
            <a:r>
              <a:rPr lang="ja-JP" altLang="en-US" dirty="0"/>
              <a:t>文化資源を取り扱う様々な局面で</a:t>
            </a:r>
            <a:r>
              <a:rPr lang="en-US" altLang="ja-JP" dirty="0"/>
              <a:t>IT</a:t>
            </a:r>
            <a:r>
              <a:rPr lang="ja-JP" altLang="en-US" dirty="0"/>
              <a:t>を活用し、文化資源をデジタル化し情報メディアに乗せていく技術を有する</a:t>
            </a:r>
          </a:p>
          <a:p>
            <a:pPr lvl="1"/>
            <a:r>
              <a:rPr lang="ja-JP" altLang="en-US" dirty="0"/>
              <a:t>著作権をはじめとする知的財産権、肖像権、契約など各種法律分野に関する知識を有する</a:t>
            </a:r>
          </a:p>
          <a:p>
            <a:r>
              <a:rPr lang="ja-JP" altLang="en-US" dirty="0"/>
              <a:t>文化資源を情報として収集・組織化・保存し、公開することを実現するシステムの開発・運用管理の知識・技能</a:t>
            </a:r>
          </a:p>
          <a:p>
            <a:pPr lvl="1"/>
            <a:r>
              <a:rPr lang="ja-JP" altLang="en-US" dirty="0"/>
              <a:t>効率的・効果的なシステム開発を行うシステムエンジニア</a:t>
            </a:r>
          </a:p>
          <a:p>
            <a:pPr lvl="1"/>
            <a:r>
              <a:rPr lang="ja-JP" altLang="en-US" dirty="0"/>
              <a:t>基礎となる学問分野の知識</a:t>
            </a:r>
          </a:p>
          <a:p>
            <a:pPr lvl="1"/>
            <a:r>
              <a:rPr lang="ja-JP" altLang="en-US" dirty="0"/>
              <a:t>文化資源の保有機関にも、先進技術の研究開発および実用化を目指す研究者</a:t>
            </a:r>
          </a:p>
          <a:p>
            <a:endParaRPr kumimoji="1" lang="ja-JP" altLang="en-US" dirty="0"/>
          </a:p>
        </p:txBody>
      </p:sp>
    </p:spTree>
    <p:extLst>
      <p:ext uri="{BB962C8B-B14F-4D97-AF65-F5344CB8AC3E}">
        <p14:creationId xmlns:p14="http://schemas.microsoft.com/office/powerpoint/2010/main" val="3572503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図書館職員の職種と必要な</a:t>
            </a:r>
            <a:r>
              <a:rPr kumimoji="1" lang="en-US" altLang="ja-JP" dirty="0"/>
              <a:t>IT</a:t>
            </a:r>
            <a:r>
              <a:rPr kumimoji="1" lang="ja-JP" altLang="en-US" dirty="0"/>
              <a:t>スキル</a:t>
            </a:r>
          </a:p>
        </p:txBody>
      </p:sp>
      <p:sp>
        <p:nvSpPr>
          <p:cNvPr id="3" name="コンテンツ プレースホルダー 2"/>
          <p:cNvSpPr>
            <a:spLocks noGrp="1"/>
          </p:cNvSpPr>
          <p:nvPr>
            <p:ph sz="half" idx="1"/>
          </p:nvPr>
        </p:nvSpPr>
        <p:spPr>
          <a:xfrm>
            <a:off x="294968" y="928671"/>
            <a:ext cx="4709651"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■職種</a:t>
            </a:r>
            <a:endParaRPr lang="en-US" altLang="ja-JP" dirty="0"/>
          </a:p>
          <a:p>
            <a:r>
              <a:rPr lang="en-US" altLang="ja-JP" dirty="0"/>
              <a:t>IT</a:t>
            </a:r>
            <a:r>
              <a:rPr lang="ja-JP" altLang="en-US" dirty="0"/>
              <a:t>スキル（システム、デジタル情報）が必要な図書館員の職種</a:t>
            </a:r>
            <a:endParaRPr lang="en-US" altLang="ja-JP" dirty="0"/>
          </a:p>
          <a:p>
            <a:pPr lvl="1"/>
            <a:r>
              <a:rPr kumimoji="1" lang="ja-JP" altLang="en-US" dirty="0"/>
              <a:t>組織経営</a:t>
            </a:r>
            <a:endParaRPr kumimoji="1" lang="en-US" altLang="ja-JP" dirty="0"/>
          </a:p>
          <a:p>
            <a:pPr lvl="1"/>
            <a:r>
              <a:rPr lang="ja-JP" altLang="en-US" dirty="0"/>
              <a:t>ビジネスおよび</a:t>
            </a:r>
            <a:r>
              <a:rPr lang="en-US" altLang="ja-JP" dirty="0"/>
              <a:t>IT</a:t>
            </a:r>
            <a:r>
              <a:rPr lang="ja-JP" altLang="en-US" dirty="0"/>
              <a:t>戦略企画</a:t>
            </a:r>
            <a:endParaRPr lang="en-US" altLang="ja-JP" dirty="0"/>
          </a:p>
          <a:p>
            <a:pPr lvl="1"/>
            <a:r>
              <a:rPr lang="ja-JP" altLang="en-US" dirty="0"/>
              <a:t>事業実施管理</a:t>
            </a:r>
            <a:endParaRPr lang="en-US" altLang="ja-JP" dirty="0"/>
          </a:p>
          <a:p>
            <a:pPr lvl="1"/>
            <a:r>
              <a:rPr kumimoji="1" lang="ja-JP" altLang="en-US" dirty="0"/>
              <a:t>ライブラリ・ファシリテーター</a:t>
            </a:r>
            <a:endParaRPr kumimoji="1" lang="en-US" altLang="ja-JP" dirty="0"/>
          </a:p>
          <a:p>
            <a:pPr lvl="1"/>
            <a:r>
              <a:rPr lang="ja-JP" altLang="en-US" dirty="0"/>
              <a:t>キュレータ</a:t>
            </a:r>
            <a:endParaRPr lang="en-US" altLang="ja-JP" dirty="0"/>
          </a:p>
          <a:p>
            <a:pPr lvl="1"/>
            <a:r>
              <a:rPr kumimoji="1" lang="ja-JP" altLang="en-US" dirty="0"/>
              <a:t>カタロガー</a:t>
            </a:r>
            <a:endParaRPr kumimoji="1" lang="en-US" altLang="ja-JP" dirty="0"/>
          </a:p>
          <a:p>
            <a:pPr lvl="1"/>
            <a:r>
              <a:rPr lang="ja-JP" altLang="en-US" dirty="0"/>
              <a:t>レファレンス・ライブラリアン</a:t>
            </a:r>
            <a:endParaRPr lang="en-US" altLang="ja-JP" dirty="0"/>
          </a:p>
          <a:p>
            <a:pPr lvl="1"/>
            <a:r>
              <a:rPr lang="ja-JP" altLang="en-US" dirty="0"/>
              <a:t>コーディネータ、エンベデッドライブラリアン</a:t>
            </a:r>
            <a:endParaRPr lang="en-US" altLang="ja-JP" dirty="0"/>
          </a:p>
          <a:p>
            <a:pPr lvl="1"/>
            <a:r>
              <a:rPr lang="ja-JP" altLang="en-US" dirty="0"/>
              <a:t>デジタルアーキビスト</a:t>
            </a:r>
            <a:endParaRPr lang="en-US" altLang="ja-JP" dirty="0"/>
          </a:p>
          <a:p>
            <a:pPr lvl="1"/>
            <a:r>
              <a:rPr lang="ja-JP" altLang="en-US" dirty="0"/>
              <a:t>デジタル・プリザベーション・キュレーター</a:t>
            </a:r>
            <a:endParaRPr lang="en-US" altLang="ja-JP" dirty="0"/>
          </a:p>
          <a:p>
            <a:pPr lvl="1"/>
            <a:r>
              <a:rPr lang="ja-JP" altLang="en-US" dirty="0"/>
              <a:t>システム・ライブラリアン</a:t>
            </a:r>
            <a:endParaRPr lang="en-US" altLang="ja-JP" dirty="0"/>
          </a:p>
          <a:p>
            <a:pPr lvl="1"/>
            <a:r>
              <a:rPr lang="ja-JP" altLang="en-US" dirty="0"/>
              <a:t>システムエンジニア</a:t>
            </a:r>
            <a:endParaRPr lang="en-US" altLang="ja-JP" dirty="0"/>
          </a:p>
          <a:p>
            <a:pPr lvl="1"/>
            <a:r>
              <a:rPr lang="ja-JP" altLang="en-US" dirty="0"/>
              <a:t>システムオペレータ</a:t>
            </a:r>
            <a:endParaRPr lang="en-US" altLang="ja-JP" dirty="0"/>
          </a:p>
          <a:p>
            <a:pPr lvl="1"/>
            <a:r>
              <a:rPr lang="ja-JP" altLang="en-US" dirty="0"/>
              <a:t>利用者ヘルプ</a:t>
            </a:r>
            <a:endParaRPr lang="en-US" altLang="ja-JP" dirty="0"/>
          </a:p>
          <a:p>
            <a:pPr lvl="1"/>
            <a:r>
              <a:rPr lang="ja-JP" altLang="en-US" dirty="0"/>
              <a:t>・・・</a:t>
            </a:r>
            <a:endParaRPr lang="en-US" altLang="ja-JP" dirty="0"/>
          </a:p>
          <a:p>
            <a:pPr lvl="1"/>
            <a:endParaRPr lang="en-US" altLang="ja-JP" dirty="0"/>
          </a:p>
          <a:p>
            <a:pPr lvl="1"/>
            <a:endParaRPr kumimoji="1" lang="ja-JP" altLang="en-US" dirty="0"/>
          </a:p>
        </p:txBody>
      </p:sp>
      <p:sp>
        <p:nvSpPr>
          <p:cNvPr id="4" name="コンテンツ プレースホルダー 3"/>
          <p:cNvSpPr>
            <a:spLocks noGrp="1"/>
          </p:cNvSpPr>
          <p:nvPr>
            <p:ph sz="half" idx="2"/>
          </p:nvPr>
        </p:nvSpPr>
        <p:spPr>
          <a:xfrm>
            <a:off x="5791200" y="928671"/>
            <a:ext cx="6228080" cy="579280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ja-JP" altLang="en-US" dirty="0"/>
              <a:t>■スキル</a:t>
            </a:r>
            <a:endParaRPr lang="en-US" altLang="ja-JP" dirty="0"/>
          </a:p>
          <a:p>
            <a:r>
              <a:rPr lang="ja-JP" altLang="en-US" dirty="0"/>
              <a:t>役員、部長・課長も含めて全職員</a:t>
            </a:r>
            <a:endParaRPr lang="en-US" altLang="ja-JP" dirty="0"/>
          </a:p>
          <a:p>
            <a:pPr lvl="1"/>
            <a:r>
              <a:rPr lang="en-US" altLang="ja-JP" dirty="0"/>
              <a:t>IT</a:t>
            </a:r>
            <a:r>
              <a:rPr lang="ja-JP" altLang="en-US" dirty="0"/>
              <a:t>パスポート試験レベル</a:t>
            </a:r>
            <a:endParaRPr lang="en-US" altLang="ja-JP" dirty="0"/>
          </a:p>
          <a:p>
            <a:pPr lvl="1"/>
            <a:r>
              <a:rPr lang="en-US" altLang="ja-JP" dirty="0"/>
              <a:t>IT</a:t>
            </a:r>
            <a:r>
              <a:rPr lang="ja-JP" altLang="en-US" dirty="0"/>
              <a:t>リテラシーレベルを持ち、用語の説明が要らないレベル</a:t>
            </a:r>
            <a:endParaRPr lang="en-US" altLang="ja-JP" dirty="0"/>
          </a:p>
          <a:p>
            <a:r>
              <a:rPr lang="ja-JP" altLang="en-US" dirty="0"/>
              <a:t>システムおよびデジタルコンテンツのハンドリングに関わる職員</a:t>
            </a:r>
            <a:endParaRPr lang="en-US" altLang="ja-JP" dirty="0"/>
          </a:p>
          <a:p>
            <a:pPr lvl="1"/>
            <a:r>
              <a:rPr lang="ja-JP" altLang="en-US" dirty="0"/>
              <a:t>基本情報技術者試験レベル</a:t>
            </a:r>
            <a:endParaRPr lang="en-US" altLang="ja-JP" dirty="0"/>
          </a:p>
          <a:p>
            <a:r>
              <a:rPr lang="ja-JP" altLang="en-US" dirty="0"/>
              <a:t>システム、デジタルコンテンツの利活用の管理に関わる職員</a:t>
            </a:r>
            <a:endParaRPr lang="en-US" altLang="ja-JP" dirty="0"/>
          </a:p>
          <a:p>
            <a:pPr lvl="1"/>
            <a:r>
              <a:rPr lang="ja-JP" altLang="en-US" dirty="0"/>
              <a:t>基本情報技術者試験レベル</a:t>
            </a:r>
            <a:endParaRPr lang="en-US" altLang="ja-JP" dirty="0"/>
          </a:p>
          <a:p>
            <a:pPr lvl="1"/>
            <a:r>
              <a:rPr lang="ja-JP" altLang="en-US" dirty="0"/>
              <a:t>情報セキュリティマネジメント試験レベル</a:t>
            </a:r>
            <a:endParaRPr lang="en-US" altLang="ja-JP" dirty="0"/>
          </a:p>
          <a:p>
            <a:r>
              <a:rPr lang="ja-JP" altLang="en-US" dirty="0"/>
              <a:t>システム化、アーカイブ化の推進役</a:t>
            </a:r>
            <a:endParaRPr lang="en-US" altLang="ja-JP" dirty="0"/>
          </a:p>
          <a:p>
            <a:pPr lvl="1"/>
            <a:r>
              <a:rPr lang="ja-JP" altLang="en-US" dirty="0"/>
              <a:t>応用技術者試験レベル</a:t>
            </a:r>
            <a:endParaRPr lang="en-US" altLang="ja-JP" dirty="0"/>
          </a:p>
          <a:p>
            <a:r>
              <a:rPr lang="ja-JP" altLang="en-US" dirty="0"/>
              <a:t>システム構築、デジタル化調達担当者</a:t>
            </a:r>
            <a:endParaRPr lang="en-US" altLang="ja-JP" dirty="0"/>
          </a:p>
          <a:p>
            <a:pPr lvl="1"/>
            <a:r>
              <a:rPr lang="ja-JP" altLang="en-US" dirty="0"/>
              <a:t>外部委託に際し、委託先の言いなりになったり、だまされないレベルのスキル</a:t>
            </a:r>
            <a:endParaRPr lang="en-US" altLang="ja-JP" dirty="0"/>
          </a:p>
          <a:p>
            <a:pPr lvl="2"/>
            <a:r>
              <a:rPr lang="ja-JP" altLang="en-US" dirty="0"/>
              <a:t>応用技術者試験レベルのスキルと担当者で分担して</a:t>
            </a:r>
            <a:endParaRPr lang="en-US" altLang="ja-JP" dirty="0"/>
          </a:p>
          <a:p>
            <a:r>
              <a:rPr lang="ja-JP" altLang="en-US" dirty="0"/>
              <a:t>システム実装、アーカイブ構築者</a:t>
            </a:r>
            <a:endParaRPr lang="en-US" altLang="ja-JP" dirty="0"/>
          </a:p>
          <a:p>
            <a:pPr lvl="1"/>
            <a:r>
              <a:rPr lang="ja-JP" altLang="en-US" dirty="0"/>
              <a:t>外部委託者は、各分野の専門知識レベル</a:t>
            </a:r>
            <a:endParaRPr lang="en-US" altLang="ja-JP" dirty="0"/>
          </a:p>
          <a:p>
            <a:pPr lvl="1"/>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142</a:t>
            </a:fld>
            <a:endParaRPr kumimoji="0" lang="en-US"/>
          </a:p>
        </p:txBody>
      </p:sp>
      <p:sp>
        <p:nvSpPr>
          <p:cNvPr id="7" name="横巻き 6"/>
          <p:cNvSpPr/>
          <p:nvPr/>
        </p:nvSpPr>
        <p:spPr>
          <a:xfrm>
            <a:off x="10401657" y="306643"/>
            <a:ext cx="952143" cy="485837"/>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267891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身に付けてほしいスキル</a:t>
            </a:r>
            <a:endParaRPr kumimoji="1" lang="ja-JP" altLang="en-US" dirty="0"/>
          </a:p>
        </p:txBody>
      </p:sp>
      <p:sp>
        <p:nvSpPr>
          <p:cNvPr id="3" name="コンテンツ プレースホルダー 2"/>
          <p:cNvSpPr>
            <a:spLocks noGrp="1"/>
          </p:cNvSpPr>
          <p:nvPr>
            <p:ph idx="1"/>
          </p:nvPr>
        </p:nvSpPr>
        <p:spPr>
          <a:xfrm>
            <a:off x="304800" y="807720"/>
            <a:ext cx="11643360" cy="6050279"/>
          </a:xfrm>
        </p:spPr>
        <p:txBody>
          <a:bodyPr>
            <a:normAutofit/>
          </a:bodyPr>
          <a:lstStyle/>
          <a:p>
            <a:r>
              <a:rPr kumimoji="1" lang="en-US" altLang="ja-JP" dirty="0"/>
              <a:t>IT</a:t>
            </a:r>
            <a:r>
              <a:rPr lang="ja-JP" altLang="en-US" dirty="0"/>
              <a:t>ヒューマンスキル</a:t>
            </a:r>
            <a:endParaRPr lang="en-US" altLang="ja-JP" dirty="0"/>
          </a:p>
          <a:p>
            <a:pPr lvl="1"/>
            <a:r>
              <a:rPr lang="ja-JP" altLang="en-US" dirty="0"/>
              <a:t>「メソドロジ、テクノロジ、関連知識」と同様にタスクの遂行において発揮されるスキル</a:t>
            </a:r>
            <a:endParaRPr lang="en-US" altLang="ja-JP" dirty="0"/>
          </a:p>
          <a:p>
            <a:pPr lvl="1"/>
            <a:r>
              <a:rPr lang="ja-JP" altLang="en-US" dirty="0">
                <a:solidFill>
                  <a:srgbClr val="FF0000"/>
                </a:solidFill>
              </a:rPr>
              <a:t>実⾏・実践⼒</a:t>
            </a:r>
            <a:endParaRPr lang="en-US" altLang="ja-JP" dirty="0">
              <a:solidFill>
                <a:srgbClr val="FF0000"/>
              </a:solidFill>
            </a:endParaRPr>
          </a:p>
          <a:p>
            <a:pPr lvl="2"/>
            <a:r>
              <a:rPr lang="ja-JP" altLang="en-US" dirty="0">
                <a:solidFill>
                  <a:srgbClr val="FF0000"/>
                </a:solidFill>
              </a:rPr>
              <a:t>俯瞰力、深耕力</a:t>
            </a:r>
          </a:p>
          <a:p>
            <a:pPr lvl="3"/>
            <a:r>
              <a:rPr lang="ja-JP" altLang="en-US" dirty="0"/>
              <a:t>効果を上げるために、実⾏・実践環境や状況を適切に捉える⼒</a:t>
            </a:r>
            <a:endParaRPr lang="en-US" altLang="ja-JP" dirty="0"/>
          </a:p>
          <a:p>
            <a:pPr lvl="1"/>
            <a:r>
              <a:rPr lang="ja-JP" altLang="en-US" dirty="0">
                <a:solidFill>
                  <a:srgbClr val="FF0000"/>
                </a:solidFill>
              </a:rPr>
              <a:t>創造⼒</a:t>
            </a:r>
            <a:endParaRPr lang="en-US" altLang="ja-JP" dirty="0">
              <a:solidFill>
                <a:srgbClr val="FF0000"/>
              </a:solidFill>
            </a:endParaRPr>
          </a:p>
          <a:p>
            <a:pPr lvl="2"/>
            <a:r>
              <a:rPr lang="zh-TW" altLang="en-US" dirty="0">
                <a:solidFill>
                  <a:srgbClr val="FF0000"/>
                </a:solidFill>
              </a:rPr>
              <a:t>問題発⾒⼒ 問題分析⼒ 仮説設定⼒</a:t>
            </a:r>
          </a:p>
          <a:p>
            <a:pPr lvl="3"/>
            <a:r>
              <a:rPr lang="ja-JP" altLang="en-US" dirty="0"/>
              <a:t>状況を認知して問題を発⾒し、⾒極め、解決案を策定する 「価値の創造・問題解決」を着実に遂⾏する⼒</a:t>
            </a:r>
            <a:endParaRPr lang="en-US" altLang="ja-JP" dirty="0"/>
          </a:p>
          <a:p>
            <a:pPr lvl="2"/>
            <a:r>
              <a:rPr lang="zh-TW" altLang="en-US" dirty="0">
                <a:solidFill>
                  <a:srgbClr val="FF0000"/>
                </a:solidFill>
              </a:rPr>
              <a:t>論理思考⼒ 概念化⼒</a:t>
            </a:r>
          </a:p>
          <a:p>
            <a:pPr lvl="3"/>
            <a:r>
              <a:rPr lang="ja-JP" altLang="en-US" dirty="0"/>
              <a:t>複雑な状況や問題に対して、論理的思考により 概念の形成、判断の構築、命題設定を⾏</a:t>
            </a:r>
            <a:r>
              <a:rPr lang="ja-JP" altLang="en-US" dirty="0" err="1"/>
              <a:t>う</a:t>
            </a:r>
            <a:r>
              <a:rPr lang="ja-JP" altLang="en-US" dirty="0"/>
              <a:t>⼒</a:t>
            </a:r>
            <a:endParaRPr lang="en-US" altLang="ja-JP" dirty="0"/>
          </a:p>
          <a:p>
            <a:pPr lvl="1"/>
            <a:r>
              <a:rPr lang="ja-JP" altLang="en-US" dirty="0">
                <a:solidFill>
                  <a:srgbClr val="FF0000"/>
                </a:solidFill>
              </a:rPr>
              <a:t>コミュニケーション⼒</a:t>
            </a:r>
            <a:endParaRPr lang="en-US" altLang="ja-JP" dirty="0">
              <a:solidFill>
                <a:srgbClr val="FF0000"/>
              </a:solidFill>
            </a:endParaRPr>
          </a:p>
          <a:p>
            <a:pPr lvl="2"/>
            <a:r>
              <a:rPr lang="ja-JP" altLang="en-US" dirty="0">
                <a:solidFill>
                  <a:srgbClr val="FF0000"/>
                </a:solidFill>
              </a:rPr>
              <a:t>相⼿の考えを理解する⼒、⾃分の考えを伝える⼒、共感を呼ぶ⼒</a:t>
            </a:r>
          </a:p>
          <a:p>
            <a:pPr lvl="3"/>
            <a:r>
              <a:rPr lang="ja-JP" altLang="en-US" dirty="0"/>
              <a:t>情報の獲得や更なる情報の要求や内容の確認、他者へ情報提供 他者に影響を与えたり協働への引導する⼒</a:t>
            </a:r>
            <a:endParaRPr lang="en-US" altLang="ja-JP" dirty="0"/>
          </a:p>
          <a:p>
            <a:pPr lvl="2"/>
            <a:endParaRPr kumimoji="1" lang="ja-JP" altLang="en-US" dirty="0"/>
          </a:p>
        </p:txBody>
      </p:sp>
      <p:sp>
        <p:nvSpPr>
          <p:cNvPr id="4" name="スライド番号プレースホルダー 3"/>
          <p:cNvSpPr>
            <a:spLocks noGrp="1"/>
          </p:cNvSpPr>
          <p:nvPr>
            <p:ph type="sldNum" sz="quarter" idx="12"/>
          </p:nvPr>
        </p:nvSpPr>
        <p:spPr/>
        <p:txBody>
          <a:bodyPr/>
          <a:lstStyle/>
          <a:p>
            <a:fld id="{042AED99-7FB4-404E-8A97-64753DCE42EC}" type="slidenum">
              <a:rPr kumimoji="0" lang="en-US" smtClean="0"/>
              <a:pPr/>
              <a:t>143</a:t>
            </a:fld>
            <a:endParaRPr kumimoji="0" lang="en-US"/>
          </a:p>
        </p:txBody>
      </p:sp>
    </p:spTree>
    <p:extLst>
      <p:ext uri="{BB962C8B-B14F-4D97-AF65-F5344CB8AC3E}">
        <p14:creationId xmlns:p14="http://schemas.microsoft.com/office/powerpoint/2010/main" val="1248281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a:t>
            </a:r>
            <a:r>
              <a:rPr lang="en-US" altLang="ja-JP" dirty="0"/>
              <a:t>5</a:t>
            </a:r>
            <a:r>
              <a:rPr lang="ja-JP" altLang="en-US" dirty="0"/>
              <a:t>～</a:t>
            </a:r>
            <a:r>
              <a:rPr lang="en-US" altLang="ja-JP" dirty="0"/>
              <a:t>10</a:t>
            </a:r>
            <a:r>
              <a:rPr lang="ja-JP" altLang="en-US" dirty="0"/>
              <a:t>年を見据えて</a:t>
            </a:r>
            <a:br>
              <a:rPr lang="en-US" altLang="ja-JP" dirty="0"/>
            </a:br>
            <a:r>
              <a:rPr lang="ja-JP" altLang="en-US" dirty="0"/>
              <a:t>（</a:t>
            </a:r>
            <a:r>
              <a:rPr lang="en-US" altLang="ja-JP" dirty="0"/>
              <a:t>2020</a:t>
            </a:r>
            <a:r>
              <a:rPr lang="ja-JP" altLang="en-US" dirty="0"/>
              <a:t>～</a:t>
            </a:r>
            <a:r>
              <a:rPr lang="en-US" altLang="ja-JP" dirty="0"/>
              <a:t>2025</a:t>
            </a:r>
            <a:r>
              <a:rPr lang="ja-JP" altLang="en-US" dirty="0"/>
              <a:t>年）</a:t>
            </a:r>
            <a:endParaRPr lang="en-US" altLang="zh-TW" dirty="0"/>
          </a:p>
        </p:txBody>
      </p:sp>
    </p:spTree>
    <p:extLst>
      <p:ext uri="{BB962C8B-B14F-4D97-AF65-F5344CB8AC3E}">
        <p14:creationId xmlns:p14="http://schemas.microsoft.com/office/powerpoint/2010/main" val="35845921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セキュリティ対策のポイント１</a:t>
            </a:r>
            <a:endParaRPr kumimoji="1" lang="ja-JP" altLang="en-US" dirty="0"/>
          </a:p>
        </p:txBody>
      </p:sp>
      <p:sp>
        <p:nvSpPr>
          <p:cNvPr id="4" name="コンテンツ プレースホルダー 3"/>
          <p:cNvSpPr>
            <a:spLocks noGrp="1"/>
          </p:cNvSpPr>
          <p:nvPr>
            <p:ph sz="half" idx="1"/>
          </p:nvPr>
        </p:nvSpPr>
        <p:spPr/>
        <p:txBody>
          <a:bodyPr>
            <a:normAutofit fontScale="62500" lnSpcReduction="20000"/>
          </a:bodyPr>
          <a:lstStyle/>
          <a:p>
            <a:r>
              <a:rPr lang="ja-JP" altLang="en-US" dirty="0"/>
              <a:t>まずは、</a:t>
            </a:r>
            <a:r>
              <a:rPr lang="en-US" altLang="ja-JP" dirty="0"/>
              <a:t>9</a:t>
            </a:r>
            <a:r>
              <a:rPr lang="ja-JP" altLang="en-US" dirty="0"/>
              <a:t>か条の遵守</a:t>
            </a:r>
          </a:p>
          <a:p>
            <a:r>
              <a:rPr lang="ja-JP" altLang="en-US" dirty="0"/>
              <a:t>サンプルを参考に、職員向けハンドブックの作成</a:t>
            </a:r>
          </a:p>
          <a:p>
            <a:endParaRPr lang="ja-JP" altLang="en-US" dirty="0"/>
          </a:p>
          <a:p>
            <a:r>
              <a:rPr lang="ja-JP" altLang="en-US" dirty="0"/>
              <a:t>後付けのセキュリティ対策は大きな投資が必要</a:t>
            </a:r>
          </a:p>
          <a:p>
            <a:r>
              <a:rPr lang="ja-JP" altLang="en-US" dirty="0"/>
              <a:t>今後セキュリティ対策は、</a:t>
            </a:r>
            <a:r>
              <a:rPr lang="en-US" altLang="ja-JP" dirty="0"/>
              <a:t>IT</a:t>
            </a:r>
            <a:r>
              <a:rPr lang="ja-JP" altLang="en-US" dirty="0"/>
              <a:t>化投資の一環で考える</a:t>
            </a:r>
          </a:p>
          <a:p>
            <a:r>
              <a:rPr lang="ja-JP" altLang="en-US" dirty="0"/>
              <a:t>業務効率化や生産性向上のための「守りの</a:t>
            </a:r>
            <a:r>
              <a:rPr lang="en-US" altLang="ja-JP" dirty="0"/>
              <a:t>IT</a:t>
            </a:r>
            <a:r>
              <a:rPr lang="ja-JP" altLang="en-US" dirty="0"/>
              <a:t>投資」が、セキュリティ対策により利用に過度の制限が付くことにより</a:t>
            </a:r>
            <a:r>
              <a:rPr lang="en-US" altLang="ja-JP" dirty="0"/>
              <a:t>IT</a:t>
            </a:r>
            <a:r>
              <a:rPr lang="ja-JP" altLang="en-US" dirty="0"/>
              <a:t>投資が無駄になる可能性がある</a:t>
            </a:r>
          </a:p>
          <a:p>
            <a:r>
              <a:rPr lang="ja-JP" altLang="en-US" dirty="0"/>
              <a:t>　 </a:t>
            </a:r>
            <a:r>
              <a:rPr lang="en-US" altLang="ja-JP" dirty="0"/>
              <a:t>Cloud, File</a:t>
            </a:r>
            <a:r>
              <a:rPr lang="ja-JP" altLang="en-US" dirty="0"/>
              <a:t>共有</a:t>
            </a:r>
            <a:r>
              <a:rPr lang="en-US" altLang="ja-JP" dirty="0"/>
              <a:t>, mail, USB, DVD,</a:t>
            </a:r>
          </a:p>
          <a:p>
            <a:r>
              <a:rPr lang="ja-JP" altLang="en-US" dirty="0"/>
              <a:t>最大のセキュリティリスクは経営者</a:t>
            </a:r>
          </a:p>
          <a:p>
            <a:r>
              <a:rPr lang="ja-JP" altLang="en-US" dirty="0"/>
              <a:t>職員は、社会人の常識としての</a:t>
            </a:r>
            <a:r>
              <a:rPr lang="en-US" altLang="ja-JP" dirty="0"/>
              <a:t>IT</a:t>
            </a:r>
            <a:r>
              <a:rPr lang="ja-JP" altLang="en-US" dirty="0"/>
              <a:t>パスポート試験レベルを必須とする</a:t>
            </a:r>
          </a:p>
          <a:p>
            <a:r>
              <a:rPr lang="ja-JP" altLang="en-US" dirty="0"/>
              <a:t>セキュリティ侵害の</a:t>
            </a:r>
            <a:r>
              <a:rPr lang="en-US" altLang="ja-JP" dirty="0"/>
              <a:t>70</a:t>
            </a:r>
            <a:r>
              <a:rPr lang="ja-JP" altLang="en-US" dirty="0"/>
              <a:t>～</a:t>
            </a:r>
            <a:r>
              <a:rPr lang="en-US" altLang="ja-JP" dirty="0"/>
              <a:t>80%</a:t>
            </a:r>
            <a:r>
              <a:rPr lang="ja-JP" altLang="en-US" dirty="0"/>
              <a:t>は、人のミス、故意</a:t>
            </a:r>
          </a:p>
          <a:p>
            <a:r>
              <a:rPr lang="ja-JP" altLang="en-US" dirty="0"/>
              <a:t>　悪意があれば、技術的な対策はすり抜けられる</a:t>
            </a:r>
          </a:p>
          <a:p>
            <a:r>
              <a:rPr lang="ja-JP" altLang="en-US" dirty="0"/>
              <a:t>　退職者のセキュリティ対策も重要</a:t>
            </a:r>
          </a:p>
          <a:p>
            <a:r>
              <a:rPr lang="ja-JP" altLang="en-US" dirty="0"/>
              <a:t>　ログを取っていることを示すだけでも職員に対する抑止効果は大きい</a:t>
            </a:r>
          </a:p>
        </p:txBody>
      </p:sp>
      <p:sp>
        <p:nvSpPr>
          <p:cNvPr id="5" name="コンテンツ プレースホルダー 4"/>
          <p:cNvSpPr>
            <a:spLocks noGrp="1"/>
          </p:cNvSpPr>
          <p:nvPr>
            <p:ph sz="half" idx="2"/>
          </p:nvPr>
        </p:nvSpPr>
        <p:spPr/>
        <p:txBody>
          <a:bodyPr>
            <a:normAutofit fontScale="62500" lnSpcReduction="20000"/>
          </a:bodyPr>
          <a:lstStyle/>
          <a:p>
            <a:r>
              <a:rPr lang="ja-JP" altLang="en-US" dirty="0"/>
              <a:t>まずは、人的対策、管理的対策、物理的対策、それでもカバーできないことを技術的対策</a:t>
            </a:r>
          </a:p>
          <a:p>
            <a:r>
              <a:rPr lang="ja-JP" altLang="en-US" dirty="0"/>
              <a:t>技術的対策はどれだけ投資してもリスクは残る</a:t>
            </a:r>
          </a:p>
          <a:p>
            <a:r>
              <a:rPr lang="ja-JP" altLang="en-US" dirty="0"/>
              <a:t>残留リスクをどこまで許容できるかは、経営者の判断</a:t>
            </a:r>
          </a:p>
          <a:p>
            <a:r>
              <a:rPr lang="ja-JP" altLang="en-US" dirty="0"/>
              <a:t>まずは情報資産（情報、情報機器）のリスク分析</a:t>
            </a:r>
          </a:p>
          <a:p>
            <a:r>
              <a:rPr lang="ja-JP" altLang="en-US" dirty="0"/>
              <a:t>対策はリスクの高いものを優先する</a:t>
            </a:r>
          </a:p>
          <a:p>
            <a:r>
              <a:rPr lang="ja-JP" altLang="en-US" dirty="0"/>
              <a:t>リスク＝情報資産に対する脅威（侵害する行為の発生頻度）</a:t>
            </a:r>
            <a:r>
              <a:rPr lang="en-US" altLang="ja-JP" dirty="0"/>
              <a:t>×</a:t>
            </a:r>
            <a:r>
              <a:rPr lang="ja-JP" altLang="en-US" dirty="0"/>
              <a:t>情報資産の重要度（機密性レベル＋完全性レベル＋可用性レベル）</a:t>
            </a:r>
            <a:r>
              <a:rPr lang="en-US" altLang="ja-JP" dirty="0"/>
              <a:t>×</a:t>
            </a:r>
            <a:r>
              <a:rPr lang="ja-JP" altLang="en-US" dirty="0"/>
              <a:t>脆弱性（実際に侵害が起きる可能性）</a:t>
            </a:r>
          </a:p>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endParaRPr lang="ja-JP" altLang="en-US" dirty="0"/>
          </a:p>
          <a:p>
            <a:endParaRPr kumimoji="1" lang="ja-JP" altLang="en-US" dirty="0"/>
          </a:p>
        </p:txBody>
      </p:sp>
    </p:spTree>
    <p:extLst>
      <p:ext uri="{BB962C8B-B14F-4D97-AF65-F5344CB8AC3E}">
        <p14:creationId xmlns:p14="http://schemas.microsoft.com/office/powerpoint/2010/main" val="32841399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セキュリティ対策のポイント２</a:t>
            </a:r>
            <a:endParaRPr kumimoji="1" lang="ja-JP" altLang="en-US" dirty="0"/>
          </a:p>
        </p:txBody>
      </p:sp>
      <p:sp>
        <p:nvSpPr>
          <p:cNvPr id="3" name="コンテンツ プレースホルダー 2"/>
          <p:cNvSpPr>
            <a:spLocks noGrp="1"/>
          </p:cNvSpPr>
          <p:nvPr>
            <p:ph sz="half" idx="1"/>
          </p:nvPr>
        </p:nvSpPr>
        <p:spPr/>
        <p:txBody>
          <a:bodyPr>
            <a:normAutofit fontScale="70000" lnSpcReduction="20000"/>
          </a:bodyPr>
          <a:lstStyle/>
          <a:p>
            <a:r>
              <a:rPr lang="ja-JP" altLang="en-US" dirty="0"/>
              <a:t>（侵害の発生頻度が高く、侵害が顕在化した場合の経済的、社会的損失の大きさ（深刻さ）（直接被害額、間接被害額）を勘案してセキュリティ対策の優先度を決める。発生頻度を減らす、被害を減らす、保証を考える）</a:t>
            </a:r>
          </a:p>
          <a:p>
            <a:r>
              <a:rPr lang="ja-JP" altLang="en-US" dirty="0"/>
              <a:t>そのうえで管理的、人的、物理的、技術的対策をセキュリティポリシーとして策定（サンプルを参考に）</a:t>
            </a:r>
          </a:p>
          <a:p>
            <a:r>
              <a:rPr lang="ja-JP" altLang="en-US" dirty="0"/>
              <a:t>外部委託するなら、</a:t>
            </a:r>
            <a:r>
              <a:rPr lang="en-US" altLang="ja-JP" dirty="0"/>
              <a:t>RFP</a:t>
            </a:r>
            <a:r>
              <a:rPr lang="ja-JP" altLang="en-US" dirty="0"/>
              <a:t>を作って確実な審査（評価）ができる状態で</a:t>
            </a:r>
          </a:p>
          <a:p>
            <a:r>
              <a:rPr lang="ja-JP" altLang="en-US" dirty="0"/>
              <a:t>そうでなければ、業者に騙される</a:t>
            </a:r>
          </a:p>
          <a:p>
            <a:r>
              <a:rPr lang="ja-JP" altLang="en-US" dirty="0"/>
              <a:t>リスク評価、管理的対策はコンサルに頼んでも完全にはならない</a:t>
            </a:r>
          </a:p>
          <a:p>
            <a:r>
              <a:rPr lang="ja-JP" altLang="en-US" dirty="0"/>
              <a:t>まずは、営利企業である委託先候補の提案を鵜呑みにしない内部職員のスキルと知識の向上</a:t>
            </a:r>
          </a:p>
          <a:p>
            <a:endParaRPr lang="ja-JP" altLang="en-US" dirty="0"/>
          </a:p>
          <a:p>
            <a:r>
              <a:rPr lang="ja-JP" altLang="en-US" dirty="0"/>
              <a:t>守りの</a:t>
            </a:r>
            <a:r>
              <a:rPr lang="en-US" altLang="ja-JP" dirty="0"/>
              <a:t>IT</a:t>
            </a:r>
            <a:r>
              <a:rPr lang="ja-JP" altLang="en-US" dirty="0"/>
              <a:t>投資としてのセキュリティ対策でも対策が第三者評価を受ければ、ビジネス拡大につながる攻めの</a:t>
            </a:r>
            <a:r>
              <a:rPr lang="en-US" altLang="ja-JP" dirty="0"/>
              <a:t>IT</a:t>
            </a:r>
            <a:r>
              <a:rPr lang="ja-JP" altLang="en-US" dirty="0"/>
              <a:t>投資にもなる</a:t>
            </a:r>
          </a:p>
          <a:p>
            <a:r>
              <a:rPr lang="ja-JP" altLang="en-US" dirty="0"/>
              <a:t>　</a:t>
            </a:r>
            <a:r>
              <a:rPr lang="en-US" altLang="ja-JP" dirty="0"/>
              <a:t>ISMS</a:t>
            </a:r>
            <a:r>
              <a:rPr lang="ja-JP" altLang="en-US" dirty="0"/>
              <a:t>認証制度、プライバシーマーク</a:t>
            </a:r>
          </a:p>
          <a:p>
            <a:endParaRPr lang="ja-JP" altLang="en-US" dirty="0"/>
          </a:p>
        </p:txBody>
      </p:sp>
      <p:sp>
        <p:nvSpPr>
          <p:cNvPr id="4" name="コンテンツ プレースホルダー 3"/>
          <p:cNvSpPr>
            <a:spLocks noGrp="1"/>
          </p:cNvSpPr>
          <p:nvPr>
            <p:ph sz="half" idx="2"/>
          </p:nvPr>
        </p:nvSpPr>
        <p:spPr/>
        <p:txBody>
          <a:bodyPr>
            <a:normAutofit fontScale="70000" lnSpcReduction="20000"/>
          </a:bodyPr>
          <a:lstStyle/>
          <a:p>
            <a:r>
              <a:rPr lang="ja-JP" altLang="en-US" dirty="0"/>
              <a:t>ビジネスの拡大・発展のための「攻めの</a:t>
            </a:r>
            <a:r>
              <a:rPr lang="en-US" altLang="ja-JP" dirty="0"/>
              <a:t>IT</a:t>
            </a:r>
            <a:r>
              <a:rPr lang="ja-JP" altLang="en-US" dirty="0"/>
              <a:t>投資」は、未知の世界でセキュリティリスクも高くなる。リスクの大きさと経済的効果を勘案して、セキュリティ対策の投資を考える</a:t>
            </a:r>
          </a:p>
          <a:p>
            <a:endParaRPr lang="ja-JP" altLang="en-US" dirty="0"/>
          </a:p>
          <a:p>
            <a:r>
              <a:rPr lang="en-US" altLang="ja-JP" dirty="0"/>
              <a:t>IPA</a:t>
            </a:r>
            <a:r>
              <a:rPr lang="ja-JP" altLang="en-US" dirty="0"/>
              <a:t>は情報処理を振興する機構で、</a:t>
            </a:r>
            <a:r>
              <a:rPr lang="en-US" altLang="ja-JP" dirty="0"/>
              <a:t>IT</a:t>
            </a:r>
            <a:r>
              <a:rPr lang="ja-JP" altLang="en-US" dirty="0"/>
              <a:t>化を推進するために阻害要因の一つであるセキュリティ対策の情報を公開して啓発活動を行っている</a:t>
            </a:r>
          </a:p>
          <a:p>
            <a:r>
              <a:rPr lang="ja-JP" altLang="en-US" dirty="0"/>
              <a:t>国の施策は、内閣サイバーセキュリティセンター（</a:t>
            </a:r>
            <a:r>
              <a:rPr lang="en-US" altLang="ja-JP" dirty="0"/>
              <a:t>NISC</a:t>
            </a:r>
            <a:r>
              <a:rPr lang="ja-JP" altLang="en-US" dirty="0"/>
              <a:t>）を中心に、</a:t>
            </a:r>
            <a:r>
              <a:rPr lang="en-US" altLang="ja-JP" dirty="0"/>
              <a:t>METI</a:t>
            </a:r>
            <a:r>
              <a:rPr lang="ja-JP" altLang="en-US" dirty="0" err="1"/>
              <a:t>、</a:t>
            </a:r>
            <a:r>
              <a:rPr lang="ja-JP" altLang="en-US" dirty="0"/>
              <a:t>総務省、警察庁がそれぞれにセキュリティ対策の実施を行っている</a:t>
            </a:r>
          </a:p>
          <a:p>
            <a:endParaRPr lang="ja-JP" altLang="en-US" dirty="0"/>
          </a:p>
          <a:p>
            <a:r>
              <a:rPr lang="ja-JP" altLang="en-US" dirty="0"/>
              <a:t>東京都は</a:t>
            </a:r>
            <a:r>
              <a:rPr lang="en-US" altLang="ja-JP" dirty="0"/>
              <a:t>TCYSS</a:t>
            </a:r>
            <a:r>
              <a:rPr lang="ja-JP" altLang="en-US" dirty="0"/>
              <a:t>を設置。東京都、警視庁、セキュリティ関係公的機関、民間セキュリティ関係機関で構成。情報を共有し、東京都に相談窓口を開設</a:t>
            </a:r>
          </a:p>
          <a:p>
            <a:endParaRPr lang="ja-JP" altLang="en-US" dirty="0"/>
          </a:p>
          <a:p>
            <a:endParaRPr lang="ja-JP" altLang="en-US" dirty="0"/>
          </a:p>
          <a:p>
            <a:endParaRPr kumimoji="1" lang="ja-JP" altLang="en-US" dirty="0"/>
          </a:p>
        </p:txBody>
      </p:sp>
    </p:spTree>
    <p:extLst>
      <p:ext uri="{BB962C8B-B14F-4D97-AF65-F5344CB8AC3E}">
        <p14:creationId xmlns:p14="http://schemas.microsoft.com/office/powerpoint/2010/main" val="13354540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latin typeface="HG丸ｺﾞｼｯｸM-PRO" pitchFamily="50" charset="-128"/>
                <a:ea typeface="HG丸ｺﾞｼｯｸM-PRO" pitchFamily="50" charset="-128"/>
              </a:rPr>
              <a:t>人工知能と図書館サービス</a:t>
            </a: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147</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
        <p:nvSpPr>
          <p:cNvPr id="3" name="正方形/長方形 2"/>
          <p:cNvSpPr/>
          <p:nvPr/>
        </p:nvSpPr>
        <p:spPr>
          <a:xfrm>
            <a:off x="4524896" y="3244334"/>
            <a:ext cx="3142207" cy="369332"/>
          </a:xfrm>
          <a:prstGeom prst="rect">
            <a:avLst/>
          </a:prstGeom>
        </p:spPr>
        <p:txBody>
          <a:bodyPr wrap="none">
            <a:spAutoFit/>
          </a:bodyPr>
          <a:lstStyle/>
          <a:p>
            <a:r>
              <a:rPr lang="ja-JP" altLang="en-US" dirty="0"/>
              <a:t>あらゆる情報のビッグデータ化</a:t>
            </a:r>
            <a:endParaRPr lang="en-US" altLang="ja-JP" dirty="0"/>
          </a:p>
        </p:txBody>
      </p:sp>
    </p:spTree>
    <p:extLst>
      <p:ext uri="{BB962C8B-B14F-4D97-AF65-F5344CB8AC3E}">
        <p14:creationId xmlns:p14="http://schemas.microsoft.com/office/powerpoint/2010/main" val="41413949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a:bodyPr>
          <a:lstStyle/>
          <a:p>
            <a:r>
              <a:rPr lang="ja-JP" altLang="en-US" dirty="0"/>
              <a:t>　デジタルアーカイブと人工知能</a:t>
            </a:r>
            <a:endParaRPr kumimoji="1" lang="ja-JP" altLang="en-US" dirty="0"/>
          </a:p>
        </p:txBody>
      </p:sp>
      <p:sp>
        <p:nvSpPr>
          <p:cNvPr id="3" name="コンテンツ プレースホルダー 2"/>
          <p:cNvSpPr>
            <a:spLocks noGrp="1"/>
          </p:cNvSpPr>
          <p:nvPr>
            <p:ph sz="half" idx="1"/>
          </p:nvPr>
        </p:nvSpPr>
        <p:spPr>
          <a:xfrm>
            <a:off x="162560" y="763590"/>
            <a:ext cx="5857240" cy="5942010"/>
          </a:xfrm>
        </p:spPr>
        <p:txBody>
          <a:bodyPr>
            <a:normAutofit fontScale="92500" lnSpcReduction="10000"/>
          </a:bodyPr>
          <a:lstStyle/>
          <a:p>
            <a:pPr marL="0" indent="0">
              <a:buNone/>
            </a:pPr>
            <a:r>
              <a:rPr lang="ja-JP" altLang="en-US" dirty="0"/>
              <a:t>■</a:t>
            </a:r>
            <a:r>
              <a:rPr lang="en-US" altLang="ja-JP" dirty="0"/>
              <a:t>1980</a:t>
            </a:r>
            <a:r>
              <a:rPr lang="ja-JP" altLang="en-US" dirty="0"/>
              <a:t>年代後半</a:t>
            </a:r>
            <a:endParaRPr lang="en-US" altLang="ja-JP" dirty="0"/>
          </a:p>
          <a:p>
            <a:r>
              <a:rPr lang="ja-JP" altLang="en-US" dirty="0"/>
              <a:t>パイロット電子図書館事業</a:t>
            </a:r>
            <a:r>
              <a:rPr lang="en-US" altLang="ja-JP" dirty="0"/>
              <a:t>(NDL</a:t>
            </a:r>
            <a:r>
              <a:rPr lang="ja-JP" altLang="en-US" dirty="0"/>
              <a:t>と</a:t>
            </a:r>
            <a:r>
              <a:rPr lang="en-US" altLang="ja-JP" dirty="0"/>
              <a:t>IPA)</a:t>
            </a:r>
          </a:p>
          <a:p>
            <a:pPr lvl="1"/>
            <a:r>
              <a:rPr lang="ja-JP" altLang="en-US" dirty="0"/>
              <a:t>まずは、従来の図書館資料の電子化、図書館資料の総合目録から</a:t>
            </a:r>
            <a:endParaRPr lang="en-US" altLang="ja-JP" dirty="0"/>
          </a:p>
          <a:p>
            <a:r>
              <a:rPr lang="ja-JP" altLang="en-US" dirty="0"/>
              <a:t>「理想の図書館」（長尾真先生）</a:t>
            </a:r>
            <a:endParaRPr lang="en-US" altLang="ja-JP" dirty="0"/>
          </a:p>
          <a:p>
            <a:pPr lvl="1"/>
            <a:r>
              <a:rPr lang="ja-JP" altLang="en-US" dirty="0"/>
              <a:t>図書館資料が図面などを含めて全て電子化され、情報同士が自由に関連付けされ取り出せる世界</a:t>
            </a:r>
            <a:endParaRPr lang="en-US" altLang="ja-JP" dirty="0"/>
          </a:p>
          <a:p>
            <a:pPr marL="0" indent="0">
              <a:buNone/>
            </a:pPr>
            <a:r>
              <a:rPr lang="ja-JP" altLang="en-US" dirty="0"/>
              <a:t>■</a:t>
            </a:r>
            <a:r>
              <a:rPr lang="en-US" altLang="ja-JP" dirty="0"/>
              <a:t>2012</a:t>
            </a:r>
            <a:r>
              <a:rPr lang="ja-JP" altLang="en-US" dirty="0"/>
              <a:t>年</a:t>
            </a:r>
            <a:endParaRPr lang="en-US" altLang="ja-JP" dirty="0"/>
          </a:p>
          <a:p>
            <a:r>
              <a:rPr lang="ja-JP" altLang="en-US" dirty="0"/>
              <a:t>「未来の図書館を作るとは」（長尾真先生）</a:t>
            </a:r>
            <a:endParaRPr lang="en-US" altLang="ja-JP" dirty="0"/>
          </a:p>
          <a:p>
            <a:pPr lvl="1"/>
            <a:endParaRPr lang="en-US" altLang="ja-JP" dirty="0"/>
          </a:p>
        </p:txBody>
      </p:sp>
      <p:sp>
        <p:nvSpPr>
          <p:cNvPr id="4" name="コンテンツ プレースホルダー 3"/>
          <p:cNvSpPr>
            <a:spLocks noGrp="1"/>
          </p:cNvSpPr>
          <p:nvPr>
            <p:ph sz="half" idx="2"/>
          </p:nvPr>
        </p:nvSpPr>
        <p:spPr>
          <a:xfrm>
            <a:off x="6172200" y="885524"/>
            <a:ext cx="5847080" cy="5526570"/>
          </a:xfrm>
        </p:spPr>
        <p:txBody>
          <a:bodyPr>
            <a:normAutofit fontScale="92500" lnSpcReduction="10000"/>
          </a:bodyPr>
          <a:lstStyle/>
          <a:p>
            <a:pPr marL="0" indent="0">
              <a:buNone/>
            </a:pPr>
            <a:r>
              <a:rPr lang="ja-JP" altLang="en-US" dirty="0"/>
              <a:t>■電子図書館の変遷</a:t>
            </a:r>
            <a:endParaRPr lang="en-US" altLang="ja-JP" dirty="0"/>
          </a:p>
          <a:p>
            <a:pPr lvl="2"/>
            <a:r>
              <a:rPr lang="ja-JP" altLang="en-US" dirty="0"/>
              <a:t>デジタルライブラリ</a:t>
            </a:r>
            <a:endParaRPr lang="en-US" altLang="ja-JP" dirty="0"/>
          </a:p>
          <a:p>
            <a:pPr lvl="2"/>
            <a:r>
              <a:rPr lang="ja-JP" altLang="en-US" dirty="0"/>
              <a:t>知識インフラ</a:t>
            </a:r>
            <a:endParaRPr lang="en-US" altLang="ja-JP" dirty="0"/>
          </a:p>
          <a:p>
            <a:pPr lvl="2"/>
            <a:r>
              <a:rPr lang="ja-JP" altLang="en-US" dirty="0"/>
              <a:t>デジタル知識基盤</a:t>
            </a:r>
            <a:endParaRPr lang="en-US" altLang="ja-JP" dirty="0"/>
          </a:p>
          <a:p>
            <a:pPr lvl="2"/>
            <a:r>
              <a:rPr lang="ja-JP" altLang="en-US" dirty="0"/>
              <a:t>デジタル文化情報資源</a:t>
            </a:r>
            <a:endParaRPr lang="en-US" altLang="ja-JP" dirty="0"/>
          </a:p>
          <a:p>
            <a:pPr lvl="2"/>
            <a:r>
              <a:rPr lang="ja-JP" altLang="en-US" dirty="0"/>
              <a:t>デジタルアーカイブ</a:t>
            </a:r>
            <a:endParaRPr lang="en-US" altLang="ja-JP" dirty="0"/>
          </a:p>
          <a:p>
            <a:pPr lvl="2"/>
            <a:r>
              <a:rPr lang="ja-JP" altLang="en-US" dirty="0"/>
              <a:t>ナショナルアーカイブ</a:t>
            </a:r>
          </a:p>
          <a:p>
            <a:pPr marL="0" indent="0">
              <a:buNone/>
            </a:pPr>
            <a:r>
              <a:rPr lang="ja-JP" altLang="en-US" dirty="0"/>
              <a:t>■現在のデジタルアーカイブの施策</a:t>
            </a:r>
            <a:endParaRPr lang="en-US" altLang="ja-JP" dirty="0"/>
          </a:p>
          <a:p>
            <a:pPr lvl="1"/>
            <a:r>
              <a:rPr lang="ja-JP" altLang="en-US" dirty="0"/>
              <a:t>資料レベルでの書誌作成と検索、デジタル化</a:t>
            </a:r>
            <a:endParaRPr lang="en-US" altLang="ja-JP" dirty="0"/>
          </a:p>
          <a:p>
            <a:pPr marL="0" indent="0">
              <a:buNone/>
            </a:pPr>
            <a:r>
              <a:rPr lang="ja-JP" altLang="en-US" dirty="0"/>
              <a:t>■今後、デジタルアーカイブは人工知能化</a:t>
            </a:r>
            <a:endParaRPr lang="en-US" altLang="ja-JP" dirty="0"/>
          </a:p>
          <a:p>
            <a:pPr lvl="1"/>
            <a:r>
              <a:rPr kumimoji="1" lang="ja-JP" altLang="en-US" dirty="0"/>
              <a:t>情報の収集・知識化・蓄積・取り出しは、人間の脳の構造に近い</a:t>
            </a:r>
            <a:endParaRPr kumimoji="1" lang="en-US" altLang="ja-JP" dirty="0"/>
          </a:p>
          <a:p>
            <a:pPr lvl="1"/>
            <a:r>
              <a:rPr lang="ja-JP" altLang="en-US" dirty="0"/>
              <a:t>人間の脳の構造を意識してシステム化したものが、人工知能（</a:t>
            </a:r>
            <a:r>
              <a:rPr lang="en-US" altLang="ja-JP" dirty="0"/>
              <a:t>AI</a:t>
            </a:r>
            <a:r>
              <a:rPr lang="ja-JP" altLang="en-US" dirty="0"/>
              <a:t>）</a:t>
            </a:r>
            <a:endParaRPr lang="en-US" altLang="ja-JP" dirty="0"/>
          </a:p>
          <a:p>
            <a:pPr lvl="1"/>
            <a:r>
              <a:rPr kumimoji="1" lang="ja-JP" altLang="en-US" dirty="0"/>
              <a:t>全文テキスト化が制度的に可能になることにより、人工知能化された「理想の図書館」の実現が見えてきた</a:t>
            </a:r>
            <a:endParaRPr kumimoji="1" lang="en-US" altLang="ja-JP" dirty="0"/>
          </a:p>
          <a:p>
            <a:pPr lvl="1"/>
            <a:endParaRPr kumimoji="1" lang="ja-JP" altLang="en-US" dirty="0"/>
          </a:p>
        </p:txBody>
      </p:sp>
      <p:sp>
        <p:nvSpPr>
          <p:cNvPr id="5" name="横巻き 4"/>
          <p:cNvSpPr/>
          <p:nvPr/>
        </p:nvSpPr>
        <p:spPr>
          <a:xfrm>
            <a:off x="162560"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図書館は人工知能そのもの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「理想の図書館」は、人工知能の知識と仕組みにより実現される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57645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ビッグデータとしての知的情報資源</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a:t>図書館での従来から形式知化してきた情報</a:t>
            </a:r>
            <a:endParaRPr lang="en-US" altLang="ja-JP" dirty="0"/>
          </a:p>
          <a:p>
            <a:pPr lvl="1"/>
            <a:r>
              <a:rPr lang="ja-JP" altLang="en-US" dirty="0"/>
              <a:t>情報に関する情報⇒メタデータ</a:t>
            </a:r>
            <a:endParaRPr lang="en-US" altLang="ja-JP" dirty="0"/>
          </a:p>
          <a:p>
            <a:pPr lvl="2"/>
            <a:r>
              <a:rPr lang="ja-JP" altLang="en-US" dirty="0"/>
              <a:t>書誌情報</a:t>
            </a:r>
            <a:endParaRPr lang="en-US" altLang="ja-JP" dirty="0"/>
          </a:p>
          <a:p>
            <a:pPr lvl="1"/>
            <a:r>
              <a:rPr lang="ja-JP" altLang="en-US" dirty="0"/>
              <a:t>情報を見つけ出すための情報⇒ナレッジデータベース</a:t>
            </a:r>
            <a:endParaRPr lang="en-US" altLang="ja-JP" dirty="0"/>
          </a:p>
          <a:p>
            <a:pPr lvl="2"/>
            <a:r>
              <a:rPr lang="ja-JP" altLang="en-US" dirty="0"/>
              <a:t>レファレンス情報（参考情報）</a:t>
            </a:r>
            <a:endParaRPr lang="en-US" altLang="ja-JP" dirty="0"/>
          </a:p>
          <a:p>
            <a:pPr lvl="2"/>
            <a:r>
              <a:rPr lang="en-US" altLang="ja-JP" dirty="0"/>
              <a:t>Q&amp;A</a:t>
            </a:r>
          </a:p>
          <a:p>
            <a:pPr lvl="2"/>
            <a:r>
              <a:rPr lang="ja-JP" altLang="en-US" dirty="0"/>
              <a:t>調べ方案内情報</a:t>
            </a:r>
            <a:endParaRPr lang="en-US" altLang="ja-JP" dirty="0"/>
          </a:p>
          <a:p>
            <a:pPr lvl="1"/>
            <a:r>
              <a:rPr lang="ja-JP" altLang="en-US" dirty="0"/>
              <a:t>情報資源⇒デジタルアーカイブ</a:t>
            </a:r>
            <a:endParaRPr lang="en-US" altLang="ja-JP" dirty="0"/>
          </a:p>
          <a:p>
            <a:endParaRPr lang="en-US" altLang="ja-JP" dirty="0"/>
          </a:p>
        </p:txBody>
      </p:sp>
      <p:sp>
        <p:nvSpPr>
          <p:cNvPr id="4" name="コンテンツ プレースホルダー 3"/>
          <p:cNvSpPr>
            <a:spLocks noGrp="1"/>
          </p:cNvSpPr>
          <p:nvPr>
            <p:ph sz="half" idx="2"/>
          </p:nvPr>
        </p:nvSpPr>
        <p:spPr/>
        <p:txBody>
          <a:bodyPr>
            <a:normAutofit lnSpcReduction="10000"/>
          </a:bodyPr>
          <a:lstStyle/>
          <a:p>
            <a:r>
              <a:rPr lang="ja-JP" altLang="en-US" dirty="0"/>
              <a:t>ビッグデータとして活用していく情報</a:t>
            </a:r>
            <a:endParaRPr lang="en-US" altLang="ja-JP" dirty="0"/>
          </a:p>
          <a:p>
            <a:pPr lvl="1"/>
            <a:r>
              <a:rPr lang="ja-JP" altLang="en-US" dirty="0"/>
              <a:t>著作物そのもののデジタル情報</a:t>
            </a:r>
            <a:endParaRPr lang="en-US" altLang="ja-JP" dirty="0"/>
          </a:p>
          <a:p>
            <a:pPr lvl="2"/>
            <a:r>
              <a:rPr lang="ja-JP" altLang="en-US" dirty="0"/>
              <a:t>画像イメージ、音声、動画</a:t>
            </a:r>
            <a:endParaRPr lang="en-US" altLang="ja-JP" dirty="0"/>
          </a:p>
          <a:p>
            <a:pPr lvl="2"/>
            <a:r>
              <a:rPr lang="ja-JP" altLang="en-US" dirty="0"/>
              <a:t>全文フルテキスト</a:t>
            </a:r>
            <a:endParaRPr lang="en-US" altLang="ja-JP" dirty="0"/>
          </a:p>
          <a:p>
            <a:pPr lvl="1"/>
            <a:r>
              <a:rPr lang="ja-JP" altLang="en-US" dirty="0"/>
              <a:t>図書館情報システムから収集する情報</a:t>
            </a:r>
            <a:endParaRPr lang="en-US" altLang="ja-JP" dirty="0"/>
          </a:p>
          <a:p>
            <a:pPr lvl="2"/>
            <a:r>
              <a:rPr lang="ja-JP" altLang="en-US" dirty="0"/>
              <a:t>匿名加工情報</a:t>
            </a:r>
            <a:endParaRPr lang="en-US" altLang="ja-JP" dirty="0"/>
          </a:p>
          <a:p>
            <a:pPr lvl="3"/>
            <a:r>
              <a:rPr lang="ja-JP" altLang="en-US" dirty="0"/>
              <a:t>利用情報</a:t>
            </a:r>
            <a:endParaRPr lang="en-US" altLang="ja-JP" dirty="0"/>
          </a:p>
          <a:p>
            <a:pPr lvl="1"/>
            <a:r>
              <a:rPr lang="en-US" altLang="ja-JP" dirty="0" err="1"/>
              <a:t>IoT</a:t>
            </a:r>
            <a:r>
              <a:rPr lang="ja-JP" altLang="en-US" dirty="0"/>
              <a:t>から収集する情報</a:t>
            </a:r>
            <a:endParaRPr lang="en-US" altLang="ja-JP" dirty="0"/>
          </a:p>
          <a:p>
            <a:pPr lvl="2"/>
            <a:r>
              <a:rPr lang="ja-JP" altLang="en-US" dirty="0"/>
              <a:t>利用行動履歴</a:t>
            </a:r>
            <a:endParaRPr lang="en-US" altLang="ja-JP" dirty="0"/>
          </a:p>
          <a:p>
            <a:pPr lvl="2"/>
            <a:r>
              <a:rPr lang="ja-JP" altLang="en-US" dirty="0"/>
              <a:t>利用した情報の移動履歴</a:t>
            </a:r>
            <a:endParaRPr lang="en-US" altLang="ja-JP" dirty="0"/>
          </a:p>
          <a:p>
            <a:pPr lvl="2"/>
            <a:r>
              <a:rPr lang="ja-JP" altLang="en-US" dirty="0"/>
              <a:t>研究データ、観測データ</a:t>
            </a:r>
            <a:endParaRPr lang="en-US" altLang="ja-JP" dirty="0"/>
          </a:p>
          <a:p>
            <a:pPr lvl="2"/>
            <a:r>
              <a:rPr lang="ja-JP" altLang="en-US" dirty="0"/>
              <a:t>レファレンス業務過程情報</a:t>
            </a:r>
            <a:endParaRPr lang="en-US" altLang="ja-JP" dirty="0"/>
          </a:p>
          <a:p>
            <a:r>
              <a:rPr lang="ja-JP" altLang="en-US" dirty="0"/>
              <a:t>知的情報資源の分散保有</a:t>
            </a:r>
            <a:endParaRPr lang="en-US" altLang="ja-JP" dirty="0"/>
          </a:p>
          <a:p>
            <a:pPr lvl="1"/>
            <a:r>
              <a:rPr lang="ja-JP" altLang="en-US" dirty="0"/>
              <a:t>図書館外が保有する情報</a:t>
            </a:r>
            <a:endParaRPr lang="en-US" altLang="ja-JP" dirty="0"/>
          </a:p>
          <a:p>
            <a:pPr lvl="1"/>
            <a:r>
              <a:rPr lang="ja-JP" altLang="en-US" dirty="0"/>
              <a:t>図書館が保有する情報</a:t>
            </a:r>
          </a:p>
          <a:p>
            <a:endParaRPr kumimoji="1" lang="ja-JP" altLang="en-US" dirty="0"/>
          </a:p>
        </p:txBody>
      </p:sp>
    </p:spTree>
    <p:extLst>
      <p:ext uri="{BB962C8B-B14F-4D97-AF65-F5344CB8AC3E}">
        <p14:creationId xmlns:p14="http://schemas.microsoft.com/office/powerpoint/2010/main" val="312539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電⼦図書館サービスの理念とあゆみ</a:t>
            </a:r>
          </a:p>
        </p:txBody>
      </p:sp>
    </p:spTree>
    <p:extLst>
      <p:ext uri="{BB962C8B-B14F-4D97-AF65-F5344CB8AC3E}">
        <p14:creationId xmlns:p14="http://schemas.microsoft.com/office/powerpoint/2010/main" val="35173189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人工知能</a:t>
            </a:r>
            <a:r>
              <a:rPr lang="en-US" altLang="ja-JP" dirty="0"/>
              <a:t>(AI)</a:t>
            </a:r>
            <a:r>
              <a:rPr lang="ja-JP" altLang="en-US" dirty="0"/>
              <a:t>による知の共有化の進展への期待</a:t>
            </a:r>
            <a:r>
              <a:rPr lang="en-US" altLang="ja-JP" dirty="0"/>
              <a:t>【</a:t>
            </a:r>
            <a:r>
              <a:rPr lang="ja-JP" altLang="en-US" dirty="0"/>
              <a:t>要約</a:t>
            </a:r>
            <a:r>
              <a:rPr lang="en-US" altLang="ja-JP" dirty="0"/>
              <a:t>】</a:t>
            </a:r>
            <a:endParaRPr kumimoji="1" lang="ja-JP" altLang="en-US" dirty="0"/>
          </a:p>
        </p:txBody>
      </p:sp>
      <p:sp>
        <p:nvSpPr>
          <p:cNvPr id="4" name="コンテンツ プレースホルダー 3"/>
          <p:cNvSpPr>
            <a:spLocks noGrp="1"/>
          </p:cNvSpPr>
          <p:nvPr>
            <p:ph sz="half" idx="1"/>
          </p:nvPr>
        </p:nvSpPr>
        <p:spPr/>
        <p:txBody>
          <a:bodyPr>
            <a:normAutofit fontScale="77500" lnSpcReduction="20000"/>
          </a:bodyPr>
          <a:lstStyle/>
          <a:p>
            <a:r>
              <a:rPr lang="en-US" altLang="ja-JP" dirty="0"/>
              <a:t>2. </a:t>
            </a:r>
            <a:r>
              <a:rPr lang="ja-JP" altLang="en-US" dirty="0"/>
              <a:t>本格的な人工知能の実用化を迎えて</a:t>
            </a:r>
            <a:endParaRPr lang="en-US" altLang="ja-JP" dirty="0"/>
          </a:p>
          <a:p>
            <a:pPr lvl="1"/>
            <a:r>
              <a:rPr lang="en-US" altLang="ja-JP" dirty="0"/>
              <a:t>2.1. </a:t>
            </a:r>
            <a:r>
              <a:rPr lang="ja-JP" altLang="en-US" dirty="0"/>
              <a:t>今まで</a:t>
            </a:r>
            <a:endParaRPr lang="en-US" altLang="ja-JP" dirty="0"/>
          </a:p>
          <a:p>
            <a:pPr lvl="1"/>
            <a:r>
              <a:rPr lang="en-US" altLang="ja-JP" dirty="0"/>
              <a:t>2.2. </a:t>
            </a:r>
            <a:r>
              <a:rPr lang="ja-JP" altLang="en-US" dirty="0"/>
              <a:t>今後</a:t>
            </a:r>
            <a:endParaRPr lang="en-US" altLang="ja-JP" dirty="0"/>
          </a:p>
          <a:p>
            <a:pPr lvl="1"/>
            <a:r>
              <a:rPr lang="en-US" altLang="ja-JP" dirty="0"/>
              <a:t>2.3. </a:t>
            </a:r>
            <a:r>
              <a:rPr lang="ja-JP" altLang="en-US" dirty="0"/>
              <a:t>人工知能の進展</a:t>
            </a:r>
            <a:endParaRPr lang="en-US" altLang="ja-JP" dirty="0"/>
          </a:p>
          <a:p>
            <a:pPr lvl="1"/>
            <a:r>
              <a:rPr lang="en-US" altLang="ja-JP" dirty="0"/>
              <a:t>2.4. </a:t>
            </a:r>
            <a:r>
              <a:rPr lang="ja-JP" altLang="en-US" dirty="0"/>
              <a:t>「未来の図書館を作るには」</a:t>
            </a:r>
            <a:r>
              <a:rPr lang="en-US" altLang="ja-JP" dirty="0"/>
              <a:t>【</a:t>
            </a:r>
            <a:r>
              <a:rPr lang="ja-JP" altLang="en-US" dirty="0"/>
              <a:t>長尾先生</a:t>
            </a:r>
            <a:r>
              <a:rPr lang="en-US" altLang="ja-JP" dirty="0"/>
              <a:t>】</a:t>
            </a:r>
            <a:r>
              <a:rPr lang="ja-JP" altLang="en-US" dirty="0"/>
              <a:t>の抜粋</a:t>
            </a:r>
            <a:endParaRPr lang="en-US" altLang="ja-JP" dirty="0"/>
          </a:p>
          <a:p>
            <a:pPr lvl="1"/>
            <a:r>
              <a:rPr lang="en-US" altLang="ja-JP" dirty="0"/>
              <a:t>2.5. </a:t>
            </a:r>
            <a:r>
              <a:rPr lang="ja-JP" altLang="en-US" dirty="0"/>
              <a:t>図書館関連が保有しているビッグデータとしての知的情報資源</a:t>
            </a:r>
            <a:endParaRPr lang="en-US" altLang="ja-JP" dirty="0"/>
          </a:p>
          <a:p>
            <a:r>
              <a:rPr lang="en-US" altLang="ja-JP" dirty="0"/>
              <a:t>3. </a:t>
            </a:r>
            <a:r>
              <a:rPr lang="ja-JP" altLang="en-US" dirty="0"/>
              <a:t>文化情報資源のナショナルアーカイブの方向性は</a:t>
            </a:r>
            <a:endParaRPr lang="en-US" altLang="ja-JP" dirty="0"/>
          </a:p>
          <a:p>
            <a:pPr lvl="1"/>
            <a:r>
              <a:rPr lang="en-US" altLang="ja-JP" dirty="0"/>
              <a:t>3.1. </a:t>
            </a:r>
            <a:r>
              <a:rPr lang="ja-JP" altLang="en-US" dirty="0"/>
              <a:t>ビッグデータとしての知の共有化、人工知能が適用された知識インフラの構築</a:t>
            </a:r>
            <a:endParaRPr lang="en-US" altLang="ja-JP" dirty="0"/>
          </a:p>
          <a:p>
            <a:pPr lvl="1"/>
            <a:r>
              <a:rPr lang="en-US" altLang="ja-JP" dirty="0"/>
              <a:t>3.2. </a:t>
            </a:r>
            <a:r>
              <a:rPr lang="ja-JP" altLang="en-US" dirty="0"/>
              <a:t>今後</a:t>
            </a:r>
            <a:endParaRPr lang="en-US" altLang="ja-JP" dirty="0"/>
          </a:p>
          <a:p>
            <a:pPr lvl="1"/>
            <a:r>
              <a:rPr lang="en-US" altLang="ja-JP" dirty="0"/>
              <a:t>3.3. </a:t>
            </a:r>
            <a:r>
              <a:rPr lang="ja-JP" altLang="en-US" dirty="0"/>
              <a:t>文化情報資源のナショナルアーカイブの方向性</a:t>
            </a:r>
            <a:endParaRPr lang="en-US" altLang="ja-JP" dirty="0"/>
          </a:p>
          <a:p>
            <a:pPr lvl="1"/>
            <a:r>
              <a:rPr lang="en-US" altLang="ja-JP" dirty="0"/>
              <a:t>3.4. </a:t>
            </a:r>
            <a:r>
              <a:rPr lang="ja-JP" altLang="en-US" dirty="0"/>
              <a:t>ナショナルアーカイブの各基盤の概念</a:t>
            </a:r>
            <a:endParaRPr lang="en-US" altLang="ja-JP" dirty="0"/>
          </a:p>
        </p:txBody>
      </p:sp>
      <p:sp>
        <p:nvSpPr>
          <p:cNvPr id="5" name="コンテンツ プレースホルダー 4"/>
          <p:cNvSpPr>
            <a:spLocks noGrp="1"/>
          </p:cNvSpPr>
          <p:nvPr>
            <p:ph sz="half" idx="2"/>
          </p:nvPr>
        </p:nvSpPr>
        <p:spPr>
          <a:xfrm>
            <a:off x="6019800" y="971867"/>
            <a:ext cx="5999480" cy="5205096"/>
          </a:xfrm>
        </p:spPr>
        <p:txBody>
          <a:bodyPr>
            <a:normAutofit fontScale="77500" lnSpcReduction="20000"/>
          </a:bodyPr>
          <a:lstStyle/>
          <a:p>
            <a:r>
              <a:rPr lang="en-US" altLang="ja-JP" dirty="0"/>
              <a:t>4. </a:t>
            </a:r>
            <a:r>
              <a:rPr lang="ja-JP" altLang="en-US" dirty="0"/>
              <a:t>そのような時代に図書館サービスの業務と、業務に従事する人材の資質とスキルは？</a:t>
            </a:r>
            <a:endParaRPr lang="en-US" altLang="ja-JP" dirty="0"/>
          </a:p>
          <a:p>
            <a:pPr lvl="1"/>
            <a:r>
              <a:rPr lang="en-US" altLang="ja-JP" dirty="0"/>
              <a:t>4.1. </a:t>
            </a:r>
            <a:r>
              <a:rPr lang="ja-JP" altLang="en-US" dirty="0"/>
              <a:t>人工知能と人間の能力と役割（一般論）</a:t>
            </a:r>
            <a:endParaRPr lang="en-US" altLang="ja-JP" dirty="0"/>
          </a:p>
          <a:p>
            <a:pPr lvl="1"/>
            <a:r>
              <a:rPr lang="en-US" altLang="ja-JP" dirty="0"/>
              <a:t>4.2. </a:t>
            </a:r>
            <a:r>
              <a:rPr lang="ja-JP" altLang="en-US" dirty="0"/>
              <a:t>図書館員の役割と資質</a:t>
            </a:r>
            <a:endParaRPr lang="en-US" altLang="ja-JP" dirty="0"/>
          </a:p>
          <a:p>
            <a:pPr lvl="1"/>
            <a:r>
              <a:rPr lang="en-US" altLang="ja-JP" dirty="0"/>
              <a:t>4.3. </a:t>
            </a:r>
            <a:r>
              <a:rPr lang="ja-JP" altLang="en-US" dirty="0"/>
              <a:t>図書館サービスの構築・運用に従事する人に必要な知識とスキルは？</a:t>
            </a:r>
            <a:endParaRPr lang="en-US" altLang="ja-JP" dirty="0"/>
          </a:p>
          <a:p>
            <a:r>
              <a:rPr lang="en-US" altLang="ja-JP" dirty="0"/>
              <a:t>5. </a:t>
            </a:r>
            <a:r>
              <a:rPr lang="ja-JP" altLang="en-US" dirty="0"/>
              <a:t>サービス構築に当たって留意してほしいこと</a:t>
            </a:r>
            <a:endParaRPr lang="en-US" altLang="ja-JP" dirty="0"/>
          </a:p>
          <a:p>
            <a:pPr lvl="1"/>
            <a:r>
              <a:rPr lang="en-US" altLang="ja-JP" dirty="0"/>
              <a:t>5.1. </a:t>
            </a:r>
            <a:r>
              <a:rPr lang="ja-JP" altLang="en-US" dirty="0"/>
              <a:t>効率化、人はより創造的な業務へ</a:t>
            </a:r>
            <a:endParaRPr lang="en-US" altLang="ja-JP" dirty="0"/>
          </a:p>
          <a:p>
            <a:pPr lvl="1"/>
            <a:r>
              <a:rPr lang="en-US" altLang="ja-JP" dirty="0"/>
              <a:t>5.2. </a:t>
            </a:r>
            <a:r>
              <a:rPr lang="ja-JP" altLang="en-US" dirty="0"/>
              <a:t>保守的な組織にありがちな前例主義・横並び主義からの脱却</a:t>
            </a:r>
            <a:endParaRPr lang="en-US" altLang="ja-JP" dirty="0"/>
          </a:p>
          <a:p>
            <a:pPr lvl="1"/>
            <a:r>
              <a:rPr lang="en-US" altLang="ja-JP" dirty="0"/>
              <a:t>5.3. </a:t>
            </a:r>
            <a:r>
              <a:rPr lang="ja-JP" altLang="en-US" dirty="0"/>
              <a:t>与えられた権限には、実施の責任と義務を負っている</a:t>
            </a:r>
            <a:endParaRPr lang="en-US" altLang="ja-JP" dirty="0"/>
          </a:p>
          <a:p>
            <a:pPr lvl="1"/>
            <a:r>
              <a:rPr lang="en-US" altLang="ja-JP" dirty="0"/>
              <a:t>5.4. </a:t>
            </a:r>
            <a:r>
              <a:rPr lang="ja-JP" altLang="en-US" dirty="0"/>
              <a:t>サービス提供者は利用者以上の</a:t>
            </a:r>
            <a:r>
              <a:rPr lang="en-US" altLang="ja-JP" dirty="0"/>
              <a:t>IT</a:t>
            </a:r>
            <a:r>
              <a:rPr lang="ja-JP" altLang="en-US" dirty="0"/>
              <a:t>スキルを持つ</a:t>
            </a:r>
            <a:endParaRPr lang="en-US" altLang="ja-JP" dirty="0"/>
          </a:p>
          <a:p>
            <a:pPr lvl="1"/>
            <a:r>
              <a:rPr lang="en-US" altLang="ja-JP" dirty="0"/>
              <a:t>5.5. One of them</a:t>
            </a:r>
            <a:r>
              <a:rPr lang="ja-JP" altLang="en-US" dirty="0"/>
              <a:t>の組織としての役割を考える。</a:t>
            </a:r>
            <a:r>
              <a:rPr lang="en-US" altLang="ja-JP" dirty="0"/>
              <a:t>Give</a:t>
            </a:r>
            <a:r>
              <a:rPr lang="ja-JP" altLang="en-US" dirty="0"/>
              <a:t>＆</a:t>
            </a:r>
            <a:r>
              <a:rPr lang="en-US" altLang="ja-JP" dirty="0"/>
              <a:t>Take</a:t>
            </a:r>
            <a:r>
              <a:rPr lang="ja-JP" altLang="en-US" dirty="0"/>
              <a:t>の協力関係を想定する</a:t>
            </a:r>
            <a:endParaRPr lang="en-US" altLang="ja-JP" dirty="0"/>
          </a:p>
          <a:p>
            <a:pPr lvl="1"/>
            <a:r>
              <a:rPr lang="en-US" altLang="ja-JP" dirty="0"/>
              <a:t>5.6. </a:t>
            </a:r>
            <a:r>
              <a:rPr lang="ja-JP" altLang="en-US" dirty="0"/>
              <a:t>外部の動き（特に商用サービス）を知る組織外の情報を組織内へ</a:t>
            </a:r>
            <a:endParaRPr lang="en-US" altLang="ja-JP" dirty="0"/>
          </a:p>
          <a:p>
            <a:pPr lvl="1"/>
            <a:r>
              <a:rPr lang="en-US" altLang="ja-JP" dirty="0"/>
              <a:t>5.7. </a:t>
            </a:r>
            <a:r>
              <a:rPr lang="ja-JP" altLang="en-US" dirty="0"/>
              <a:t>今後</a:t>
            </a:r>
            <a:r>
              <a:rPr lang="en-US" altLang="ja-JP" dirty="0"/>
              <a:t>10</a:t>
            </a:r>
            <a:r>
              <a:rPr lang="ja-JP" altLang="en-US" dirty="0"/>
              <a:t>年を見据える</a:t>
            </a:r>
            <a:endParaRPr lang="en-US" altLang="ja-JP" dirty="0"/>
          </a:p>
          <a:p>
            <a:pPr lvl="1"/>
            <a:r>
              <a:rPr lang="en-US" altLang="ja-JP" dirty="0"/>
              <a:t>5.8. </a:t>
            </a:r>
            <a:r>
              <a:rPr lang="ja-JP" altLang="en-US" dirty="0"/>
              <a:t>未来は自分が描き、自分で作る。</a:t>
            </a:r>
          </a:p>
          <a:p>
            <a:endParaRPr kumimoji="1" lang="ja-JP" altLang="en-US" dirty="0"/>
          </a:p>
        </p:txBody>
      </p:sp>
      <p:sp>
        <p:nvSpPr>
          <p:cNvPr id="2" name="テキスト ボックス 1"/>
          <p:cNvSpPr txBox="1"/>
          <p:nvPr/>
        </p:nvSpPr>
        <p:spPr>
          <a:xfrm>
            <a:off x="1403131" y="6356350"/>
            <a:ext cx="10397931"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Meiryo UI" panose="020B0604030504040204" pitchFamily="50" charset="-128"/>
              </a:rPr>
              <a:t>別紙　◦</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人工知能</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(AI)</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による知の共有化の進展への期待 </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a:t>
            </a:r>
            <a:r>
              <a:rPr lang="ja-JP" altLang="en-US" dirty="0">
                <a:latin typeface="Meiryo UI" panose="020B0604030504040204" pitchFamily="50" charset="-128"/>
                <a:ea typeface="Meiryo UI" panose="020B0604030504040204" pitchFamily="50" charset="-128"/>
                <a:cs typeface="Meiryo UI" panose="020B0604030504040204" pitchFamily="50" charset="-128"/>
                <a:hlinkClick r:id="rId2"/>
              </a:rPr>
              <a:t>要約</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 </a:t>
            </a:r>
            <a:r>
              <a:rPr lang="en-US" altLang="ja-JP" dirty="0" err="1">
                <a:latin typeface="Meiryo UI" panose="020B0604030504040204" pitchFamily="50" charset="-128"/>
                <a:ea typeface="Meiryo UI" panose="020B0604030504040204" pitchFamily="50" charset="-128"/>
                <a:cs typeface="Meiryo UI" panose="020B0604030504040204" pitchFamily="50" charset="-128"/>
                <a:hlinkClick r:id="rId2"/>
              </a:rPr>
              <a:t>XMind</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 Online Library</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err="1">
                <a:latin typeface="Meiryo UI" panose="020B0604030504040204" pitchFamily="50" charset="-128"/>
                <a:ea typeface="Meiryo UI" panose="020B0604030504040204" pitchFamily="50" charset="-128"/>
                <a:cs typeface="Meiryo UI" panose="020B0604030504040204" pitchFamily="50" charset="-128"/>
              </a:rPr>
              <a:t>Xmind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344449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人工知能の歩み</a:t>
            </a:r>
          </a:p>
        </p:txBody>
      </p:sp>
      <p:sp>
        <p:nvSpPr>
          <p:cNvPr id="3" name="コンテンツ プレースホルダー 2"/>
          <p:cNvSpPr>
            <a:spLocks noGrp="1"/>
          </p:cNvSpPr>
          <p:nvPr>
            <p:ph sz="half" idx="1"/>
          </p:nvPr>
        </p:nvSpPr>
        <p:spPr/>
        <p:txBody>
          <a:bodyPr/>
          <a:lstStyle/>
          <a:p>
            <a:r>
              <a:rPr lang="ja-JP" altLang="en-US" dirty="0"/>
              <a:t>第</a:t>
            </a:r>
            <a:r>
              <a:rPr lang="en-US" altLang="ja-JP" dirty="0"/>
              <a:t>1</a:t>
            </a:r>
            <a:r>
              <a:rPr lang="ja-JP" altLang="en-US" dirty="0"/>
              <a:t>次ブーム</a:t>
            </a:r>
            <a:endParaRPr lang="en-US" altLang="ja-JP" dirty="0"/>
          </a:p>
          <a:p>
            <a:pPr lvl="1"/>
            <a:r>
              <a:rPr lang="en-US" altLang="ja-JP" dirty="0"/>
              <a:t>1956~1960</a:t>
            </a:r>
            <a:r>
              <a:rPr lang="ja-JP" altLang="en-US" dirty="0"/>
              <a:t>年代</a:t>
            </a:r>
            <a:endParaRPr lang="en-US" altLang="ja-JP" dirty="0"/>
          </a:p>
          <a:p>
            <a:r>
              <a:rPr lang="ja-JP" altLang="en-US" dirty="0"/>
              <a:t>第</a:t>
            </a:r>
            <a:r>
              <a:rPr lang="en-US" altLang="ja-JP" dirty="0"/>
              <a:t>2</a:t>
            </a:r>
            <a:r>
              <a:rPr lang="ja-JP" altLang="en-US" dirty="0"/>
              <a:t>次ブーム</a:t>
            </a:r>
            <a:endParaRPr lang="en-US" altLang="ja-JP" dirty="0"/>
          </a:p>
          <a:p>
            <a:pPr lvl="1"/>
            <a:r>
              <a:rPr lang="en-US" altLang="ja-JP" dirty="0"/>
              <a:t>1980</a:t>
            </a:r>
            <a:r>
              <a:rPr lang="ja-JP" altLang="en-US" dirty="0"/>
              <a:t>年代</a:t>
            </a:r>
            <a:endParaRPr lang="en-US" altLang="ja-JP" dirty="0"/>
          </a:p>
          <a:p>
            <a:pPr lvl="1"/>
            <a:r>
              <a:rPr lang="ja-JP" altLang="en-US" dirty="0"/>
              <a:t>教師データによる人間が特徴量を抽出</a:t>
            </a:r>
            <a:endParaRPr lang="en-US" altLang="ja-JP" dirty="0"/>
          </a:p>
          <a:p>
            <a:r>
              <a:rPr lang="ja-JP" altLang="en-US" dirty="0"/>
              <a:t>現在</a:t>
            </a:r>
            <a:endParaRPr lang="en-US" altLang="ja-JP" dirty="0"/>
          </a:p>
          <a:p>
            <a:pPr lvl="1"/>
            <a:r>
              <a:rPr lang="ja-JP" altLang="en-US" dirty="0"/>
              <a:t>技術</a:t>
            </a:r>
            <a:endParaRPr lang="en-US" altLang="ja-JP" dirty="0"/>
          </a:p>
          <a:p>
            <a:pPr lvl="2"/>
            <a:r>
              <a:rPr lang="ja-JP" altLang="en-US" dirty="0"/>
              <a:t>ディープラーニング</a:t>
            </a:r>
            <a:endParaRPr lang="en-US" altLang="ja-JP" dirty="0"/>
          </a:p>
          <a:p>
            <a:pPr lvl="2"/>
            <a:r>
              <a:rPr lang="ja-JP" altLang="en-US" dirty="0"/>
              <a:t>特徴表現学習</a:t>
            </a:r>
            <a:endParaRPr lang="en-US" altLang="ja-JP" dirty="0"/>
          </a:p>
          <a:p>
            <a:pPr lvl="2"/>
            <a:r>
              <a:rPr lang="ja-JP" altLang="en-US" dirty="0"/>
              <a:t>自然言語処理</a:t>
            </a:r>
            <a:endParaRPr lang="en-US" altLang="ja-JP" dirty="0"/>
          </a:p>
          <a:p>
            <a:pPr lvl="2"/>
            <a:r>
              <a:rPr lang="ja-JP" altLang="en-US" dirty="0"/>
              <a:t>音声認識</a:t>
            </a:r>
            <a:endParaRPr lang="en-US" altLang="ja-JP" dirty="0"/>
          </a:p>
          <a:p>
            <a:pPr lvl="2"/>
            <a:r>
              <a:rPr lang="ja-JP" altLang="en-US" dirty="0"/>
              <a:t>画像認識</a:t>
            </a:r>
            <a:endParaRPr lang="en-US" altLang="ja-JP" dirty="0"/>
          </a:p>
          <a:p>
            <a:pPr lvl="1"/>
            <a:endParaRPr lang="en-US" altLang="ja-JP" dirty="0"/>
          </a:p>
          <a:p>
            <a:endParaRPr lang="en-US" altLang="ja-JP" dirty="0"/>
          </a:p>
        </p:txBody>
      </p:sp>
      <p:sp>
        <p:nvSpPr>
          <p:cNvPr id="4" name="コンテンツ プレースホルダー 3"/>
          <p:cNvSpPr>
            <a:spLocks noGrp="1"/>
          </p:cNvSpPr>
          <p:nvPr>
            <p:ph sz="half" idx="2"/>
          </p:nvPr>
        </p:nvSpPr>
        <p:spPr/>
        <p:txBody>
          <a:bodyPr/>
          <a:lstStyle/>
          <a:p>
            <a:r>
              <a:rPr kumimoji="1" lang="en-US" altLang="ja-JP" dirty="0"/>
              <a:t>10</a:t>
            </a:r>
            <a:r>
              <a:rPr kumimoji="1" lang="ja-JP" altLang="en-US" dirty="0"/>
              <a:t>年先の新技術はわからないが、今確立しつつある技術は、明らかに実用レベルになる</a:t>
            </a:r>
            <a:endParaRPr kumimoji="1" lang="en-US" altLang="ja-JP" dirty="0"/>
          </a:p>
          <a:p>
            <a:endParaRPr kumimoji="1" lang="ja-JP" altLang="en-US" dirty="0"/>
          </a:p>
        </p:txBody>
      </p:sp>
    </p:spTree>
    <p:extLst>
      <p:ext uri="{BB962C8B-B14F-4D97-AF65-F5344CB8AC3E}">
        <p14:creationId xmlns:p14="http://schemas.microsoft.com/office/powerpoint/2010/main" val="32185093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今後</a:t>
            </a:r>
            <a:r>
              <a:rPr lang="en-US" altLang="ja-JP" dirty="0"/>
              <a:t>10</a:t>
            </a:r>
            <a:r>
              <a:rPr lang="ja-JP" altLang="en-US" dirty="0"/>
              <a:t>年で広く普及する</a:t>
            </a:r>
            <a:r>
              <a:rPr kumimoji="1" lang="ja-JP" altLang="en-US" dirty="0"/>
              <a:t>次世代技術</a:t>
            </a:r>
          </a:p>
        </p:txBody>
      </p:sp>
      <p:sp>
        <p:nvSpPr>
          <p:cNvPr id="3" name="コンテンツ プレースホルダー 2"/>
          <p:cNvSpPr>
            <a:spLocks noGrp="1"/>
          </p:cNvSpPr>
          <p:nvPr>
            <p:ph sz="half" idx="1"/>
          </p:nvPr>
        </p:nvSpPr>
        <p:spPr/>
        <p:txBody>
          <a:bodyPr/>
          <a:lstStyle/>
          <a:p>
            <a:r>
              <a:rPr lang="ja-JP" altLang="en-US" dirty="0"/>
              <a:t>あらゆる情報のビッグデータ化</a:t>
            </a:r>
            <a:endParaRPr lang="en-US" altLang="ja-JP" dirty="0"/>
          </a:p>
          <a:p>
            <a:pPr lvl="1"/>
            <a:r>
              <a:rPr lang="ja-JP" altLang="en-US" dirty="0"/>
              <a:t>図書館としてのデジタルアーカイブ⇒国としてのデジタルアーカイブ⇒業種業態を問わない機関が保有する情報、関連情報を合わせて、ビッグデータ化</a:t>
            </a:r>
            <a:endParaRPr lang="en-US" altLang="ja-JP" dirty="0"/>
          </a:p>
          <a:p>
            <a:r>
              <a:rPr lang="ja-JP" altLang="en-US" dirty="0"/>
              <a:t>第</a:t>
            </a:r>
            <a:r>
              <a:rPr lang="en-US" altLang="ja-JP" dirty="0"/>
              <a:t>3</a:t>
            </a:r>
            <a:r>
              <a:rPr lang="ja-JP" altLang="en-US" dirty="0"/>
              <a:t>世代人工知能</a:t>
            </a:r>
            <a:endParaRPr lang="en-US" altLang="ja-JP" dirty="0"/>
          </a:p>
          <a:p>
            <a:pPr lvl="1"/>
            <a:endParaRPr lang="en-US" altLang="ja-JP" dirty="0"/>
          </a:p>
          <a:p>
            <a:r>
              <a:rPr lang="en-US" altLang="ja-JP" dirty="0" err="1"/>
              <a:t>loT</a:t>
            </a:r>
            <a:endParaRPr lang="en-US" altLang="ja-JP" dirty="0"/>
          </a:p>
          <a:p>
            <a:endParaRPr lang="en-US" altLang="ja-JP" dirty="0"/>
          </a:p>
          <a:p>
            <a:endParaRPr lang="en-US" altLang="ja-JP" dirty="0"/>
          </a:p>
        </p:txBody>
      </p:sp>
      <p:sp>
        <p:nvSpPr>
          <p:cNvPr id="4" name="コンテンツ プレースホルダー 3"/>
          <p:cNvSpPr>
            <a:spLocks noGrp="1"/>
          </p:cNvSpPr>
          <p:nvPr>
            <p:ph sz="half" idx="2"/>
          </p:nvPr>
        </p:nvSpPr>
        <p:spPr/>
        <p:txBody>
          <a:bodyPr/>
          <a:lstStyle/>
          <a:p>
            <a:endParaRPr kumimoji="1" lang="ja-JP" altLang="en-US" dirty="0"/>
          </a:p>
        </p:txBody>
      </p:sp>
    </p:spTree>
    <p:extLst>
      <p:ext uri="{BB962C8B-B14F-4D97-AF65-F5344CB8AC3E}">
        <p14:creationId xmlns:p14="http://schemas.microsoft.com/office/powerpoint/2010/main" val="3674276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sz="half" idx="1"/>
          </p:nvPr>
        </p:nvSpPr>
        <p:spPr/>
        <p:txBody>
          <a:bodyPr/>
          <a:lstStyle/>
          <a:p>
            <a:endParaRPr kumimoji="1" lang="ja-JP" altLang="en-US"/>
          </a:p>
        </p:txBody>
      </p:sp>
      <p:sp>
        <p:nvSpPr>
          <p:cNvPr id="4" name="コンテンツ プレースホルダー 3"/>
          <p:cNvSpPr>
            <a:spLocks noGrp="1"/>
          </p:cNvSpPr>
          <p:nvPr>
            <p:ph sz="half" idx="2"/>
          </p:nvPr>
        </p:nvSpPr>
        <p:spPr/>
        <p:txBody>
          <a:bodyPr/>
          <a:lstStyle/>
          <a:p>
            <a:endParaRPr kumimoji="1" lang="ja-JP" altLang="en-US" dirty="0"/>
          </a:p>
        </p:txBody>
      </p:sp>
      <p:pic>
        <p:nvPicPr>
          <p:cNvPr id="5" name="図 4"/>
          <p:cNvPicPr/>
          <p:nvPr/>
        </p:nvPicPr>
        <p:blipFill>
          <a:blip r:embed="rId2" cstate="screen">
            <a:extLst>
              <a:ext uri="{28A0092B-C50C-407E-A947-70E740481C1C}">
                <a14:useLocalDpi xmlns:a14="http://schemas.microsoft.com/office/drawing/2010/main"/>
              </a:ext>
            </a:extLst>
          </a:blip>
          <a:stretch>
            <a:fillRect/>
          </a:stretch>
        </p:blipFill>
        <p:spPr>
          <a:xfrm>
            <a:off x="235921" y="933393"/>
            <a:ext cx="5400040" cy="5663565"/>
          </a:xfrm>
          <a:prstGeom prst="rect">
            <a:avLst/>
          </a:prstGeom>
          <a:ln>
            <a:solidFill>
              <a:schemeClr val="accent1"/>
            </a:solidFill>
          </a:ln>
        </p:spPr>
      </p:pic>
    </p:spTree>
    <p:extLst>
      <p:ext uri="{BB962C8B-B14F-4D97-AF65-F5344CB8AC3E}">
        <p14:creationId xmlns:p14="http://schemas.microsoft.com/office/powerpoint/2010/main" val="880770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新たな知識の創造と還流</a:t>
            </a:r>
            <a:endParaRPr lang="en-US" altLang="ja-JP" sz="1400" dirty="0">
              <a:solidFill>
                <a:srgbClr val="C0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dirty="0">
                <a:solidFill>
                  <a:srgbClr val="C0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154</a:t>
            </a:fld>
            <a:endParaRPr kumimoji="0" lang="en-US"/>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942982" y="153078"/>
            <a:ext cx="195663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400" b="1" dirty="0">
                <a:solidFill>
                  <a:srgbClr val="FF0000"/>
                </a:solidFill>
                <a:latin typeface="Meiryo UI" panose="020B0604030504040204" pitchFamily="50" charset="-128"/>
                <a:ea typeface="Meiryo UI" panose="020B0604030504040204" pitchFamily="50" charset="-128"/>
              </a:rPr>
              <a:t>2010</a:t>
            </a:r>
            <a:r>
              <a:rPr lang="ja-JP" altLang="en-US" sz="1400" b="1" dirty="0">
                <a:solidFill>
                  <a:srgbClr val="FF0000"/>
                </a:solidFill>
                <a:latin typeface="Meiryo UI" panose="020B0604030504040204" pitchFamily="50" charset="-128"/>
                <a:ea typeface="Meiryo UI" panose="020B0604030504040204" pitchFamily="50" charset="-128"/>
              </a:rPr>
              <a:t>年 → </a:t>
            </a:r>
            <a:r>
              <a:rPr lang="en-US" altLang="ja-JP" sz="1400" b="1" dirty="0">
                <a:solidFill>
                  <a:srgbClr val="FF0000"/>
                </a:solidFill>
                <a:latin typeface="Meiryo UI" panose="020B0604030504040204" pitchFamily="50" charset="-128"/>
                <a:ea typeface="Meiryo UI" panose="020B0604030504040204" pitchFamily="50" charset="-128"/>
              </a:rPr>
              <a:t>2017</a:t>
            </a:r>
            <a:r>
              <a:rPr lang="ja-JP" altLang="en-US" sz="14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角丸四角形吹き出し 113"/>
          <p:cNvSpPr>
            <a:spLocks noChangeArrowheads="1"/>
          </p:cNvSpPr>
          <p:nvPr/>
        </p:nvSpPr>
        <p:spPr bwMode="auto">
          <a:xfrm>
            <a:off x="9794452" y="3405627"/>
            <a:ext cx="1930836" cy="546909"/>
          </a:xfrm>
          <a:prstGeom prst="wedgeRoundRectCallout">
            <a:avLst>
              <a:gd name="adj1" fmla="val -128035"/>
              <a:gd name="adj2" fmla="val -28400"/>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に解析させて、書誌を自動作成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72" name="角丸四角形吹き出し 113"/>
          <p:cNvSpPr>
            <a:spLocks noChangeArrowheads="1"/>
          </p:cNvSpPr>
          <p:nvPr/>
        </p:nvSpPr>
        <p:spPr bwMode="auto">
          <a:xfrm>
            <a:off x="8586966" y="2132856"/>
            <a:ext cx="1930836" cy="758093"/>
          </a:xfrm>
          <a:prstGeom prst="wedgeRoundRectCallout">
            <a:avLst>
              <a:gd name="adj1" fmla="val -121162"/>
              <a:gd name="adj2" fmla="val 18307"/>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情報を</a:t>
            </a: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の教師データとしてディープラーニングにより知識生成</a:t>
            </a:r>
          </a:p>
        </p:txBody>
      </p:sp>
      <p:sp>
        <p:nvSpPr>
          <p:cNvPr id="73" name="角丸四角形吹き出し 113"/>
          <p:cNvSpPr>
            <a:spLocks noChangeArrowheads="1"/>
          </p:cNvSpPr>
          <p:nvPr/>
        </p:nvSpPr>
        <p:spPr bwMode="auto">
          <a:xfrm>
            <a:off x="9675385" y="1489116"/>
            <a:ext cx="1930836" cy="526463"/>
          </a:xfrm>
          <a:prstGeom prst="wedgeRoundRectCallout">
            <a:avLst>
              <a:gd name="adj1" fmla="val -196183"/>
              <a:gd name="adj2" fmla="val 58485"/>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を活用して多様な</a:t>
            </a:r>
            <a:endParaRPr lang="en-US" altLang="ja-JP" sz="1400" dirty="0">
              <a:solidFill>
                <a:schemeClr val="bg1"/>
              </a:solidFill>
              <a:latin typeface="Meiryo UI" panose="020B0604030504040204" pitchFamily="50" charset="-128"/>
              <a:ea typeface="Meiryo UI" panose="020B0604030504040204" pitchFamily="50" charset="-128"/>
            </a:endParaRPr>
          </a:p>
          <a:p>
            <a:pPr defTabSz="913837">
              <a:defRPr/>
            </a:pPr>
            <a:r>
              <a:rPr lang="ja-JP" altLang="en-US" sz="1400" dirty="0">
                <a:solidFill>
                  <a:schemeClr val="bg1"/>
                </a:solidFill>
                <a:latin typeface="Meiryo UI" panose="020B0604030504040204" pitchFamily="50" charset="-128"/>
                <a:ea typeface="Meiryo UI" panose="020B0604030504040204" pitchFamily="50" charset="-128"/>
              </a:rPr>
              <a:t>条件により知識を提供</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3" name="角丸四角形吹き出し 113"/>
          <p:cNvSpPr>
            <a:spLocks noChangeArrowheads="1"/>
          </p:cNvSpPr>
          <p:nvPr/>
        </p:nvSpPr>
        <p:spPr bwMode="auto">
          <a:xfrm>
            <a:off x="10224814" y="2796820"/>
            <a:ext cx="1930836" cy="546909"/>
          </a:xfrm>
          <a:prstGeom prst="wedgeRoundRectCallout">
            <a:avLst>
              <a:gd name="adj1" fmla="val -146367"/>
              <a:gd name="adj2" fmla="val 6598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en-US" altLang="ja-JP" sz="1400" dirty="0">
                <a:solidFill>
                  <a:schemeClr val="bg1"/>
                </a:solidFill>
                <a:latin typeface="Meiryo UI" panose="020B0604030504040204" pitchFamily="50" charset="-128"/>
                <a:ea typeface="Meiryo UI" panose="020B0604030504040204" pitchFamily="50" charset="-128"/>
              </a:rPr>
              <a:t>AI</a:t>
            </a:r>
            <a:r>
              <a:rPr lang="ja-JP" altLang="en-US" sz="1400" dirty="0">
                <a:solidFill>
                  <a:schemeClr val="bg1"/>
                </a:solidFill>
                <a:latin typeface="Meiryo UI" panose="020B0604030504040204" pitchFamily="50" charset="-128"/>
                <a:ea typeface="Meiryo UI" panose="020B0604030504040204" pitchFamily="50" charset="-128"/>
              </a:rPr>
              <a:t>の補助の元、典拠等の辞書作成</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4" name="角丸四角形吹き出し 113"/>
          <p:cNvSpPr>
            <a:spLocks noChangeArrowheads="1"/>
          </p:cNvSpPr>
          <p:nvPr/>
        </p:nvSpPr>
        <p:spPr bwMode="auto">
          <a:xfrm>
            <a:off x="10095373" y="5300796"/>
            <a:ext cx="1930836" cy="526463"/>
          </a:xfrm>
          <a:prstGeom prst="wedgeRoundRectCallout">
            <a:avLst>
              <a:gd name="adj1" fmla="val -44491"/>
              <a:gd name="adj2" fmla="val -109774"/>
              <a:gd name="adj3" fmla="val 16667"/>
            </a:avLst>
          </a:prstGeom>
          <a:solidFill>
            <a:srgbClr val="FF0000"/>
          </a:solidFill>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solidFill>
                  <a:schemeClr val="bg1"/>
                </a:solidFill>
                <a:latin typeface="Meiryo UI" panose="020B0604030504040204" pitchFamily="50" charset="-128"/>
                <a:ea typeface="Meiryo UI" panose="020B0604030504040204" pitchFamily="50" charset="-128"/>
              </a:rPr>
              <a:t>知識インフラを利用して新たな知識の創造</a:t>
            </a:r>
            <a:endParaRPr lang="en-US" altLang="ja-JP" sz="14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30452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円柱 49"/>
          <p:cNvSpPr/>
          <p:nvPr/>
        </p:nvSpPr>
        <p:spPr>
          <a:xfrm>
            <a:off x="1834375" y="5470698"/>
            <a:ext cx="8638893" cy="13904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b="1" dirty="0">
                <a:latin typeface="Meiryo UI" panose="020B0604030504040204" pitchFamily="50" charset="-128"/>
                <a:ea typeface="Meiryo UI" panose="020B0604030504040204" pitchFamily="50" charset="-128"/>
              </a:rPr>
              <a:t>ビッグデータ</a:t>
            </a:r>
            <a:endParaRPr lang="en-US" altLang="ja-JP" sz="14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・知識情報資源</a:t>
            </a:r>
          </a:p>
        </p:txBody>
      </p:sp>
      <p:sp>
        <p:nvSpPr>
          <p:cNvPr id="5" name="タイトル 4"/>
          <p:cNvSpPr>
            <a:spLocks noGrp="1"/>
          </p:cNvSpPr>
          <p:nvPr>
            <p:ph type="title"/>
          </p:nvPr>
        </p:nvSpPr>
        <p:spPr/>
        <p:txBody>
          <a:bodyPr>
            <a:normAutofit/>
          </a:bodyPr>
          <a:lstStyle/>
          <a:p>
            <a:r>
              <a:rPr lang="en-US" altLang="ja-JP" dirty="0"/>
              <a:t>AI</a:t>
            </a:r>
            <a:r>
              <a:rPr lang="ja-JP" altLang="en-US" dirty="0"/>
              <a:t>としての学習と活用の仕組み</a:t>
            </a:r>
            <a:endParaRPr kumimoji="1" lang="ja-JP" altLang="en-US" dirty="0"/>
          </a:p>
        </p:txBody>
      </p:sp>
      <p:sp>
        <p:nvSpPr>
          <p:cNvPr id="6" name="角丸四角形 5"/>
          <p:cNvSpPr/>
          <p:nvPr/>
        </p:nvSpPr>
        <p:spPr>
          <a:xfrm>
            <a:off x="12578802" y="242881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7" name="角丸四角形 6"/>
          <p:cNvSpPr/>
          <p:nvPr/>
        </p:nvSpPr>
        <p:spPr>
          <a:xfrm>
            <a:off x="14768271" y="501461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調達準備</a:t>
            </a:r>
            <a:endParaRPr lang="en-US" altLang="ja-JP" sz="1400" dirty="0">
              <a:latin typeface="Meiryo UI" panose="020B0604030504040204" pitchFamily="50" charset="-128"/>
              <a:ea typeface="Meiryo UI" panose="020B0604030504040204" pitchFamily="50" charset="-128"/>
            </a:endParaRPr>
          </a:p>
        </p:txBody>
      </p:sp>
      <p:sp>
        <p:nvSpPr>
          <p:cNvPr id="8" name="角丸四角形 7"/>
          <p:cNvSpPr/>
          <p:nvPr/>
        </p:nvSpPr>
        <p:spPr>
          <a:xfrm>
            <a:off x="14787928" y="385677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a:t>
            </a:r>
            <a:endParaRPr lang="en-US" altLang="ja-JP" sz="1400" dirty="0">
              <a:latin typeface="Meiryo UI" panose="020B0604030504040204" pitchFamily="50" charset="-128"/>
              <a:ea typeface="Meiryo UI" panose="020B0604030504040204" pitchFamily="50" charset="-128"/>
            </a:endParaRPr>
          </a:p>
        </p:txBody>
      </p:sp>
      <p:sp>
        <p:nvSpPr>
          <p:cNvPr id="9" name="角丸四角形 8"/>
          <p:cNvSpPr/>
          <p:nvPr/>
        </p:nvSpPr>
        <p:spPr>
          <a:xfrm>
            <a:off x="14789109" y="240223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システム化要件定義準備</a:t>
            </a:r>
            <a:endParaRPr lang="en-US" altLang="ja-JP"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2822536" y="404981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業務・サービス要件定義</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14830747" y="121218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予算要求</a:t>
            </a:r>
            <a:endParaRPr lang="en-US" altLang="ja-JP" sz="1400" dirty="0">
              <a:latin typeface="Meiryo UI" panose="020B0604030504040204" pitchFamily="50" charset="-128"/>
              <a:ea typeface="Meiryo UI" panose="020B0604030504040204" pitchFamily="50" charset="-128"/>
            </a:endParaRPr>
          </a:p>
        </p:txBody>
      </p:sp>
      <p:sp>
        <p:nvSpPr>
          <p:cNvPr id="12" name="角丸四角形 11"/>
          <p:cNvSpPr/>
          <p:nvPr/>
        </p:nvSpPr>
        <p:spPr>
          <a:xfrm>
            <a:off x="12561526" y="81520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13" name="フローチャート: 複数書類 12"/>
          <p:cNvSpPr/>
          <p:nvPr/>
        </p:nvSpPr>
        <p:spPr>
          <a:xfrm>
            <a:off x="12917475" y="293438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ja-JP" altLang="ja-JP" sz="1400" dirty="0">
                <a:latin typeface="Meiryo UI" panose="020B0604030504040204" pitchFamily="50" charset="-128"/>
                <a:ea typeface="Meiryo UI" panose="020B0604030504040204" pitchFamily="50" charset="-128"/>
              </a:rPr>
              <a:t>プロジェクト計画書等</a:t>
            </a:r>
            <a:endParaRPr lang="en-US" altLang="ja-JP" sz="1400" dirty="0">
              <a:latin typeface="Meiryo UI" panose="020B0604030504040204" pitchFamily="50" charset="-128"/>
              <a:ea typeface="Meiryo UI" panose="020B0604030504040204" pitchFamily="50" charset="-128"/>
            </a:endParaRPr>
          </a:p>
        </p:txBody>
      </p:sp>
      <p:sp>
        <p:nvSpPr>
          <p:cNvPr id="14" name="フローチャート: 複数書類 13"/>
          <p:cNvSpPr/>
          <p:nvPr/>
        </p:nvSpPr>
        <p:spPr>
          <a:xfrm>
            <a:off x="14915825" y="153225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・予算要求資料</a:t>
            </a:r>
            <a:endParaRPr lang="en-US" altLang="ja-JP" sz="1400" dirty="0">
              <a:latin typeface="Meiryo UI" panose="020B0604030504040204" pitchFamily="50" charset="-128"/>
              <a:ea typeface="Meiryo UI" panose="020B0604030504040204" pitchFamily="50" charset="-128"/>
            </a:endParaRPr>
          </a:p>
        </p:txBody>
      </p:sp>
      <p:sp>
        <p:nvSpPr>
          <p:cNvPr id="15" name="フローチャート: 複数書類 14"/>
          <p:cNvSpPr/>
          <p:nvPr/>
        </p:nvSpPr>
        <p:spPr>
          <a:xfrm>
            <a:off x="12809104" y="143482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戦略基本方針</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IT</a:t>
            </a:r>
            <a:r>
              <a:rPr lang="ja-JP" altLang="en-US" sz="1400" dirty="0">
                <a:latin typeface="Meiryo UI" panose="020B0604030504040204" pitchFamily="50" charset="-128"/>
                <a:ea typeface="Meiryo UI" panose="020B0604030504040204" pitchFamily="50" charset="-128"/>
              </a:rPr>
              <a:t>化構想</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・システム化計画</a:t>
            </a:r>
            <a:endParaRPr lang="en-US" altLang="ja-JP" sz="1400" dirty="0">
              <a:latin typeface="Meiryo UI" panose="020B0604030504040204" pitchFamily="50" charset="-128"/>
              <a:ea typeface="Meiryo UI" panose="020B0604030504040204" pitchFamily="50" charset="-128"/>
            </a:endParaRPr>
          </a:p>
        </p:txBody>
      </p:sp>
      <p:sp>
        <p:nvSpPr>
          <p:cNvPr id="16" name="フローチャート: 複数書類 15"/>
          <p:cNvSpPr/>
          <p:nvPr/>
        </p:nvSpPr>
        <p:spPr>
          <a:xfrm>
            <a:off x="14921851" y="423283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・システム化要件定義書</a:t>
            </a:r>
            <a:r>
              <a:rPr lang="ja-JP" altLang="en-US" sz="1100" dirty="0">
                <a:latin typeface="Meiryo UI" panose="020B0604030504040204" pitchFamily="50" charset="-128"/>
                <a:ea typeface="Meiryo UI" panose="020B0604030504040204" pitchFamily="50" charset="-128"/>
              </a:rPr>
              <a:t>（案）</a:t>
            </a:r>
            <a:endParaRPr lang="en-US" altLang="ja-JP" sz="1400" dirty="0">
              <a:latin typeface="Meiryo UI" panose="020B0604030504040204" pitchFamily="50" charset="-128"/>
              <a:ea typeface="Meiryo UI" panose="020B0604030504040204" pitchFamily="50" charset="-128"/>
            </a:endParaRPr>
          </a:p>
        </p:txBody>
      </p:sp>
      <p:sp>
        <p:nvSpPr>
          <p:cNvPr id="17" name="フローチャート: 複数書類 16"/>
          <p:cNvSpPr/>
          <p:nvPr/>
        </p:nvSpPr>
        <p:spPr>
          <a:xfrm>
            <a:off x="14939037" y="525616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・調達仕様書（案）</a:t>
            </a:r>
            <a:endParaRPr lang="en-US" altLang="ja-JP" sz="1400" dirty="0">
              <a:latin typeface="Meiryo UI" panose="020B0604030504040204" pitchFamily="50" charset="-128"/>
              <a:ea typeface="Meiryo UI" panose="020B0604030504040204" pitchFamily="50" charset="-128"/>
            </a:endParaRPr>
          </a:p>
        </p:txBody>
      </p:sp>
      <p:sp>
        <p:nvSpPr>
          <p:cNvPr id="18" name="フローチャート: 複数書類 17"/>
          <p:cNvSpPr/>
          <p:nvPr/>
        </p:nvSpPr>
        <p:spPr>
          <a:xfrm>
            <a:off x="12901555" y="434383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・サービス要件定義</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・業務要件定義</a:t>
            </a:r>
            <a:endParaRPr lang="en-US" altLang="ja-JP" sz="1400" dirty="0">
              <a:latin typeface="Meiryo UI" panose="020B0604030504040204" pitchFamily="50" charset="-128"/>
              <a:ea typeface="Meiryo UI" panose="020B0604030504040204" pitchFamily="50" charset="-128"/>
            </a:endParaRPr>
          </a:p>
        </p:txBody>
      </p:sp>
      <p:cxnSp>
        <p:nvCxnSpPr>
          <p:cNvPr id="19" name="カギ線コネクタ 18"/>
          <p:cNvCxnSpPr>
            <a:stCxn id="6" idx="2"/>
            <a:endCxn id="10" idx="0"/>
          </p:cNvCxnSpPr>
          <p:nvPr/>
        </p:nvCxnSpPr>
        <p:spPr>
          <a:xfrm rot="16200000" flipH="1">
            <a:off x="13561161" y="381955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フローチャート: 複数書類 19"/>
          <p:cNvSpPr/>
          <p:nvPr/>
        </p:nvSpPr>
        <p:spPr>
          <a:xfrm>
            <a:off x="14907913" y="271836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r>
              <a:rPr lang="ja-JP" altLang="en-US" sz="1400" dirty="0">
                <a:latin typeface="Meiryo UI" panose="020B0604030504040204" pitchFamily="50" charset="-128"/>
                <a:ea typeface="Meiryo UI" panose="020B0604030504040204" pitchFamily="50" charset="-128"/>
              </a:rPr>
              <a:t>説明書</a:t>
            </a:r>
            <a:endParaRPr lang="en-US" altLang="ja-JP" sz="1400" dirty="0">
              <a:latin typeface="Meiryo UI" panose="020B0604030504040204" pitchFamily="50" charset="-128"/>
              <a:ea typeface="Meiryo UI" panose="020B0604030504040204" pitchFamily="50" charset="-128"/>
            </a:endParaRPr>
          </a:p>
        </p:txBody>
      </p:sp>
      <p:sp>
        <p:nvSpPr>
          <p:cNvPr id="21" name="フローチャート: 手操作入力 20"/>
          <p:cNvSpPr/>
          <p:nvPr/>
        </p:nvSpPr>
        <p:spPr>
          <a:xfrm>
            <a:off x="14985836" y="323510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RFI</a:t>
            </a:r>
          </a:p>
        </p:txBody>
      </p:sp>
      <p:cxnSp>
        <p:nvCxnSpPr>
          <p:cNvPr id="22" name="カギ線コネクタ 21"/>
          <p:cNvCxnSpPr>
            <a:stCxn id="15" idx="2"/>
            <a:endCxn id="6" idx="0"/>
          </p:cNvCxnSpPr>
          <p:nvPr/>
        </p:nvCxnSpPr>
        <p:spPr>
          <a:xfrm rot="16200000" flipH="1">
            <a:off x="13516326" y="231145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フローチャート: 手操作入力 22"/>
          <p:cNvSpPr/>
          <p:nvPr/>
        </p:nvSpPr>
        <p:spPr>
          <a:xfrm>
            <a:off x="14870699" y="600149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RFC</a:t>
            </a:r>
          </a:p>
        </p:txBody>
      </p:sp>
      <p:sp>
        <p:nvSpPr>
          <p:cNvPr id="24" name="フローチャート: 手操作入力 23"/>
          <p:cNvSpPr/>
          <p:nvPr/>
        </p:nvSpPr>
        <p:spPr>
          <a:xfrm>
            <a:off x="12901555" y="102906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・戦略企画会議</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sp>
        <p:nvSpPr>
          <p:cNvPr id="25" name="フローチャート: 手操作入力 24"/>
          <p:cNvSpPr/>
          <p:nvPr/>
        </p:nvSpPr>
        <p:spPr>
          <a:xfrm>
            <a:off x="12974127" y="243926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PJMO</a:t>
            </a:r>
            <a:r>
              <a:rPr lang="ja-JP" altLang="en-US" sz="1400" dirty="0">
                <a:latin typeface="Meiryo UI" panose="020B0604030504040204" pitchFamily="50" charset="-128"/>
                <a:ea typeface="Meiryo UI" panose="020B0604030504040204" pitchFamily="50" charset="-128"/>
              </a:rPr>
              <a:t>体制</a:t>
            </a:r>
            <a:endParaRPr lang="en-US" altLang="ja-JP" sz="1400" dirty="0">
              <a:latin typeface="Meiryo UI" panose="020B0604030504040204" pitchFamily="50" charset="-128"/>
              <a:ea typeface="Meiryo UI" panose="020B0604030504040204" pitchFamily="50" charset="-128"/>
            </a:endParaRPr>
          </a:p>
        </p:txBody>
      </p:sp>
      <p:cxnSp>
        <p:nvCxnSpPr>
          <p:cNvPr id="26" name="カギ線コネクタ 25"/>
          <p:cNvCxnSpPr>
            <a:stCxn id="13" idx="3"/>
            <a:endCxn id="14" idx="1"/>
          </p:cNvCxnSpPr>
          <p:nvPr/>
        </p:nvCxnSpPr>
        <p:spPr>
          <a:xfrm flipV="1">
            <a:off x="14568288" y="185589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endCxn id="20" idx="1"/>
          </p:cNvCxnSpPr>
          <p:nvPr/>
        </p:nvCxnSpPr>
        <p:spPr>
          <a:xfrm flipV="1">
            <a:off x="14735434" y="295005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endCxn id="16" idx="1"/>
          </p:cNvCxnSpPr>
          <p:nvPr/>
        </p:nvCxnSpPr>
        <p:spPr>
          <a:xfrm>
            <a:off x="14760301" y="435023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カギ線コネクタ 28"/>
          <p:cNvCxnSpPr>
            <a:stCxn id="8" idx="2"/>
          </p:cNvCxnSpPr>
          <p:nvPr/>
        </p:nvCxnSpPr>
        <p:spPr>
          <a:xfrm rot="16200000" flipH="1">
            <a:off x="15605547" y="503441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8" idx="0"/>
          </p:cNvCxnSpPr>
          <p:nvPr/>
        </p:nvCxnSpPr>
        <p:spPr>
          <a:xfrm rot="5400000">
            <a:off x="15628420" y="380968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3"/>
          </p:cNvCxnSpPr>
          <p:nvPr/>
        </p:nvCxnSpPr>
        <p:spPr>
          <a:xfrm flipV="1">
            <a:off x="16401394" y="194581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14133629" y="655001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戦略</a:t>
            </a:r>
            <a:endParaRPr lang="en-US" altLang="ja-JP" sz="1400" dirty="0">
              <a:latin typeface="Meiryo UI" panose="020B0604030504040204" pitchFamily="50" charset="-128"/>
              <a:ea typeface="Meiryo UI" panose="020B0604030504040204" pitchFamily="50" charset="-128"/>
            </a:endParaRPr>
          </a:p>
        </p:txBody>
      </p:sp>
      <p:sp>
        <p:nvSpPr>
          <p:cNvPr id="33" name="角丸四角形 32"/>
          <p:cNvSpPr/>
          <p:nvPr/>
        </p:nvSpPr>
        <p:spPr>
          <a:xfrm>
            <a:off x="15203133" y="653374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企画</a:t>
            </a:r>
            <a:endParaRPr lang="en-US" altLang="ja-JP" sz="1400" dirty="0">
              <a:latin typeface="Meiryo UI" panose="020B0604030504040204" pitchFamily="50" charset="-128"/>
              <a:ea typeface="Meiryo UI" panose="020B0604030504040204" pitchFamily="50" charset="-128"/>
            </a:endParaRPr>
          </a:p>
        </p:txBody>
      </p:sp>
      <p:sp>
        <p:nvSpPr>
          <p:cNvPr id="34" name="フローチャート: 複数書類 33"/>
          <p:cNvSpPr/>
          <p:nvPr/>
        </p:nvSpPr>
        <p:spPr>
          <a:xfrm>
            <a:off x="386771" y="2012164"/>
            <a:ext cx="1407501"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・対象データ</a:t>
            </a:r>
            <a:endParaRPr lang="en-US" altLang="ja-JP" sz="1400" dirty="0">
              <a:latin typeface="Meiryo UI" panose="020B0604030504040204" pitchFamily="50" charset="-128"/>
              <a:ea typeface="Meiryo UI" panose="020B0604030504040204" pitchFamily="50" charset="-128"/>
            </a:endParaRPr>
          </a:p>
        </p:txBody>
      </p:sp>
      <p:sp>
        <p:nvSpPr>
          <p:cNvPr id="36" name="角丸四角形 35"/>
          <p:cNvSpPr/>
          <p:nvPr/>
        </p:nvSpPr>
        <p:spPr>
          <a:xfrm>
            <a:off x="4106519" y="1605464"/>
            <a:ext cx="2427472" cy="376302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計算環境</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としての頭脳）</a:t>
            </a:r>
            <a:endParaRPr lang="en-US" altLang="ja-JP" sz="1400" dirty="0">
              <a:latin typeface="Meiryo UI" panose="020B0604030504040204" pitchFamily="50" charset="-128"/>
              <a:ea typeface="Meiryo UI" panose="020B0604030504040204" pitchFamily="50" charset="-128"/>
            </a:endParaRPr>
          </a:p>
        </p:txBody>
      </p:sp>
      <p:sp>
        <p:nvSpPr>
          <p:cNvPr id="37" name="角丸四角形 36"/>
          <p:cNvSpPr/>
          <p:nvPr/>
        </p:nvSpPr>
        <p:spPr>
          <a:xfrm>
            <a:off x="2085264" y="1657569"/>
            <a:ext cx="1967174"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入力</a:t>
            </a:r>
            <a:endParaRPr lang="en-US" altLang="ja-JP" sz="1400" dirty="0">
              <a:latin typeface="Meiryo UI" panose="020B0604030504040204" pitchFamily="50" charset="-128"/>
              <a:ea typeface="Meiryo UI" panose="020B0604030504040204" pitchFamily="50" charset="-128"/>
            </a:endParaRPr>
          </a:p>
        </p:txBody>
      </p:sp>
      <p:sp>
        <p:nvSpPr>
          <p:cNvPr id="38" name="角丸四角形 37"/>
          <p:cNvSpPr/>
          <p:nvPr/>
        </p:nvSpPr>
        <p:spPr>
          <a:xfrm>
            <a:off x="6605664" y="163971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出力</a:t>
            </a:r>
            <a:endParaRPr lang="en-US" altLang="ja-JP" sz="1400" dirty="0">
              <a:latin typeface="Meiryo UI" panose="020B0604030504040204" pitchFamily="50" charset="-128"/>
              <a:ea typeface="Meiryo UI" panose="020B0604030504040204" pitchFamily="50" charset="-128"/>
            </a:endParaRPr>
          </a:p>
        </p:txBody>
      </p:sp>
      <p:sp>
        <p:nvSpPr>
          <p:cNvPr id="40" name="角丸四角形 39"/>
          <p:cNvSpPr/>
          <p:nvPr/>
        </p:nvSpPr>
        <p:spPr>
          <a:xfrm>
            <a:off x="4324017" y="4964421"/>
            <a:ext cx="1121119" cy="33422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信頼性評価</a:t>
            </a:r>
            <a:endParaRPr lang="en-US" altLang="ja-JP" sz="1400" dirty="0">
              <a:latin typeface="Meiryo UI" panose="020B0604030504040204" pitchFamily="50" charset="-128"/>
              <a:ea typeface="Meiryo UI" panose="020B0604030504040204" pitchFamily="50" charset="-128"/>
            </a:endParaRPr>
          </a:p>
        </p:txBody>
      </p:sp>
      <p:sp>
        <p:nvSpPr>
          <p:cNvPr id="41" name="円柱 40"/>
          <p:cNvSpPr/>
          <p:nvPr/>
        </p:nvSpPr>
        <p:spPr>
          <a:xfrm>
            <a:off x="3344881" y="5539713"/>
            <a:ext cx="5722374" cy="10505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a:latin typeface="Meiryo UI" panose="020B0604030504040204" pitchFamily="50" charset="-128"/>
                <a:ea typeface="Meiryo UI" panose="020B0604030504040204" pitchFamily="50" charset="-128"/>
              </a:rPr>
              <a:t>学習用データ</a:t>
            </a:r>
            <a:endParaRPr kumimoji="1" lang="ja-JP" altLang="en-US" sz="1400" dirty="0">
              <a:latin typeface="Meiryo UI" panose="020B0604030504040204" pitchFamily="50" charset="-128"/>
              <a:ea typeface="Meiryo UI" panose="020B0604030504040204" pitchFamily="50" charset="-128"/>
            </a:endParaRPr>
          </a:p>
        </p:txBody>
      </p:sp>
      <p:sp>
        <p:nvSpPr>
          <p:cNvPr id="44" name="角丸四角形 43"/>
          <p:cNvSpPr/>
          <p:nvPr/>
        </p:nvSpPr>
        <p:spPr>
          <a:xfrm>
            <a:off x="4343518" y="3758991"/>
            <a:ext cx="2045189" cy="1128287"/>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機械学習</a:t>
            </a:r>
            <a:endParaRPr lang="en-US" altLang="ja-JP" sz="1400" dirty="0">
              <a:latin typeface="Meiryo UI" panose="020B0604030504040204" pitchFamily="50" charset="-128"/>
              <a:ea typeface="Meiryo UI" panose="020B0604030504040204" pitchFamily="50" charset="-128"/>
            </a:endParaRPr>
          </a:p>
        </p:txBody>
      </p:sp>
      <p:sp>
        <p:nvSpPr>
          <p:cNvPr id="45" name="円柱 44"/>
          <p:cNvSpPr/>
          <p:nvPr/>
        </p:nvSpPr>
        <p:spPr>
          <a:xfrm>
            <a:off x="3953057" y="6030334"/>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書誌</a:t>
            </a:r>
            <a:r>
              <a:rPr kumimoji="1" lang="en-US" altLang="ja-JP" sz="1400" dirty="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sp>
        <p:nvSpPr>
          <p:cNvPr id="46" name="円柱 45"/>
          <p:cNvSpPr/>
          <p:nvPr/>
        </p:nvSpPr>
        <p:spPr>
          <a:xfrm>
            <a:off x="4911121" y="6035958"/>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全文テキスト</a:t>
            </a:r>
          </a:p>
        </p:txBody>
      </p:sp>
      <p:sp>
        <p:nvSpPr>
          <p:cNvPr id="47" name="円柱 46"/>
          <p:cNvSpPr/>
          <p:nvPr/>
        </p:nvSpPr>
        <p:spPr>
          <a:xfrm>
            <a:off x="5948922" y="6047787"/>
            <a:ext cx="899904"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画像・動画・音声</a:t>
            </a:r>
            <a:endParaRPr kumimoji="1" lang="ja-JP" altLang="en-US" sz="1400" dirty="0">
              <a:latin typeface="Meiryo UI" panose="020B0604030504040204" pitchFamily="50" charset="-128"/>
              <a:ea typeface="Meiryo UI" panose="020B0604030504040204" pitchFamily="50" charset="-128"/>
            </a:endParaRPr>
          </a:p>
        </p:txBody>
      </p:sp>
      <p:sp>
        <p:nvSpPr>
          <p:cNvPr id="48" name="上矢印 47"/>
          <p:cNvSpPr/>
          <p:nvPr/>
        </p:nvSpPr>
        <p:spPr>
          <a:xfrm>
            <a:off x="2815006" y="3415696"/>
            <a:ext cx="1307691" cy="19363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dirty="0"/>
              <a:t>ＡＩの学習</a:t>
            </a:r>
            <a:endParaRPr kumimoji="1" lang="en-US" altLang="ja-JP" dirty="0"/>
          </a:p>
          <a:p>
            <a:pPr algn="ctr"/>
            <a:r>
              <a:rPr kumimoji="1" lang="ja-JP" altLang="en-US" dirty="0"/>
              <a:t>（知識生成）</a:t>
            </a:r>
          </a:p>
        </p:txBody>
      </p:sp>
      <p:sp>
        <p:nvSpPr>
          <p:cNvPr id="49" name="右矢印 48"/>
          <p:cNvSpPr/>
          <p:nvPr/>
        </p:nvSpPr>
        <p:spPr>
          <a:xfrm>
            <a:off x="914294" y="731521"/>
            <a:ext cx="3077603" cy="831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t>AI</a:t>
            </a:r>
            <a:r>
              <a:rPr lang="ja-JP" altLang="en-US" sz="1600" dirty="0"/>
              <a:t>を活用した解答の導出</a:t>
            </a:r>
            <a:endParaRPr kumimoji="1" lang="ja-JP" altLang="en-US" sz="1600" dirty="0"/>
          </a:p>
        </p:txBody>
      </p:sp>
      <p:sp>
        <p:nvSpPr>
          <p:cNvPr id="51" name="円柱 50"/>
          <p:cNvSpPr/>
          <p:nvPr/>
        </p:nvSpPr>
        <p:spPr>
          <a:xfrm>
            <a:off x="5583621" y="4485109"/>
            <a:ext cx="1208446" cy="8043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教師用データ</a:t>
            </a:r>
            <a:endParaRPr lang="en-US" altLang="ja-JP" sz="1400" dirty="0">
              <a:latin typeface="Meiryo UI" panose="020B0604030504040204" pitchFamily="50" charset="-128"/>
              <a:ea typeface="Meiryo UI" panose="020B0604030504040204" pitchFamily="50" charset="-128"/>
            </a:endParaRPr>
          </a:p>
        </p:txBody>
      </p:sp>
      <p:sp>
        <p:nvSpPr>
          <p:cNvPr id="52" name="円柱 51"/>
          <p:cNvSpPr/>
          <p:nvPr/>
        </p:nvSpPr>
        <p:spPr>
          <a:xfrm>
            <a:off x="7101879" y="6033978"/>
            <a:ext cx="1365607" cy="6729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が生成した知識情報</a:t>
            </a:r>
            <a:endParaRPr kumimoji="1" lang="ja-JP" altLang="en-US" sz="1400" dirty="0">
              <a:latin typeface="Meiryo UI" panose="020B0604030504040204" pitchFamily="50" charset="-128"/>
              <a:ea typeface="Meiryo UI" panose="020B0604030504040204" pitchFamily="50" charset="-128"/>
            </a:endParaRPr>
          </a:p>
        </p:txBody>
      </p:sp>
      <p:sp>
        <p:nvSpPr>
          <p:cNvPr id="54" name="角丸四角形吹き出し 53"/>
          <p:cNvSpPr/>
          <p:nvPr/>
        </p:nvSpPr>
        <p:spPr>
          <a:xfrm>
            <a:off x="8581289" y="3992649"/>
            <a:ext cx="1923810" cy="778678"/>
          </a:xfrm>
          <a:prstGeom prst="wedgeRoundRectCallout">
            <a:avLst>
              <a:gd name="adj1" fmla="val -181850"/>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ラベルが付いたデータがなくても、自動的に特徴量を抽出できるようになった</a:t>
            </a:r>
          </a:p>
        </p:txBody>
      </p:sp>
      <p:sp>
        <p:nvSpPr>
          <p:cNvPr id="56" name="円柱 55"/>
          <p:cNvSpPr/>
          <p:nvPr/>
        </p:nvSpPr>
        <p:spPr>
          <a:xfrm>
            <a:off x="306337" y="5692877"/>
            <a:ext cx="899904" cy="9815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ナショナルアーカイブ</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情報</a:t>
            </a:r>
            <a:endParaRPr kumimoji="1" lang="ja-JP" altLang="en-US" sz="1400" dirty="0">
              <a:latin typeface="Meiryo UI" panose="020B0604030504040204" pitchFamily="50" charset="-128"/>
              <a:ea typeface="Meiryo UI" panose="020B0604030504040204" pitchFamily="50" charset="-128"/>
            </a:endParaRPr>
          </a:p>
        </p:txBody>
      </p:sp>
      <p:sp>
        <p:nvSpPr>
          <p:cNvPr id="57" name="円柱 56"/>
          <p:cNvSpPr/>
          <p:nvPr/>
        </p:nvSpPr>
        <p:spPr>
          <a:xfrm>
            <a:off x="10980462" y="5368490"/>
            <a:ext cx="899904" cy="1016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インターネット流通情報</a:t>
            </a:r>
          </a:p>
        </p:txBody>
      </p:sp>
      <p:sp>
        <p:nvSpPr>
          <p:cNvPr id="58" name="屈折矢印 57"/>
          <p:cNvSpPr/>
          <p:nvPr/>
        </p:nvSpPr>
        <p:spPr>
          <a:xfrm flipV="1">
            <a:off x="10570150" y="2402233"/>
            <a:ext cx="1215540" cy="1996374"/>
          </a:xfrm>
          <a:prstGeom prst="bentUpArrow">
            <a:avLst>
              <a:gd name="adj1" fmla="val 10440"/>
              <a:gd name="adj2" fmla="val 25000"/>
              <a:gd name="adj3" fmla="val 2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上矢印 58"/>
          <p:cNvSpPr/>
          <p:nvPr/>
        </p:nvSpPr>
        <p:spPr>
          <a:xfrm>
            <a:off x="10786937" y="1349703"/>
            <a:ext cx="781401" cy="301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1798262" y="1986685"/>
            <a:ext cx="381973"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p:cNvSpPr/>
          <p:nvPr/>
        </p:nvSpPr>
        <p:spPr>
          <a:xfrm>
            <a:off x="4431487" y="3991875"/>
            <a:ext cx="1802005" cy="43282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各種予測モデル</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・アルゴリズム</a:t>
            </a:r>
            <a:endParaRPr lang="en-US" altLang="ja-JP" sz="1400" dirty="0">
              <a:latin typeface="Meiryo UI" panose="020B0604030504040204" pitchFamily="50" charset="-128"/>
              <a:ea typeface="Meiryo UI" panose="020B0604030504040204" pitchFamily="50" charset="-128"/>
            </a:endParaRPr>
          </a:p>
        </p:txBody>
      </p:sp>
      <p:sp>
        <p:nvSpPr>
          <p:cNvPr id="63" name="フローチャート: 複数書類 62"/>
          <p:cNvSpPr/>
          <p:nvPr/>
        </p:nvSpPr>
        <p:spPr>
          <a:xfrm>
            <a:off x="114811" y="4542187"/>
            <a:ext cx="189346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歴史的文献等のテキスト・画像情報</a:t>
            </a:r>
            <a:endParaRPr lang="en-US" altLang="ja-JP" sz="1400" dirty="0">
              <a:latin typeface="Meiryo UI" panose="020B0604030504040204" pitchFamily="50" charset="-128"/>
              <a:ea typeface="Meiryo UI" panose="020B0604030504040204" pitchFamily="50" charset="-128"/>
            </a:endParaRPr>
          </a:p>
        </p:txBody>
      </p:sp>
      <p:sp>
        <p:nvSpPr>
          <p:cNvPr id="64" name="下矢印 63"/>
          <p:cNvSpPr/>
          <p:nvPr/>
        </p:nvSpPr>
        <p:spPr>
          <a:xfrm>
            <a:off x="629265" y="5256165"/>
            <a:ext cx="340650" cy="436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a:off x="1289965" y="5844421"/>
            <a:ext cx="544410" cy="64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左矢印 65"/>
          <p:cNvSpPr/>
          <p:nvPr/>
        </p:nvSpPr>
        <p:spPr>
          <a:xfrm>
            <a:off x="10505099" y="5571086"/>
            <a:ext cx="417508" cy="531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p:cNvSpPr/>
          <p:nvPr/>
        </p:nvSpPr>
        <p:spPr>
          <a:xfrm>
            <a:off x="5741322" y="5089805"/>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ラベルあり</a:t>
            </a:r>
            <a:endParaRPr lang="en-US" altLang="ja-JP" sz="1400" dirty="0">
              <a:latin typeface="Meiryo UI" panose="020B0604030504040204" pitchFamily="50" charset="-128"/>
              <a:ea typeface="Meiryo UI" panose="020B0604030504040204" pitchFamily="50" charset="-128"/>
            </a:endParaRPr>
          </a:p>
        </p:txBody>
      </p:sp>
      <p:sp>
        <p:nvSpPr>
          <p:cNvPr id="68" name="下矢印 67"/>
          <p:cNvSpPr/>
          <p:nvPr/>
        </p:nvSpPr>
        <p:spPr>
          <a:xfrm>
            <a:off x="7637276" y="3212212"/>
            <a:ext cx="604868" cy="228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知識の増殖</a:t>
            </a:r>
          </a:p>
        </p:txBody>
      </p:sp>
      <p:sp>
        <p:nvSpPr>
          <p:cNvPr id="69" name="角丸四角形 68"/>
          <p:cNvSpPr/>
          <p:nvPr/>
        </p:nvSpPr>
        <p:spPr>
          <a:xfrm>
            <a:off x="4499728" y="648929"/>
            <a:ext cx="1802005" cy="89205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b="1" dirty="0">
                <a:latin typeface="Meiryo UI" panose="020B0604030504040204" pitchFamily="50" charset="-128"/>
                <a:ea typeface="Meiryo UI" panose="020B0604030504040204" pitchFamily="50" charset="-128"/>
              </a:rPr>
              <a:t>情報科学</a:t>
            </a:r>
            <a:endParaRPr lang="en-US" altLang="ja-JP" sz="1400" b="1"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・自然言語処理</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・画像認識</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・音声認識</a:t>
            </a:r>
            <a:endParaRPr lang="en-US" altLang="ja-JP" sz="1400" dirty="0">
              <a:latin typeface="Meiryo UI" panose="020B0604030504040204" pitchFamily="50" charset="-128"/>
              <a:ea typeface="Meiryo UI" panose="020B0604030504040204" pitchFamily="50" charset="-128"/>
            </a:endParaRPr>
          </a:p>
        </p:txBody>
      </p:sp>
      <p:sp>
        <p:nvSpPr>
          <p:cNvPr id="70" name="角丸四角形吹き出し 69"/>
          <p:cNvSpPr/>
          <p:nvPr/>
        </p:nvSpPr>
        <p:spPr>
          <a:xfrm>
            <a:off x="8651796" y="2840991"/>
            <a:ext cx="2612498" cy="955661"/>
          </a:xfrm>
          <a:prstGeom prst="wedgeRoundRectCallout">
            <a:avLst>
              <a:gd name="adj1" fmla="val -134588"/>
              <a:gd name="adj2" fmla="val 6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ディープラーニング</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専門家の知識だけでなく、ビッグデータの分析から得られた実績値から知識を自動生成</a:t>
            </a:r>
          </a:p>
        </p:txBody>
      </p:sp>
      <p:sp>
        <p:nvSpPr>
          <p:cNvPr id="71" name="角丸四角形吹き出し 70"/>
          <p:cNvSpPr/>
          <p:nvPr/>
        </p:nvSpPr>
        <p:spPr>
          <a:xfrm>
            <a:off x="7411250" y="736159"/>
            <a:ext cx="1923810" cy="603207"/>
          </a:xfrm>
          <a:prstGeom prst="wedgeRoundRectCallout">
            <a:avLst>
              <a:gd name="adj1" fmla="val -104165"/>
              <a:gd name="adj2" fmla="val 98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コンピュータの高性能化</a:t>
            </a:r>
          </a:p>
        </p:txBody>
      </p:sp>
      <p:sp>
        <p:nvSpPr>
          <p:cNvPr id="72" name="上矢印 71"/>
          <p:cNvSpPr/>
          <p:nvPr/>
        </p:nvSpPr>
        <p:spPr>
          <a:xfrm>
            <a:off x="5434002" y="5297050"/>
            <a:ext cx="582810" cy="4138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4124111" y="2252334"/>
            <a:ext cx="2369200" cy="768835"/>
          </a:xfrm>
          <a:prstGeom prst="roundRect">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ディープラーニング特徴量の自動抽出</a:t>
            </a:r>
            <a:endParaRPr lang="en-US" altLang="ja-JP" sz="1400" dirty="0">
              <a:latin typeface="Meiryo UI" panose="020B0604030504040204" pitchFamily="50" charset="-128"/>
              <a:ea typeface="Meiryo UI" panose="020B0604030504040204" pitchFamily="50" charset="-128"/>
            </a:endParaRPr>
          </a:p>
          <a:p>
            <a:pPr algn="ctr"/>
            <a:endParaRPr lang="en-US" altLang="ja-JP" sz="1400" dirty="0">
              <a:latin typeface="Meiryo UI" panose="020B0604030504040204" pitchFamily="50" charset="-128"/>
              <a:ea typeface="Meiryo UI" panose="020B0604030504040204" pitchFamily="50" charset="-128"/>
            </a:endParaRPr>
          </a:p>
        </p:txBody>
      </p:sp>
      <p:sp>
        <p:nvSpPr>
          <p:cNvPr id="74" name="角丸四角形吹き出し 73"/>
          <p:cNvSpPr/>
          <p:nvPr/>
        </p:nvSpPr>
        <p:spPr>
          <a:xfrm>
            <a:off x="274867" y="3048237"/>
            <a:ext cx="2509213" cy="1167572"/>
          </a:xfrm>
          <a:prstGeom prst="wedgeRoundRectCallout">
            <a:avLst>
              <a:gd name="adj1" fmla="val 59860"/>
              <a:gd name="adj2" fmla="val 161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文化情報資源としてのナショナルアーカイブがビッグデータとして利用可能になると</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としての信頼性の高い知識が飛躍的に豊富になる</a:t>
            </a:r>
            <a:endParaRPr kumimoji="1" lang="ja-JP" altLang="en-US" sz="1400" dirty="0">
              <a:latin typeface="Meiryo UI" panose="020B0604030504040204" pitchFamily="50" charset="-128"/>
              <a:ea typeface="Meiryo UI" panose="020B0604030504040204" pitchFamily="50" charset="-128"/>
            </a:endParaRPr>
          </a:p>
        </p:txBody>
      </p:sp>
      <p:sp>
        <p:nvSpPr>
          <p:cNvPr id="75" name="角丸四角形吹き出し 74"/>
          <p:cNvSpPr/>
          <p:nvPr/>
        </p:nvSpPr>
        <p:spPr>
          <a:xfrm>
            <a:off x="10922607" y="4766534"/>
            <a:ext cx="1093196" cy="382885"/>
          </a:xfrm>
          <a:prstGeom prst="wedgeRoundRectCallout">
            <a:avLst>
              <a:gd name="adj1" fmla="val -28525"/>
              <a:gd name="adj2" fmla="val 1296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玉石混合</a:t>
            </a:r>
          </a:p>
        </p:txBody>
      </p:sp>
      <p:sp>
        <p:nvSpPr>
          <p:cNvPr id="76" name="角丸四角形 75"/>
          <p:cNvSpPr/>
          <p:nvPr/>
        </p:nvSpPr>
        <p:spPr>
          <a:xfrm>
            <a:off x="4511579" y="4542590"/>
            <a:ext cx="909143" cy="28212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ラベルなし</a:t>
            </a:r>
            <a:endParaRPr lang="en-US" altLang="ja-JP" sz="1400" dirty="0">
              <a:latin typeface="Meiryo UI" panose="020B0604030504040204" pitchFamily="50" charset="-128"/>
              <a:ea typeface="Meiryo UI" panose="020B0604030504040204" pitchFamily="50" charset="-128"/>
            </a:endParaRPr>
          </a:p>
        </p:txBody>
      </p:sp>
      <p:sp>
        <p:nvSpPr>
          <p:cNvPr id="77" name="円柱 76"/>
          <p:cNvSpPr/>
          <p:nvPr/>
        </p:nvSpPr>
        <p:spPr>
          <a:xfrm>
            <a:off x="4271466" y="2984444"/>
            <a:ext cx="2144218" cy="52734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として学習した知識</a:t>
            </a:r>
            <a:endParaRPr kumimoji="1" lang="en-US" altLang="ja-JP" sz="1400" dirty="0">
              <a:latin typeface="Meiryo UI" panose="020B0604030504040204" pitchFamily="50" charset="-128"/>
              <a:ea typeface="Meiryo UI" panose="020B0604030504040204" pitchFamily="50" charset="-128"/>
            </a:endParaRPr>
          </a:p>
        </p:txBody>
      </p:sp>
      <p:sp>
        <p:nvSpPr>
          <p:cNvPr id="78" name="角丸四角形 77"/>
          <p:cNvSpPr/>
          <p:nvPr/>
        </p:nvSpPr>
        <p:spPr>
          <a:xfrm>
            <a:off x="4145769" y="1842653"/>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予測</a:t>
            </a:r>
            <a:endParaRPr lang="en-US" altLang="ja-JP" sz="1400" dirty="0">
              <a:latin typeface="Meiryo UI" panose="020B0604030504040204" pitchFamily="50" charset="-128"/>
              <a:ea typeface="Meiryo UI" panose="020B0604030504040204" pitchFamily="50" charset="-128"/>
            </a:endParaRPr>
          </a:p>
        </p:txBody>
      </p:sp>
      <p:sp>
        <p:nvSpPr>
          <p:cNvPr id="79" name="角丸四角形 78"/>
          <p:cNvSpPr/>
          <p:nvPr/>
        </p:nvSpPr>
        <p:spPr>
          <a:xfrm>
            <a:off x="4942393" y="185856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識別</a:t>
            </a:r>
            <a:endParaRPr lang="en-US" altLang="ja-JP" sz="1400" dirty="0">
              <a:latin typeface="Meiryo UI" panose="020B0604030504040204" pitchFamily="50" charset="-128"/>
              <a:ea typeface="Meiryo UI" panose="020B0604030504040204" pitchFamily="50" charset="-128"/>
            </a:endParaRPr>
          </a:p>
        </p:txBody>
      </p:sp>
      <p:sp>
        <p:nvSpPr>
          <p:cNvPr id="80" name="角丸四角形 79"/>
          <p:cNvSpPr/>
          <p:nvPr/>
        </p:nvSpPr>
        <p:spPr>
          <a:xfrm>
            <a:off x="5655673" y="1851680"/>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実行</a:t>
            </a:r>
            <a:endParaRPr lang="en-US" altLang="ja-JP" sz="1400" dirty="0">
              <a:latin typeface="Meiryo UI" panose="020B0604030504040204" pitchFamily="50" charset="-128"/>
              <a:ea typeface="Meiryo UI" panose="020B0604030504040204" pitchFamily="50" charset="-128"/>
            </a:endParaRPr>
          </a:p>
        </p:txBody>
      </p:sp>
      <p:sp>
        <p:nvSpPr>
          <p:cNvPr id="81" name="角丸四角形 80"/>
          <p:cNvSpPr/>
          <p:nvPr/>
        </p:nvSpPr>
        <p:spPr>
          <a:xfrm>
            <a:off x="4519581" y="3498284"/>
            <a:ext cx="1460354" cy="2642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強化学習</a:t>
            </a:r>
            <a:endParaRPr lang="en-US" altLang="ja-JP" sz="1400" dirty="0">
              <a:latin typeface="Meiryo UI" panose="020B0604030504040204" pitchFamily="50" charset="-128"/>
              <a:ea typeface="Meiryo UI" panose="020B0604030504040204" pitchFamily="50" charset="-128"/>
            </a:endParaRPr>
          </a:p>
        </p:txBody>
      </p:sp>
      <p:sp>
        <p:nvSpPr>
          <p:cNvPr id="42" name="角丸四角形 41"/>
          <p:cNvSpPr/>
          <p:nvPr/>
        </p:nvSpPr>
        <p:spPr>
          <a:xfrm>
            <a:off x="4540257" y="2765449"/>
            <a:ext cx="854332" cy="3209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認知</a:t>
            </a:r>
            <a:endParaRPr lang="en-US" altLang="ja-JP" sz="1400" dirty="0">
              <a:latin typeface="Meiryo UI" panose="020B0604030504040204" pitchFamily="50" charset="-128"/>
              <a:ea typeface="Meiryo UI" panose="020B0604030504040204" pitchFamily="50" charset="-128"/>
            </a:endParaRPr>
          </a:p>
        </p:txBody>
      </p:sp>
      <p:sp>
        <p:nvSpPr>
          <p:cNvPr id="43" name="角丸四角形 42"/>
          <p:cNvSpPr/>
          <p:nvPr/>
        </p:nvSpPr>
        <p:spPr>
          <a:xfrm>
            <a:off x="5435668" y="2772336"/>
            <a:ext cx="854332" cy="32493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認識</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82145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正方形/長方形 41"/>
          <p:cNvSpPr/>
          <p:nvPr/>
        </p:nvSpPr>
        <p:spPr>
          <a:xfrm>
            <a:off x="9689691" y="1017439"/>
            <a:ext cx="2408903" cy="451300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業務運用タスク</a:t>
            </a: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7181997" y="1017439"/>
            <a:ext cx="2408903" cy="4513006"/>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システム構築タスク（システム開発＋データサイエンス</a:t>
            </a:r>
          </a:p>
        </p:txBody>
      </p:sp>
      <p:sp>
        <p:nvSpPr>
          <p:cNvPr id="40" name="正方形/長方形 39"/>
          <p:cNvSpPr/>
          <p:nvPr/>
        </p:nvSpPr>
        <p:spPr>
          <a:xfrm>
            <a:off x="4704268" y="1017439"/>
            <a:ext cx="2408903" cy="4513006"/>
          </a:xfrm>
          <a:prstGeom prst="rect">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kumimoji="1" lang="en-US" altLang="ja-JP" sz="1400" dirty="0">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を活用したシステム</a:t>
            </a:r>
          </a:p>
        </p:txBody>
      </p:sp>
      <p:sp>
        <p:nvSpPr>
          <p:cNvPr id="2" name="タイトル 1"/>
          <p:cNvSpPr>
            <a:spLocks noGrp="1"/>
          </p:cNvSpPr>
          <p:nvPr>
            <p:ph type="title"/>
          </p:nvPr>
        </p:nvSpPr>
        <p:spPr/>
        <p:txBody>
          <a:bodyPr/>
          <a:lstStyle/>
          <a:p>
            <a:endParaRPr kumimoji="1" lang="ja-JP" altLang="en-US"/>
          </a:p>
        </p:txBody>
      </p:sp>
      <p:sp>
        <p:nvSpPr>
          <p:cNvPr id="3" name="Oval 61"/>
          <p:cNvSpPr>
            <a:spLocks noChangeArrowheads="1"/>
          </p:cNvSpPr>
          <p:nvPr/>
        </p:nvSpPr>
        <p:spPr bwMode="auto">
          <a:xfrm>
            <a:off x="991224" y="154100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知識提供</a:t>
            </a:r>
            <a:endParaRPr lang="en-US" altLang="ja-JP" sz="1300" dirty="0">
              <a:latin typeface="Meiryo UI" panose="020B0604030504040204" pitchFamily="50" charset="-128"/>
              <a:ea typeface="Meiryo UI" panose="020B0604030504040204" pitchFamily="50" charset="-128"/>
            </a:endParaRPr>
          </a:p>
        </p:txBody>
      </p:sp>
      <p:sp>
        <p:nvSpPr>
          <p:cNvPr id="4" name="正方形/長方形 3"/>
          <p:cNvSpPr/>
          <p:nvPr/>
        </p:nvSpPr>
        <p:spPr bwMode="auto">
          <a:xfrm>
            <a:off x="187276" y="3786012"/>
            <a:ext cx="3839034" cy="422672"/>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5" name="正方形/長方形 4"/>
          <p:cNvSpPr/>
          <p:nvPr/>
        </p:nvSpPr>
        <p:spPr bwMode="auto">
          <a:xfrm>
            <a:off x="187277" y="3375788"/>
            <a:ext cx="3839034" cy="35718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 name="正方形/長方形 5"/>
          <p:cNvSpPr/>
          <p:nvPr/>
        </p:nvSpPr>
        <p:spPr bwMode="auto">
          <a:xfrm>
            <a:off x="194825" y="2129095"/>
            <a:ext cx="3831485" cy="34167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 name="正方形/長方形 6"/>
          <p:cNvSpPr/>
          <p:nvPr/>
        </p:nvSpPr>
        <p:spPr bwMode="auto">
          <a:xfrm>
            <a:off x="187276" y="2948100"/>
            <a:ext cx="3839034" cy="363831"/>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en-US" altLang="ja-JP" sz="1400" dirty="0">
                <a:latin typeface="Meiryo UI" panose="020B0604030504040204" pitchFamily="50" charset="-128"/>
                <a:ea typeface="Meiryo UI" panose="020B0604030504040204" pitchFamily="50" charset="-128"/>
              </a:rPr>
              <a:t>(</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8" name="正方形/長方形 7"/>
          <p:cNvSpPr/>
          <p:nvPr/>
        </p:nvSpPr>
        <p:spPr bwMode="auto">
          <a:xfrm>
            <a:off x="187277" y="2533535"/>
            <a:ext cx="3839033" cy="36004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18" name="円/楕円 17"/>
          <p:cNvSpPr/>
          <p:nvPr/>
        </p:nvSpPr>
        <p:spPr bwMode="auto">
          <a:xfrm rot="10800000" flipV="1">
            <a:off x="991225" y="43795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19" name="円/楕円 18"/>
          <p:cNvSpPr/>
          <p:nvPr/>
        </p:nvSpPr>
        <p:spPr bwMode="auto">
          <a:xfrm rot="10800000" flipV="1">
            <a:off x="1981996" y="4407238"/>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 name="円/楕円 19"/>
          <p:cNvSpPr/>
          <p:nvPr/>
        </p:nvSpPr>
        <p:spPr bwMode="auto">
          <a:xfrm rot="10800000" flipV="1">
            <a:off x="3054584" y="4407238"/>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1" name="円/楕円 20"/>
          <p:cNvSpPr/>
          <p:nvPr/>
        </p:nvSpPr>
        <p:spPr bwMode="auto">
          <a:xfrm rot="10800000" flipV="1">
            <a:off x="0" y="4360071"/>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22" name="円/楕円 21"/>
          <p:cNvSpPr/>
          <p:nvPr/>
        </p:nvSpPr>
        <p:spPr bwMode="auto">
          <a:xfrm rot="10800000" flipV="1">
            <a:off x="544512" y="496282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3" name="円/楕円 22"/>
          <p:cNvSpPr/>
          <p:nvPr/>
        </p:nvSpPr>
        <p:spPr bwMode="auto">
          <a:xfrm rot="10800000" flipV="1">
            <a:off x="1768697" y="5025871"/>
            <a:ext cx="757583"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5" name="角丸四角形 24"/>
          <p:cNvSpPr/>
          <p:nvPr/>
        </p:nvSpPr>
        <p:spPr>
          <a:xfrm>
            <a:off x="5052377" y="163742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26" name="角丸四角形 25"/>
          <p:cNvSpPr/>
          <p:nvPr/>
        </p:nvSpPr>
        <p:spPr>
          <a:xfrm>
            <a:off x="5052377" y="242961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27" name="角丸四角形 26"/>
          <p:cNvSpPr/>
          <p:nvPr/>
        </p:nvSpPr>
        <p:spPr>
          <a:xfrm>
            <a:off x="5052377" y="3177529"/>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28" name="角丸四角形 27"/>
          <p:cNvSpPr/>
          <p:nvPr/>
        </p:nvSpPr>
        <p:spPr>
          <a:xfrm>
            <a:off x="5052377" y="39038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29" name="角丸四角形 28"/>
          <p:cNvSpPr/>
          <p:nvPr/>
        </p:nvSpPr>
        <p:spPr>
          <a:xfrm>
            <a:off x="5052377" y="468584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0" name="角丸四角形 29"/>
          <p:cNvSpPr/>
          <p:nvPr/>
        </p:nvSpPr>
        <p:spPr>
          <a:xfrm>
            <a:off x="7432251" y="1668587"/>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1" name="角丸四角形 30"/>
          <p:cNvSpPr/>
          <p:nvPr/>
        </p:nvSpPr>
        <p:spPr>
          <a:xfrm>
            <a:off x="7432251" y="2460775"/>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2" name="角丸四角形 31"/>
          <p:cNvSpPr/>
          <p:nvPr/>
        </p:nvSpPr>
        <p:spPr>
          <a:xfrm>
            <a:off x="7432251" y="3208693"/>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3" name="角丸四角形 32"/>
          <p:cNvSpPr/>
          <p:nvPr/>
        </p:nvSpPr>
        <p:spPr>
          <a:xfrm>
            <a:off x="7432251" y="393502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4" name="角丸四角形 33"/>
          <p:cNvSpPr/>
          <p:nvPr/>
        </p:nvSpPr>
        <p:spPr>
          <a:xfrm>
            <a:off x="7432251" y="4717004"/>
            <a:ext cx="1908394" cy="6348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
        <p:nvSpPr>
          <p:cNvPr id="35" name="角丸四角形 34"/>
          <p:cNvSpPr/>
          <p:nvPr/>
        </p:nvSpPr>
        <p:spPr>
          <a:xfrm>
            <a:off x="9939945" y="1637423"/>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を活用して多様な</a:t>
            </a:r>
          </a:p>
          <a:p>
            <a:pPr defTabSz="913837"/>
            <a:r>
              <a:rPr lang="ja-JP" altLang="en-US" sz="1400" dirty="0">
                <a:latin typeface="Meiryo UI" panose="020B0604030504040204" pitchFamily="50" charset="-128"/>
                <a:ea typeface="Meiryo UI" panose="020B0604030504040204" pitchFamily="50" charset="-128"/>
              </a:rPr>
              <a:t>条件により知識を提供</a:t>
            </a:r>
          </a:p>
        </p:txBody>
      </p:sp>
      <p:sp>
        <p:nvSpPr>
          <p:cNvPr id="36" name="角丸四角形 35"/>
          <p:cNvSpPr/>
          <p:nvPr/>
        </p:nvSpPr>
        <p:spPr>
          <a:xfrm>
            <a:off x="9939945" y="2429611"/>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の教師データとしてディープラーニングにより知識生成</a:t>
            </a:r>
          </a:p>
        </p:txBody>
      </p:sp>
      <p:sp>
        <p:nvSpPr>
          <p:cNvPr id="37" name="角丸四角形 36"/>
          <p:cNvSpPr/>
          <p:nvPr/>
        </p:nvSpPr>
        <p:spPr>
          <a:xfrm>
            <a:off x="9939945" y="3177529"/>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の補助の元、典拠等の辞書作成</a:t>
            </a:r>
          </a:p>
        </p:txBody>
      </p:sp>
      <p:sp>
        <p:nvSpPr>
          <p:cNvPr id="38" name="角丸四角形 37"/>
          <p:cNvSpPr/>
          <p:nvPr/>
        </p:nvSpPr>
        <p:spPr>
          <a:xfrm>
            <a:off x="9939945" y="390386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に解析させて、書誌を自動作成</a:t>
            </a:r>
          </a:p>
        </p:txBody>
      </p:sp>
      <p:sp>
        <p:nvSpPr>
          <p:cNvPr id="39" name="角丸四角形 38"/>
          <p:cNvSpPr/>
          <p:nvPr/>
        </p:nvSpPr>
        <p:spPr>
          <a:xfrm>
            <a:off x="9939945" y="4685840"/>
            <a:ext cx="1908394" cy="6348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3837"/>
            <a:r>
              <a:rPr lang="ja-JP" altLang="en-US" sz="1400" dirty="0">
                <a:latin typeface="Meiryo UI" panose="020B0604030504040204" pitchFamily="50" charset="-128"/>
                <a:ea typeface="Meiryo UI" panose="020B0604030504040204" pitchFamily="50" charset="-128"/>
              </a:rPr>
              <a:t>知識インフラを利用して新たな知識の創造</a:t>
            </a:r>
          </a:p>
        </p:txBody>
      </p:sp>
    </p:spTree>
    <p:extLst>
      <p:ext uri="{BB962C8B-B14F-4D97-AF65-F5344CB8AC3E}">
        <p14:creationId xmlns:p14="http://schemas.microsoft.com/office/powerpoint/2010/main" val="20205829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角丸四角形 3"/>
          <p:cNvSpPr/>
          <p:nvPr/>
        </p:nvSpPr>
        <p:spPr>
          <a:xfrm>
            <a:off x="214906" y="1180224"/>
            <a:ext cx="1908394" cy="3234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データ発生源</a:t>
            </a:r>
          </a:p>
        </p:txBody>
      </p:sp>
      <p:sp>
        <p:nvSpPr>
          <p:cNvPr id="5" name="角丸四角形 4"/>
          <p:cNvSpPr/>
          <p:nvPr/>
        </p:nvSpPr>
        <p:spPr>
          <a:xfrm>
            <a:off x="2491074" y="1186191"/>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データ</a:t>
            </a:r>
          </a:p>
        </p:txBody>
      </p:sp>
      <p:sp>
        <p:nvSpPr>
          <p:cNvPr id="6" name="角丸四角形 5"/>
          <p:cNvSpPr/>
          <p:nvPr/>
        </p:nvSpPr>
        <p:spPr>
          <a:xfrm>
            <a:off x="5859091" y="1180223"/>
            <a:ext cx="1908394" cy="3234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分析（知識化）</a:t>
            </a:r>
          </a:p>
        </p:txBody>
      </p:sp>
      <p:sp>
        <p:nvSpPr>
          <p:cNvPr id="8" name="角丸四角形 7"/>
          <p:cNvSpPr/>
          <p:nvPr/>
        </p:nvSpPr>
        <p:spPr>
          <a:xfrm>
            <a:off x="2353423" y="2350262"/>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デジタル情報（ボーンデジタル）</a:t>
            </a:r>
          </a:p>
        </p:txBody>
      </p:sp>
      <p:sp>
        <p:nvSpPr>
          <p:cNvPr id="9" name="角丸四角形 8"/>
          <p:cNvSpPr/>
          <p:nvPr/>
        </p:nvSpPr>
        <p:spPr>
          <a:xfrm>
            <a:off x="7902330" y="1186191"/>
            <a:ext cx="2144835" cy="4449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価値や便益</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a:latin typeface="Meiryo UI" panose="020B0604030504040204" pitchFamily="50" charset="-128"/>
                <a:ea typeface="Meiryo UI" panose="020B0604030504040204" pitchFamily="50" charset="-128"/>
              </a:rPr>
              <a:t>（利活用）</a:t>
            </a:r>
          </a:p>
        </p:txBody>
      </p:sp>
      <p:sp>
        <p:nvSpPr>
          <p:cNvPr id="10" name="角丸四角形 9"/>
          <p:cNvSpPr/>
          <p:nvPr/>
        </p:nvSpPr>
        <p:spPr>
          <a:xfrm>
            <a:off x="10404641" y="1194975"/>
            <a:ext cx="1545067" cy="3086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社会貢献</a:t>
            </a:r>
          </a:p>
        </p:txBody>
      </p:sp>
      <p:sp>
        <p:nvSpPr>
          <p:cNvPr id="11" name="角丸四角形 10"/>
          <p:cNvSpPr/>
          <p:nvPr/>
        </p:nvSpPr>
        <p:spPr>
          <a:xfrm>
            <a:off x="5883319" y="1731889"/>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システム</a:t>
            </a:r>
          </a:p>
        </p:txBody>
      </p:sp>
      <p:sp>
        <p:nvSpPr>
          <p:cNvPr id="12" name="角丸四角形 11"/>
          <p:cNvSpPr/>
          <p:nvPr/>
        </p:nvSpPr>
        <p:spPr>
          <a:xfrm>
            <a:off x="4546250" y="1709414"/>
            <a:ext cx="1191106"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a:t>
            </a:r>
            <a:endParaRPr lang="en-US" altLang="ja-JP" sz="1400" dirty="0">
              <a:latin typeface="Meiryo UI" panose="020B0604030504040204" pitchFamily="50" charset="-128"/>
              <a:ea typeface="Meiryo UI" panose="020B0604030504040204" pitchFamily="50" charset="-128"/>
            </a:endParaRPr>
          </a:p>
        </p:txBody>
      </p:sp>
      <p:sp>
        <p:nvSpPr>
          <p:cNvPr id="13" name="角丸四角形 12"/>
          <p:cNvSpPr/>
          <p:nvPr/>
        </p:nvSpPr>
        <p:spPr>
          <a:xfrm>
            <a:off x="2353423" y="313754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デジタル化情報</a:t>
            </a:r>
          </a:p>
        </p:txBody>
      </p:sp>
      <p:sp>
        <p:nvSpPr>
          <p:cNvPr id="14" name="角丸四角形 13"/>
          <p:cNvSpPr/>
          <p:nvPr/>
        </p:nvSpPr>
        <p:spPr>
          <a:xfrm>
            <a:off x="2353423" y="4925432"/>
            <a:ext cx="1908394" cy="9919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デジタルツイン</a:t>
            </a:r>
            <a:r>
              <a:rPr lang="en-US" altLang="ja-JP" sz="1400" dirty="0">
                <a:latin typeface="Meiryo UI" panose="020B0604030504040204" pitchFamily="50" charset="-128"/>
                <a:ea typeface="Meiryo UI" panose="020B0604030504040204" pitchFamily="50" charset="-128"/>
              </a:rPr>
              <a:t>】</a:t>
            </a:r>
          </a:p>
          <a:p>
            <a:pPr algn="ctr" defTabSz="913837"/>
            <a:r>
              <a:rPr lang="en-US" altLang="ja-JP" sz="1400" dirty="0">
                <a:latin typeface="Meiryo UI" panose="020B0604030504040204" pitchFamily="50" charset="-128"/>
                <a:ea typeface="Meiryo UI" panose="020B0604030504040204" pitchFamily="50" charset="-128"/>
              </a:rPr>
              <a:t>Gate</a:t>
            </a:r>
            <a:r>
              <a:rPr lang="ja-JP" altLang="en-US" sz="1400" dirty="0">
                <a:latin typeface="Meiryo UI" panose="020B0604030504040204" pitchFamily="50" charset="-128"/>
                <a:ea typeface="Meiryo UI" panose="020B0604030504040204" pitchFamily="50" charset="-128"/>
              </a:rPr>
              <a:t>情報、サービス稼働状況（検索・閲覧履歴・プリントアウト履歴</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15" name="角丸四角形 14"/>
          <p:cNvSpPr/>
          <p:nvPr/>
        </p:nvSpPr>
        <p:spPr>
          <a:xfrm>
            <a:off x="8071581" y="24250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）作成</a:t>
            </a:r>
          </a:p>
        </p:txBody>
      </p:sp>
      <p:sp>
        <p:nvSpPr>
          <p:cNvPr id="16" name="角丸四角形 15"/>
          <p:cNvSpPr/>
          <p:nvPr/>
        </p:nvSpPr>
        <p:spPr>
          <a:xfrm>
            <a:off x="4417376" y="342855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17" name="角丸四角形 16"/>
          <p:cNvSpPr/>
          <p:nvPr/>
        </p:nvSpPr>
        <p:spPr>
          <a:xfrm>
            <a:off x="4500836" y="1194975"/>
            <a:ext cx="1220603" cy="2865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組織化</a:t>
            </a:r>
          </a:p>
        </p:txBody>
      </p:sp>
      <p:sp>
        <p:nvSpPr>
          <p:cNvPr id="18" name="角丸四角形 17"/>
          <p:cNvSpPr/>
          <p:nvPr/>
        </p:nvSpPr>
        <p:spPr>
          <a:xfrm>
            <a:off x="2353423" y="4071606"/>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メタデータ</a:t>
            </a:r>
          </a:p>
        </p:txBody>
      </p:sp>
      <p:sp>
        <p:nvSpPr>
          <p:cNvPr id="19" name="角丸四角形 18"/>
          <p:cNvSpPr/>
          <p:nvPr/>
        </p:nvSpPr>
        <p:spPr>
          <a:xfrm>
            <a:off x="2353423" y="4541445"/>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ナレッジデータ</a:t>
            </a:r>
          </a:p>
        </p:txBody>
      </p:sp>
      <p:sp>
        <p:nvSpPr>
          <p:cNvPr id="21" name="下カーブ矢印 20"/>
          <p:cNvSpPr/>
          <p:nvPr/>
        </p:nvSpPr>
        <p:spPr>
          <a:xfrm flipH="1" flipV="1">
            <a:off x="3950697" y="5917421"/>
            <a:ext cx="190839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角丸四角形 21"/>
          <p:cNvSpPr/>
          <p:nvPr/>
        </p:nvSpPr>
        <p:spPr>
          <a:xfrm>
            <a:off x="4069385" y="5998884"/>
            <a:ext cx="1908394" cy="47616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教師あり学習データとして活用</a:t>
            </a:r>
          </a:p>
        </p:txBody>
      </p:sp>
      <p:sp>
        <p:nvSpPr>
          <p:cNvPr id="23" name="フローチャート : 磁気ディスク 22"/>
          <p:cNvSpPr/>
          <p:nvPr/>
        </p:nvSpPr>
        <p:spPr>
          <a:xfrm>
            <a:off x="6813288" y="4489645"/>
            <a:ext cx="1908394" cy="767974"/>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知識情報</a:t>
            </a:r>
          </a:p>
        </p:txBody>
      </p:sp>
      <p:sp>
        <p:nvSpPr>
          <p:cNvPr id="24" name="下カーブ矢印 23"/>
          <p:cNvSpPr/>
          <p:nvPr/>
        </p:nvSpPr>
        <p:spPr>
          <a:xfrm flipV="1">
            <a:off x="8004394" y="57536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角丸四角形 24"/>
          <p:cNvSpPr/>
          <p:nvPr/>
        </p:nvSpPr>
        <p:spPr>
          <a:xfrm>
            <a:off x="8004393" y="5988718"/>
            <a:ext cx="2042771" cy="3111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知識として活用して推論</a:t>
            </a:r>
          </a:p>
        </p:txBody>
      </p:sp>
      <p:sp>
        <p:nvSpPr>
          <p:cNvPr id="26" name="下カーブ矢印 25"/>
          <p:cNvSpPr/>
          <p:nvPr/>
        </p:nvSpPr>
        <p:spPr>
          <a:xfrm flipV="1">
            <a:off x="1399226" y="5906018"/>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角丸四角形 26"/>
          <p:cNvSpPr/>
          <p:nvPr/>
        </p:nvSpPr>
        <p:spPr>
          <a:xfrm>
            <a:off x="1399226" y="6141118"/>
            <a:ext cx="1908394" cy="31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収集</a:t>
            </a:r>
          </a:p>
        </p:txBody>
      </p:sp>
      <p:sp>
        <p:nvSpPr>
          <p:cNvPr id="28" name="下カーブ矢印 27"/>
          <p:cNvSpPr/>
          <p:nvPr/>
        </p:nvSpPr>
        <p:spPr>
          <a:xfrm flipV="1">
            <a:off x="6065215" y="5763784"/>
            <a:ext cx="1969964" cy="787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角丸四角形 28"/>
          <p:cNvSpPr/>
          <p:nvPr/>
        </p:nvSpPr>
        <p:spPr>
          <a:xfrm>
            <a:off x="6065215" y="5998884"/>
            <a:ext cx="1908394" cy="3174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学習結果を知識とする</a:t>
            </a:r>
          </a:p>
        </p:txBody>
      </p:sp>
      <p:sp>
        <p:nvSpPr>
          <p:cNvPr id="30" name="角丸四角形 29"/>
          <p:cNvSpPr/>
          <p:nvPr/>
        </p:nvSpPr>
        <p:spPr>
          <a:xfrm>
            <a:off x="214906" y="494018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デジタルツイン環境</a:t>
            </a:r>
          </a:p>
        </p:txBody>
      </p:sp>
      <p:sp>
        <p:nvSpPr>
          <p:cNvPr id="31" name="角丸四角形 30"/>
          <p:cNvSpPr/>
          <p:nvPr/>
        </p:nvSpPr>
        <p:spPr>
          <a:xfrm>
            <a:off x="214906" y="3296260"/>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デジタルコピー</a:t>
            </a:r>
            <a:endParaRPr lang="en-US" altLang="ja-JP" sz="1400" dirty="0">
              <a:latin typeface="Meiryo UI" panose="020B0604030504040204" pitchFamily="50" charset="-128"/>
              <a:ea typeface="Meiryo UI" panose="020B0604030504040204" pitchFamily="50" charset="-128"/>
            </a:endParaRPr>
          </a:p>
        </p:txBody>
      </p:sp>
      <p:sp>
        <p:nvSpPr>
          <p:cNvPr id="32" name="角丸四角形 31"/>
          <p:cNvSpPr/>
          <p:nvPr/>
        </p:nvSpPr>
        <p:spPr>
          <a:xfrm>
            <a:off x="9274631" y="4541445"/>
            <a:ext cx="2675077" cy="937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デジタルトランスフォーメーション</a:t>
            </a:r>
            <a:r>
              <a:rPr lang="en-US" altLang="ja-JP" sz="1400" dirty="0">
                <a:latin typeface="Meiryo UI" panose="020B0604030504040204" pitchFamily="50" charset="-128"/>
                <a:ea typeface="Meiryo UI" panose="020B0604030504040204" pitchFamily="50" charset="-128"/>
              </a:rPr>
              <a:t>】</a:t>
            </a:r>
          </a:p>
          <a:p>
            <a:pPr algn="ctr" defTabSz="913837"/>
            <a:r>
              <a:rPr lang="ja-JP" altLang="en-US" sz="1400" dirty="0">
                <a:latin typeface="Meiryo UI" panose="020B0604030504040204" pitchFamily="50" charset="-128"/>
                <a:ea typeface="Meiryo UI" panose="020B0604030504040204" pitchFamily="50" charset="-128"/>
              </a:rPr>
              <a:t>ヒトを前提としないビジネス・プロセスへの転換</a:t>
            </a:r>
          </a:p>
        </p:txBody>
      </p:sp>
      <p:sp>
        <p:nvSpPr>
          <p:cNvPr id="33" name="角丸四角形 32"/>
          <p:cNvSpPr/>
          <p:nvPr/>
        </p:nvSpPr>
        <p:spPr>
          <a:xfrm>
            <a:off x="5794945" y="4117240"/>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p>
        </p:txBody>
      </p:sp>
      <p:sp>
        <p:nvSpPr>
          <p:cNvPr id="34" name="角丸四角形 33"/>
          <p:cNvSpPr/>
          <p:nvPr/>
        </p:nvSpPr>
        <p:spPr>
          <a:xfrm>
            <a:off x="8035179" y="408950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a:t>
            </a:r>
          </a:p>
        </p:txBody>
      </p:sp>
      <p:sp>
        <p:nvSpPr>
          <p:cNvPr id="35" name="角丸四角形 34"/>
          <p:cNvSpPr/>
          <p:nvPr/>
        </p:nvSpPr>
        <p:spPr>
          <a:xfrm>
            <a:off x="7767485" y="1885696"/>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知識化された推論モデルを使って、推論</a:t>
            </a:r>
          </a:p>
        </p:txBody>
      </p:sp>
      <p:sp>
        <p:nvSpPr>
          <p:cNvPr id="36" name="角丸四角形 35"/>
          <p:cNvSpPr/>
          <p:nvPr/>
        </p:nvSpPr>
        <p:spPr>
          <a:xfrm>
            <a:off x="5492258" y="2742494"/>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a:t>
            </a:r>
            <a:endParaRPr lang="en-US" altLang="ja-JP" sz="1400" dirty="0">
              <a:latin typeface="Meiryo UI" panose="020B0604030504040204" pitchFamily="50" charset="-128"/>
              <a:ea typeface="Meiryo UI" panose="020B0604030504040204" pitchFamily="50" charset="-128"/>
            </a:endParaRPr>
          </a:p>
        </p:txBody>
      </p:sp>
      <p:sp>
        <p:nvSpPr>
          <p:cNvPr id="37" name="角丸四角形 36"/>
          <p:cNvSpPr/>
          <p:nvPr/>
        </p:nvSpPr>
        <p:spPr>
          <a:xfrm>
            <a:off x="6774654" y="3316800"/>
            <a:ext cx="2251124" cy="738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教師あり学習データとして投入、推論モデルを作成し知識化</a:t>
            </a:r>
            <a:endParaRPr lang="en-US" altLang="ja-JP" sz="1400" dirty="0">
              <a:latin typeface="Meiryo UI" panose="020B0604030504040204" pitchFamily="50" charset="-128"/>
              <a:ea typeface="Meiryo UI" panose="020B0604030504040204" pitchFamily="50" charset="-128"/>
            </a:endParaRPr>
          </a:p>
        </p:txBody>
      </p:sp>
      <p:sp>
        <p:nvSpPr>
          <p:cNvPr id="38" name="角丸四角形 37"/>
          <p:cNvSpPr/>
          <p:nvPr/>
        </p:nvSpPr>
        <p:spPr>
          <a:xfrm>
            <a:off x="4417376" y="2155195"/>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既存のメタデータ作成（書誌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39" name="角丸四角形 38"/>
          <p:cNvSpPr/>
          <p:nvPr/>
        </p:nvSpPr>
        <p:spPr>
          <a:xfrm>
            <a:off x="9092968" y="3296260"/>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知識化された全文テキスト</a:t>
            </a:r>
          </a:p>
        </p:txBody>
      </p:sp>
    </p:spTree>
    <p:extLst>
      <p:ext uri="{BB962C8B-B14F-4D97-AF65-F5344CB8AC3E}">
        <p14:creationId xmlns:p14="http://schemas.microsoft.com/office/powerpoint/2010/main" val="10708655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7007298" y="3088909"/>
            <a:ext cx="1908394" cy="8924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推論された</a:t>
            </a:r>
            <a:r>
              <a:rPr lang="en-US" altLang="ja-JP" sz="1400" dirty="0">
                <a:latin typeface="Meiryo UI" panose="020B0604030504040204" pitchFamily="50" charset="-128"/>
                <a:ea typeface="Meiryo UI" panose="020B0604030504040204" pitchFamily="50" charset="-128"/>
              </a:rPr>
              <a:t>NDC</a:t>
            </a:r>
            <a:r>
              <a:rPr lang="ja-JP" altLang="en-US" sz="1400" dirty="0">
                <a:latin typeface="Meiryo UI" panose="020B0604030504040204" pitchFamily="50" charset="-128"/>
                <a:ea typeface="Meiryo UI" panose="020B0604030504040204" pitchFamily="50" charset="-128"/>
              </a:rPr>
              <a:t>分類、件名</a:t>
            </a:r>
          </a:p>
        </p:txBody>
      </p:sp>
      <p:sp>
        <p:nvSpPr>
          <p:cNvPr id="4" name="角丸四角形 3"/>
          <p:cNvSpPr/>
          <p:nvPr/>
        </p:nvSpPr>
        <p:spPr>
          <a:xfrm>
            <a:off x="1345380" y="2730203"/>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5" name="フローチャート : 磁気ディスク 4"/>
          <p:cNvSpPr/>
          <p:nvPr/>
        </p:nvSpPr>
        <p:spPr>
          <a:xfrm>
            <a:off x="3362632" y="4680315"/>
            <a:ext cx="7443371" cy="105680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システム</a:t>
            </a:r>
          </a:p>
        </p:txBody>
      </p:sp>
      <p:sp>
        <p:nvSpPr>
          <p:cNvPr id="6" name="角丸四角形 5"/>
          <p:cNvSpPr/>
          <p:nvPr/>
        </p:nvSpPr>
        <p:spPr>
          <a:xfrm>
            <a:off x="2589624" y="1079073"/>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学習</a:t>
            </a:r>
          </a:p>
        </p:txBody>
      </p:sp>
      <p:sp>
        <p:nvSpPr>
          <p:cNvPr id="7" name="角丸四角形 6"/>
          <p:cNvSpPr/>
          <p:nvPr/>
        </p:nvSpPr>
        <p:spPr>
          <a:xfrm>
            <a:off x="6530844" y="1113647"/>
            <a:ext cx="1908394" cy="3234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a:t>
            </a:r>
          </a:p>
        </p:txBody>
      </p:sp>
      <p:sp>
        <p:nvSpPr>
          <p:cNvPr id="8" name="角丸四角形 7"/>
          <p:cNvSpPr/>
          <p:nvPr/>
        </p:nvSpPr>
        <p:spPr>
          <a:xfrm>
            <a:off x="6543018" y="2304098"/>
            <a:ext cx="2448934" cy="5151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知識化された推論モデルを使って、推論</a:t>
            </a:r>
          </a:p>
        </p:txBody>
      </p:sp>
      <p:sp>
        <p:nvSpPr>
          <p:cNvPr id="9" name="角丸四角形 8"/>
          <p:cNvSpPr/>
          <p:nvPr/>
        </p:nvSpPr>
        <p:spPr>
          <a:xfrm>
            <a:off x="3543821" y="2225253"/>
            <a:ext cx="2251124" cy="593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教師あり学習データとして投入、推論モデルを作成</a:t>
            </a:r>
            <a:endParaRPr lang="en-US" altLang="ja-JP" sz="1400" dirty="0">
              <a:latin typeface="Meiryo UI" panose="020B0604030504040204" pitchFamily="50" charset="-128"/>
              <a:ea typeface="Meiryo UI" panose="020B0604030504040204" pitchFamily="50" charset="-128"/>
            </a:endParaRPr>
          </a:p>
        </p:txBody>
      </p:sp>
      <p:sp>
        <p:nvSpPr>
          <p:cNvPr id="10" name="角丸四角形 9"/>
          <p:cNvSpPr/>
          <p:nvPr/>
        </p:nvSpPr>
        <p:spPr>
          <a:xfrm>
            <a:off x="10490311" y="4277032"/>
            <a:ext cx="1396889" cy="3174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人がチェック</a:t>
            </a:r>
            <a:endParaRPr lang="en-US" altLang="ja-JP" sz="1400" dirty="0">
              <a:latin typeface="Meiryo UI" panose="020B0604030504040204" pitchFamily="50" charset="-128"/>
              <a:ea typeface="Meiryo UI" panose="020B0604030504040204" pitchFamily="50" charset="-128"/>
            </a:endParaRPr>
          </a:p>
        </p:txBody>
      </p:sp>
      <p:sp>
        <p:nvSpPr>
          <p:cNvPr id="11" name="角丸四角形 10"/>
          <p:cNvSpPr/>
          <p:nvPr/>
        </p:nvSpPr>
        <p:spPr>
          <a:xfrm>
            <a:off x="922008"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既存のメタデータ作成（書誌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目次、索引</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p>
        </p:txBody>
      </p:sp>
      <p:sp>
        <p:nvSpPr>
          <p:cNvPr id="12" name="角丸四角形 11"/>
          <p:cNvSpPr/>
          <p:nvPr/>
        </p:nvSpPr>
        <p:spPr>
          <a:xfrm>
            <a:off x="8991952" y="3324714"/>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推論された目次、索引、要旨等</a:t>
            </a:r>
          </a:p>
        </p:txBody>
      </p:sp>
      <p:sp>
        <p:nvSpPr>
          <p:cNvPr id="13" name="角丸四角形 12"/>
          <p:cNvSpPr/>
          <p:nvPr/>
        </p:nvSpPr>
        <p:spPr>
          <a:xfrm>
            <a:off x="6389916" y="1568256"/>
            <a:ext cx="2331766"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基本書誌</a:t>
            </a:r>
            <a:endParaRPr lang="en-US" altLang="ja-JP" sz="1400" dirty="0">
              <a:latin typeface="Meiryo UI" panose="020B0604030504040204" pitchFamily="50" charset="-128"/>
              <a:ea typeface="Meiryo UI" panose="020B0604030504040204" pitchFamily="50" charset="-128"/>
            </a:endParaRPr>
          </a:p>
          <a:p>
            <a:pPr algn="ctr" defTabSz="913837"/>
            <a:r>
              <a:rPr lang="ja-JP" altLang="en-US" sz="1400" dirty="0">
                <a:latin typeface="Meiryo UI" panose="020B0604030504040204" pitchFamily="50" charset="-128"/>
                <a:ea typeface="Meiryo UI" panose="020B0604030504040204" pitchFamily="50" charset="-128"/>
              </a:rPr>
              <a:t>構造化全文テキスト</a:t>
            </a:r>
          </a:p>
        </p:txBody>
      </p:sp>
      <p:sp>
        <p:nvSpPr>
          <p:cNvPr id="14" name="角丸四角形 13"/>
          <p:cNvSpPr/>
          <p:nvPr/>
        </p:nvSpPr>
        <p:spPr>
          <a:xfrm>
            <a:off x="2087891" y="3513364"/>
            <a:ext cx="1908394" cy="3174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強化学習データ</a:t>
            </a:r>
          </a:p>
        </p:txBody>
      </p:sp>
      <p:sp>
        <p:nvSpPr>
          <p:cNvPr id="15" name="四角形吹き出し 14"/>
          <p:cNvSpPr/>
          <p:nvPr/>
        </p:nvSpPr>
        <p:spPr>
          <a:xfrm>
            <a:off x="4138792" y="3387569"/>
            <a:ext cx="2251124" cy="593798"/>
          </a:xfrm>
          <a:prstGeom prst="wedgeRectCallout">
            <a:avLst>
              <a:gd name="adj1" fmla="val -23454"/>
              <a:gd name="adj2" fmla="val -1262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過学習にならないように網羅的なデータを投入する</a:t>
            </a:r>
            <a:endParaRPr lang="en-US" altLang="ja-JP" sz="1400" dirty="0">
              <a:latin typeface="Meiryo UI" panose="020B0604030504040204" pitchFamily="50" charset="-128"/>
              <a:ea typeface="Meiryo UI" panose="020B0604030504040204" pitchFamily="50" charset="-128"/>
            </a:endParaRPr>
          </a:p>
        </p:txBody>
      </p:sp>
      <p:sp>
        <p:nvSpPr>
          <p:cNvPr id="16" name="下矢印 15"/>
          <p:cNvSpPr/>
          <p:nvPr/>
        </p:nvSpPr>
        <p:spPr>
          <a:xfrm>
            <a:off x="3996285" y="4277032"/>
            <a:ext cx="782192" cy="403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矢印 16"/>
          <p:cNvSpPr/>
          <p:nvPr/>
        </p:nvSpPr>
        <p:spPr>
          <a:xfrm>
            <a:off x="6530844" y="2819229"/>
            <a:ext cx="585374" cy="1738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カーブ矢印 17"/>
          <p:cNvSpPr/>
          <p:nvPr/>
        </p:nvSpPr>
        <p:spPr>
          <a:xfrm flipH="1" flipV="1">
            <a:off x="1622322" y="3981366"/>
            <a:ext cx="7293369" cy="10069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45575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角丸四角形 2"/>
          <p:cNvSpPr/>
          <p:nvPr/>
        </p:nvSpPr>
        <p:spPr>
          <a:xfrm>
            <a:off x="1719242" y="1406365"/>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新規ビジネス</a:t>
            </a:r>
            <a:endParaRPr lang="en-US" altLang="ja-JP" sz="1400" dirty="0">
              <a:latin typeface="Meiryo UI" panose="020B0604030504040204" pitchFamily="50" charset="-128"/>
              <a:ea typeface="Meiryo UI" panose="020B0604030504040204" pitchFamily="50" charset="-128"/>
            </a:endParaRPr>
          </a:p>
        </p:txBody>
      </p:sp>
      <p:sp>
        <p:nvSpPr>
          <p:cNvPr id="4" name="角丸四角形 3"/>
          <p:cNvSpPr/>
          <p:nvPr/>
        </p:nvSpPr>
        <p:spPr>
          <a:xfrm>
            <a:off x="1719242" y="2820101"/>
            <a:ext cx="1908394" cy="63487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付加価値ビジネス</a:t>
            </a:r>
          </a:p>
        </p:txBody>
      </p:sp>
      <p:sp>
        <p:nvSpPr>
          <p:cNvPr id="5" name="角丸四角形 4"/>
          <p:cNvSpPr/>
          <p:nvPr/>
        </p:nvSpPr>
        <p:spPr>
          <a:xfrm>
            <a:off x="1719242" y="4071606"/>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コアビジネス</a:t>
            </a:r>
          </a:p>
        </p:txBody>
      </p:sp>
      <p:sp>
        <p:nvSpPr>
          <p:cNvPr id="6" name="角丸四角形 5"/>
          <p:cNvSpPr/>
          <p:nvPr/>
        </p:nvSpPr>
        <p:spPr>
          <a:xfrm>
            <a:off x="6398461" y="4091623"/>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効率化</a:t>
            </a:r>
          </a:p>
        </p:txBody>
      </p:sp>
      <p:sp>
        <p:nvSpPr>
          <p:cNvPr id="7" name="角丸四角形 6"/>
          <p:cNvSpPr/>
          <p:nvPr/>
        </p:nvSpPr>
        <p:spPr>
          <a:xfrm>
            <a:off x="6398461" y="2812371"/>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価値創造</a:t>
            </a:r>
          </a:p>
        </p:txBody>
      </p:sp>
      <p:sp>
        <p:nvSpPr>
          <p:cNvPr id="8" name="角丸四角形 7"/>
          <p:cNvSpPr/>
          <p:nvPr/>
        </p:nvSpPr>
        <p:spPr>
          <a:xfrm>
            <a:off x="6398461" y="1412508"/>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事業範囲の拡大</a:t>
            </a:r>
          </a:p>
        </p:txBody>
      </p:sp>
      <p:sp>
        <p:nvSpPr>
          <p:cNvPr id="9" name="右カーブ矢印 8"/>
          <p:cNvSpPr/>
          <p:nvPr/>
        </p:nvSpPr>
        <p:spPr>
          <a:xfrm>
            <a:off x="339213" y="1843548"/>
            <a:ext cx="943897" cy="2559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角丸四角形 9"/>
          <p:cNvSpPr/>
          <p:nvPr/>
        </p:nvSpPr>
        <p:spPr>
          <a:xfrm>
            <a:off x="8808301" y="603802"/>
            <a:ext cx="3093650"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顧客の経費を削減する</a:t>
            </a:r>
          </a:p>
          <a:p>
            <a:pPr algn="ctr" defTabSz="913837"/>
            <a:r>
              <a:rPr lang="ja-JP" altLang="en-US" sz="1400" dirty="0">
                <a:latin typeface="Meiryo UI" panose="020B0604030504040204" pitchFamily="50" charset="-128"/>
                <a:ea typeface="Meiryo UI" panose="020B0604030504040204" pitchFamily="50" charset="-128"/>
              </a:rPr>
              <a:t>顧客の人手不足を解消する</a:t>
            </a:r>
          </a:p>
        </p:txBody>
      </p:sp>
      <p:sp>
        <p:nvSpPr>
          <p:cNvPr id="11" name="角丸四角形 10"/>
          <p:cNvSpPr/>
          <p:nvPr/>
        </p:nvSpPr>
        <p:spPr>
          <a:xfrm>
            <a:off x="3995410" y="4140784"/>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守りの</a:t>
            </a:r>
            <a:r>
              <a:rPr lang="en-US" altLang="ja-JP" sz="1400" dirty="0">
                <a:latin typeface="Meiryo UI" panose="020B0604030504040204" pitchFamily="50" charset="-128"/>
                <a:ea typeface="Meiryo UI" panose="020B0604030504040204" pitchFamily="50" charset="-128"/>
              </a:rPr>
              <a:t>IT</a:t>
            </a:r>
          </a:p>
          <a:p>
            <a:pPr algn="ctr" defTabSz="913837"/>
            <a:r>
              <a:rPr lang="ja-JP" altLang="en-US" sz="1400" dirty="0">
                <a:latin typeface="Meiryo UI" panose="020B0604030504040204" pitchFamily="50" charset="-128"/>
                <a:ea typeface="Meiryo UI" panose="020B0604030504040204" pitchFamily="50" charset="-128"/>
              </a:rPr>
              <a:t>（作業の効率化）</a:t>
            </a:r>
          </a:p>
        </p:txBody>
      </p:sp>
      <p:sp>
        <p:nvSpPr>
          <p:cNvPr id="12" name="角丸四角形 11"/>
          <p:cNvSpPr/>
          <p:nvPr/>
        </p:nvSpPr>
        <p:spPr>
          <a:xfrm>
            <a:off x="3995410" y="2835201"/>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攻めの</a:t>
            </a:r>
            <a:r>
              <a:rPr lang="en-US" altLang="ja-JP" sz="1400" dirty="0">
                <a:latin typeface="Meiryo UI" panose="020B0604030504040204" pitchFamily="50" charset="-128"/>
                <a:ea typeface="Meiryo UI" panose="020B0604030504040204" pitchFamily="50" charset="-128"/>
              </a:rPr>
              <a:t>IT</a:t>
            </a:r>
          </a:p>
          <a:p>
            <a:pPr algn="ctr" defTabSz="913837"/>
            <a:r>
              <a:rPr lang="ja-JP" altLang="en-US" sz="1400" dirty="0">
                <a:latin typeface="Meiryo UI" panose="020B0604030504040204" pitchFamily="50" charset="-128"/>
                <a:ea typeface="Meiryo UI" panose="020B0604030504040204" pitchFamily="50" charset="-128"/>
              </a:rPr>
              <a:t>（能力の拡張）</a:t>
            </a:r>
          </a:p>
        </p:txBody>
      </p:sp>
      <p:sp>
        <p:nvSpPr>
          <p:cNvPr id="13" name="角丸四角形 12"/>
          <p:cNvSpPr/>
          <p:nvPr/>
        </p:nvSpPr>
        <p:spPr>
          <a:xfrm>
            <a:off x="3995410" y="1412508"/>
            <a:ext cx="1908394" cy="6626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効率化によって得られた人材を新規ビジネスにシフト</a:t>
            </a:r>
            <a:endParaRPr lang="en-US" altLang="ja-JP" sz="1400" dirty="0">
              <a:latin typeface="Meiryo UI" panose="020B0604030504040204" pitchFamily="50" charset="-128"/>
              <a:ea typeface="Meiryo UI" panose="020B0604030504040204" pitchFamily="50" charset="-128"/>
            </a:endParaRPr>
          </a:p>
        </p:txBody>
      </p:sp>
      <p:sp>
        <p:nvSpPr>
          <p:cNvPr id="14" name="角丸四角形 13"/>
          <p:cNvSpPr/>
          <p:nvPr/>
        </p:nvSpPr>
        <p:spPr>
          <a:xfrm>
            <a:off x="8808301" y="3454980"/>
            <a:ext cx="1908394" cy="6626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837"/>
            <a:r>
              <a:rPr lang="ja-JP" altLang="en-US" sz="1400" dirty="0">
                <a:latin typeface="Meiryo UI" panose="020B0604030504040204" pitchFamily="50" charset="-128"/>
                <a:ea typeface="Meiryo UI" panose="020B0604030504040204" pitchFamily="50" charset="-128"/>
              </a:rPr>
              <a:t>人工知能を活用したシステム</a:t>
            </a:r>
          </a:p>
        </p:txBody>
      </p:sp>
    </p:spTree>
    <p:extLst>
      <p:ext uri="{BB962C8B-B14F-4D97-AF65-F5344CB8AC3E}">
        <p14:creationId xmlns:p14="http://schemas.microsoft.com/office/powerpoint/2010/main" val="50904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8"/>
          <p:cNvSpPr>
            <a:spLocks noChangeArrowheads="1"/>
          </p:cNvSpPr>
          <p:nvPr/>
        </p:nvSpPr>
        <p:spPr bwMode="auto">
          <a:xfrm>
            <a:off x="9769741" y="1105469"/>
            <a:ext cx="2395471" cy="5490715"/>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予想</a:t>
            </a:r>
            <a:endParaRPr lang="en-US" altLang="ja-JP" sz="1600" dirty="0">
              <a:latin typeface="メイリオ" panose="020B0604030504040204" pitchFamily="50" charset="-128"/>
              <a:ea typeface="メイリオ" panose="020B0604030504040204" pitchFamily="50" charset="-128"/>
            </a:endParaRPr>
          </a:p>
        </p:txBody>
      </p:sp>
      <p:sp>
        <p:nvSpPr>
          <p:cNvPr id="31" name="AutoShape 8"/>
          <p:cNvSpPr>
            <a:spLocks noChangeArrowheads="1"/>
          </p:cNvSpPr>
          <p:nvPr/>
        </p:nvSpPr>
        <p:spPr bwMode="auto">
          <a:xfrm>
            <a:off x="921" y="5774177"/>
            <a:ext cx="9910357" cy="994274"/>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海外の動き</a:t>
            </a:r>
            <a:endParaRPr lang="en-US" altLang="ja-JP" sz="1600" dirty="0">
              <a:latin typeface="メイリオ" panose="020B0604030504040204" pitchFamily="50" charset="-128"/>
              <a:ea typeface="メイリオ" panose="020B0604030504040204" pitchFamily="50" charset="-128"/>
            </a:endParaRPr>
          </a:p>
        </p:txBody>
      </p:sp>
      <p:sp>
        <p:nvSpPr>
          <p:cNvPr id="30" name="AutoShape 8"/>
          <p:cNvSpPr>
            <a:spLocks noChangeArrowheads="1"/>
          </p:cNvSpPr>
          <p:nvPr/>
        </p:nvSpPr>
        <p:spPr bwMode="auto">
          <a:xfrm>
            <a:off x="922" y="3687363"/>
            <a:ext cx="9910356" cy="1988548"/>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1600" dirty="0">
                <a:latin typeface="メイリオ" panose="020B0604030504040204" pitchFamily="50" charset="-128"/>
                <a:ea typeface="メイリオ" panose="020B0604030504040204" pitchFamily="50" charset="-128"/>
              </a:rPr>
              <a:t>構想・基本計画</a:t>
            </a:r>
            <a:endParaRPr lang="en-US" altLang="ja-JP" sz="1600" dirty="0">
              <a:latin typeface="メイリオ" panose="020B0604030504040204" pitchFamily="50" charset="-128"/>
              <a:ea typeface="メイリオ" panose="020B0604030504040204" pitchFamily="50" charset="-128"/>
            </a:endParaRPr>
          </a:p>
        </p:txBody>
      </p:sp>
      <p:sp>
        <p:nvSpPr>
          <p:cNvPr id="23" name="上矢印 22"/>
          <p:cNvSpPr/>
          <p:nvPr/>
        </p:nvSpPr>
        <p:spPr>
          <a:xfrm>
            <a:off x="5599212" y="2160899"/>
            <a:ext cx="536509" cy="1803555"/>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31400" y="29845"/>
            <a:ext cx="11058999" cy="742315"/>
          </a:xfrm>
        </p:spPr>
        <p:txBody>
          <a:bodyPr>
            <a:normAutofit/>
          </a:bodyPr>
          <a:lstStyle/>
          <a:p>
            <a:r>
              <a:rPr lang="ja-JP" altLang="en-US" sz="4000" dirty="0">
                <a:latin typeface="メイリオ" panose="020B0604030504040204" pitchFamily="50" charset="-128"/>
                <a:ea typeface="メイリオ" panose="020B0604030504040204" pitchFamily="50" charset="-128"/>
              </a:rPr>
              <a:t>電子図書館に関連する構想とサービスの変遷</a:t>
            </a:r>
            <a:endParaRPr kumimoji="1" lang="ja-JP" altLang="en-US" sz="4000" dirty="0">
              <a:latin typeface="メイリオ" panose="020B0604030504040204" pitchFamily="50" charset="-128"/>
              <a:ea typeface="メイリオ" panose="020B0604030504040204" pitchFamily="50" charset="-128"/>
            </a:endParaRPr>
          </a:p>
        </p:txBody>
      </p:sp>
      <p:sp>
        <p:nvSpPr>
          <p:cNvPr id="4" name="フローチャート: 端子 3"/>
          <p:cNvSpPr/>
          <p:nvPr/>
        </p:nvSpPr>
        <p:spPr>
          <a:xfrm>
            <a:off x="0" y="4029390"/>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5" name="フローチャート: 端子 4"/>
          <p:cNvSpPr/>
          <p:nvPr/>
        </p:nvSpPr>
        <p:spPr>
          <a:xfrm>
            <a:off x="1031401" y="2617615"/>
            <a:ext cx="2575530" cy="872187"/>
          </a:xfrm>
          <a:prstGeom prst="flowChartTermina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近代デジタルライブラリ</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貴重書デジタルライブラリ</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WARP</a:t>
            </a:r>
            <a:r>
              <a:rPr kumimoji="1" lang="ja-JP" altLang="en-US" sz="1400" dirty="0">
                <a:latin typeface="メイリオ" panose="020B0604030504040204" pitchFamily="50" charset="-128"/>
                <a:ea typeface="メイリオ" panose="020B0604030504040204" pitchFamily="50" charset="-128"/>
              </a:rPr>
              <a:t>（選択的）</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プロトタイプ⇒</a:t>
            </a: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6" name="フローチャート: 端子 5"/>
          <p:cNvSpPr/>
          <p:nvPr/>
        </p:nvSpPr>
        <p:spPr>
          <a:xfrm>
            <a:off x="4468123" y="3974427"/>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7" name="フローチャート: 端子 6"/>
          <p:cNvSpPr/>
          <p:nvPr/>
        </p:nvSpPr>
        <p:spPr>
          <a:xfrm>
            <a:off x="2027512" y="3997252"/>
            <a:ext cx="1661160" cy="71441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中期計画</a:t>
            </a:r>
            <a:r>
              <a:rPr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端子 7"/>
          <p:cNvSpPr/>
          <p:nvPr/>
        </p:nvSpPr>
        <p:spPr>
          <a:xfrm>
            <a:off x="4468124" y="1559128"/>
            <a:ext cx="2572882"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東日本大震災アーカイブ</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（あらゆる記録・記憶を）</a:t>
            </a:r>
            <a:endParaRPr kumimoji="1" lang="ja-JP" altLang="en-US" sz="1400" dirty="0">
              <a:latin typeface="メイリオ" panose="020B0604030504040204" pitchFamily="50" charset="-128"/>
              <a:ea typeface="メイリオ" panose="020B0604030504040204" pitchFamily="50" charset="-128"/>
            </a:endParaRPr>
          </a:p>
        </p:txBody>
      </p:sp>
      <p:sp>
        <p:nvSpPr>
          <p:cNvPr id="9" name="フローチャート: 端子 8"/>
          <p:cNvSpPr/>
          <p:nvPr/>
        </p:nvSpPr>
        <p:spPr>
          <a:xfrm>
            <a:off x="6901513" y="4394892"/>
            <a:ext cx="1841238" cy="71441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端子 9"/>
          <p:cNvSpPr/>
          <p:nvPr/>
        </p:nvSpPr>
        <p:spPr>
          <a:xfrm>
            <a:off x="7984341" y="3765541"/>
            <a:ext cx="1841238" cy="714415"/>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1" name="フローチャート: 端子 10"/>
          <p:cNvSpPr/>
          <p:nvPr/>
        </p:nvSpPr>
        <p:spPr>
          <a:xfrm>
            <a:off x="7984340" y="5816837"/>
            <a:ext cx="1841238" cy="85361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Europeana</a:t>
            </a:r>
            <a:endParaRPr kumimoji="1"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DPLA</a:t>
            </a:r>
            <a:r>
              <a:rPr lang="ja-JP" altLang="en-US" sz="1400" dirty="0"/>
              <a:t>（</a:t>
            </a:r>
            <a:r>
              <a:rPr lang="en-US" altLang="ja-JP" sz="1400" dirty="0"/>
              <a:t>Digital Public Library of America</a:t>
            </a:r>
            <a:r>
              <a:rPr lang="ja-JP" altLang="en-US" sz="1400" dirty="0"/>
              <a:t>）</a:t>
            </a:r>
            <a:endParaRPr kumimoji="1" lang="en-US" altLang="ja-JP" sz="1400" dirty="0">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5084109" y="5905019"/>
            <a:ext cx="1841238" cy="71441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World Digital Library</a:t>
            </a:r>
            <a:endParaRPr kumimoji="1" lang="ja-JP" altLang="en-US" sz="1400" dirty="0">
              <a:latin typeface="メイリオ" panose="020B0604030504040204" pitchFamily="50" charset="-128"/>
              <a:ea typeface="メイリオ" panose="020B0604030504040204" pitchFamily="50" charset="-128"/>
            </a:endParaRPr>
          </a:p>
        </p:txBody>
      </p:sp>
      <p:sp>
        <p:nvSpPr>
          <p:cNvPr id="13" name="フローチャート: 端子 12"/>
          <p:cNvSpPr/>
          <p:nvPr/>
        </p:nvSpPr>
        <p:spPr>
          <a:xfrm>
            <a:off x="3659080" y="4778035"/>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MLA</a:t>
            </a:r>
            <a:r>
              <a:rPr lang="ja-JP" altLang="en-US" sz="1400" dirty="0">
                <a:latin typeface="メイリオ" panose="020B0604030504040204" pitchFamily="50" charset="-128"/>
                <a:ea typeface="メイリオ" panose="020B0604030504040204" pitchFamily="50" charset="-128"/>
              </a:rPr>
              <a:t>連携</a:t>
            </a:r>
            <a:endParaRPr kumimoji="1" lang="en-US" altLang="ja-JP"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7354279" y="1230968"/>
            <a:ext cx="2471299" cy="2253552"/>
          </a:xfrm>
          <a:prstGeom prst="flowChartTerminator">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ja-JP" altLang="en-US" sz="1400" dirty="0">
                <a:latin typeface="メイリオ" panose="020B0604030504040204" pitchFamily="50" charset="-128"/>
                <a:ea typeface="メイリオ" panose="020B0604030504040204" pitchFamily="50" charset="-128"/>
              </a:rPr>
              <a:t>文化資産のナショナルアーカイブ構築</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知識活用基盤</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知識創造基盤</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恒久的保存基盤</a:t>
            </a:r>
          </a:p>
        </p:txBody>
      </p:sp>
      <p:sp>
        <p:nvSpPr>
          <p:cNvPr id="16" name="フローチャート: 端子 15"/>
          <p:cNvSpPr/>
          <p:nvPr/>
        </p:nvSpPr>
        <p:spPr>
          <a:xfrm>
            <a:off x="7063721" y="2675630"/>
            <a:ext cx="1841238" cy="71441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電子書籍の</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ナショナルアーカイブ構想</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3959162" y="2674355"/>
            <a:ext cx="2273508" cy="866060"/>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デジタルコレクション</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WARP</a:t>
            </a:r>
            <a:r>
              <a:rPr lang="ja-JP" altLang="en-US" sz="1400" dirty="0">
                <a:latin typeface="メイリオ" panose="020B0604030504040204" pitchFamily="50" charset="-128"/>
                <a:ea typeface="メイリオ" panose="020B0604030504040204" pitchFamily="50" charset="-128"/>
              </a:rPr>
              <a:t>（制度的）</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リサーチナビ</a:t>
            </a: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9911278" y="1643329"/>
            <a:ext cx="2112400" cy="1280909"/>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インターナショナル</a:t>
            </a: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rPr>
              <a:t>世界規模</a:t>
            </a:r>
            <a:r>
              <a:rPr lang="ja-JP" altLang="en-US" sz="1200" dirty="0">
                <a:latin typeface="メイリオ" panose="020B0604030504040204" pitchFamily="50" charset="-128"/>
                <a:ea typeface="メイリオ" panose="020B0604030504040204" pitchFamily="50" charset="-128"/>
              </a:rPr>
              <a:t>での知識の利活用基盤</a:t>
            </a:r>
            <a:endParaRPr kumimoji="1" lang="en-US" altLang="ja-JP" sz="1200" dirty="0">
              <a:latin typeface="メイリオ" panose="020B0604030504040204" pitchFamily="50" charset="-128"/>
              <a:ea typeface="メイリオ" panose="020B0604030504040204" pitchFamily="50" charset="-128"/>
            </a:endParaRPr>
          </a:p>
        </p:txBody>
      </p:sp>
      <p:sp>
        <p:nvSpPr>
          <p:cNvPr id="19" name="上矢印 18"/>
          <p:cNvSpPr/>
          <p:nvPr/>
        </p:nvSpPr>
        <p:spPr>
          <a:xfrm>
            <a:off x="2117521" y="3508052"/>
            <a:ext cx="536509" cy="514979"/>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右矢印 19"/>
          <p:cNvSpPr/>
          <p:nvPr/>
        </p:nvSpPr>
        <p:spPr>
          <a:xfrm>
            <a:off x="1490200" y="4095440"/>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右矢印 20"/>
          <p:cNvSpPr/>
          <p:nvPr/>
        </p:nvSpPr>
        <p:spPr>
          <a:xfrm>
            <a:off x="3749137" y="4050882"/>
            <a:ext cx="555759"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右矢印 23"/>
          <p:cNvSpPr/>
          <p:nvPr/>
        </p:nvSpPr>
        <p:spPr>
          <a:xfrm>
            <a:off x="3532729" y="2924238"/>
            <a:ext cx="555759" cy="51497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右矢印 24"/>
          <p:cNvSpPr/>
          <p:nvPr/>
        </p:nvSpPr>
        <p:spPr>
          <a:xfrm>
            <a:off x="6232670" y="2617615"/>
            <a:ext cx="815147"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右矢印 25"/>
          <p:cNvSpPr/>
          <p:nvPr/>
        </p:nvSpPr>
        <p:spPr>
          <a:xfrm>
            <a:off x="6240622" y="2992810"/>
            <a:ext cx="815147" cy="514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右矢印 26"/>
          <p:cNvSpPr/>
          <p:nvPr/>
        </p:nvSpPr>
        <p:spPr>
          <a:xfrm>
            <a:off x="7041005" y="1645920"/>
            <a:ext cx="432502" cy="51497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右矢印 27"/>
          <p:cNvSpPr/>
          <p:nvPr/>
        </p:nvSpPr>
        <p:spPr>
          <a:xfrm>
            <a:off x="6321842" y="4431352"/>
            <a:ext cx="555759" cy="5149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右矢印 28"/>
          <p:cNvSpPr/>
          <p:nvPr/>
        </p:nvSpPr>
        <p:spPr>
          <a:xfrm>
            <a:off x="6356507" y="3916373"/>
            <a:ext cx="1627834" cy="514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フローチャート: 端子 31"/>
          <p:cNvSpPr/>
          <p:nvPr/>
        </p:nvSpPr>
        <p:spPr>
          <a:xfrm>
            <a:off x="2984700" y="5881769"/>
            <a:ext cx="1841238" cy="714415"/>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CJKDLI</a:t>
            </a:r>
          </a:p>
          <a:p>
            <a:pPr algn="ctr"/>
            <a:r>
              <a:rPr lang="ja-JP" altLang="en-US" sz="1400" dirty="0">
                <a:latin typeface="メイリオ" panose="020B0604030504040204" pitchFamily="50" charset="-128"/>
                <a:ea typeface="メイリオ" panose="020B0604030504040204" pitchFamily="50" charset="-128"/>
              </a:rPr>
              <a:t>日中韓電子図書館イニシアティブ</a:t>
            </a:r>
            <a:endParaRPr kumimoji="1" lang="en-US" altLang="ja-JP" sz="1400" dirty="0">
              <a:latin typeface="メイリオ" panose="020B0604030504040204" pitchFamily="50" charset="-128"/>
              <a:ea typeface="メイリオ" panose="020B0604030504040204" pitchFamily="50" charset="-128"/>
            </a:endParaRPr>
          </a:p>
        </p:txBody>
      </p:sp>
      <p:sp>
        <p:nvSpPr>
          <p:cNvPr id="33" name="フローチャート: 端子 32"/>
          <p:cNvSpPr/>
          <p:nvPr/>
        </p:nvSpPr>
        <p:spPr>
          <a:xfrm>
            <a:off x="7396232" y="5341128"/>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知財計画</a:t>
            </a:r>
            <a:r>
              <a:rPr lang="ja-JP" altLang="en-US" sz="1400" dirty="0">
                <a:latin typeface="メイリオ" panose="020B0604030504040204" pitchFamily="50" charset="-128"/>
                <a:ea typeface="メイリオ" panose="020B0604030504040204" pitchFamily="50" charset="-128"/>
              </a:rPr>
              <a:t>２０１</a:t>
            </a:r>
            <a:r>
              <a:rPr lang="en-US" altLang="ja-JP" sz="1400" dirty="0">
                <a:latin typeface="メイリオ" panose="020B0604030504040204" pitchFamily="50" charset="-128"/>
                <a:ea typeface="メイリオ" panose="020B0604030504040204" pitchFamily="50" charset="-128"/>
              </a:rPr>
              <a:t>X</a:t>
            </a:r>
            <a:endParaRPr kumimoji="1" lang="en-US" altLang="ja-JP" sz="1400" dirty="0">
              <a:latin typeface="メイリオ" panose="020B0604030504040204" pitchFamily="50" charset="-128"/>
              <a:ea typeface="メイリオ" panose="020B0604030504040204" pitchFamily="50" charset="-128"/>
            </a:endParaRPr>
          </a:p>
        </p:txBody>
      </p:sp>
      <p:sp>
        <p:nvSpPr>
          <p:cNvPr id="34" name="フローチャート: 端子 33"/>
          <p:cNvSpPr/>
          <p:nvPr/>
        </p:nvSpPr>
        <p:spPr>
          <a:xfrm>
            <a:off x="1490200" y="5228601"/>
            <a:ext cx="2027481" cy="30264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e-JAPAN</a:t>
            </a:r>
            <a:r>
              <a:rPr kumimoji="1" lang="ja-JP" altLang="en-US" sz="1400" dirty="0">
                <a:latin typeface="メイリオ" panose="020B0604030504040204" pitchFamily="50" charset="-128"/>
                <a:ea typeface="メイリオ" panose="020B0604030504040204" pitchFamily="50" charset="-128"/>
              </a:rPr>
              <a:t>重点計画</a:t>
            </a:r>
            <a:endParaRPr kumimoji="1" lang="en-US" altLang="ja-JP" sz="1400" dirty="0">
              <a:latin typeface="メイリオ" panose="020B0604030504040204" pitchFamily="50" charset="-128"/>
              <a:ea typeface="メイリオ" panose="020B0604030504040204" pitchFamily="50" charset="-128"/>
            </a:endParaRPr>
          </a:p>
        </p:txBody>
      </p:sp>
      <p:sp>
        <p:nvSpPr>
          <p:cNvPr id="35" name="フローチャート: 端子 14"/>
          <p:cNvSpPr/>
          <p:nvPr/>
        </p:nvSpPr>
        <p:spPr>
          <a:xfrm>
            <a:off x="9911278" y="3908370"/>
            <a:ext cx="2215487" cy="2253552"/>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kumimoji="1" lang="ja-JP" altLang="en-US" sz="1400" dirty="0">
                <a:latin typeface="メイリオ" panose="020B0604030504040204" pitchFamily="50" charset="-128"/>
                <a:ea typeface="メイリオ" panose="020B0604030504040204" pitchFamily="50" charset="-128"/>
              </a:rPr>
              <a:t>知識インフラ構想</a:t>
            </a:r>
            <a:r>
              <a:rPr lang="ja-JP" altLang="en-US" sz="1400" dirty="0">
                <a:latin typeface="メイリオ" panose="020B0604030504040204" pitchFamily="50" charset="-128"/>
                <a:ea typeface="メイリオ" panose="020B0604030504040204" pitchFamily="50" charset="-128"/>
              </a:rPr>
              <a:t>の実現形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・ナショナルアーカイブをビッグデータ化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・人工知能を活用した知識の組織化</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・人工知能を活用した知識の利活用</a:t>
            </a:r>
            <a:endParaRPr kumimoji="1" lang="en-US" altLang="ja-JP" sz="1400" dirty="0">
              <a:latin typeface="メイリオ" panose="020B0604030504040204" pitchFamily="50" charset="-128"/>
              <a:ea typeface="メイリオ" panose="020B0604030504040204" pitchFamily="50" charset="-128"/>
            </a:endParaRPr>
          </a:p>
        </p:txBody>
      </p:sp>
      <p:sp>
        <p:nvSpPr>
          <p:cNvPr id="36" name="右矢印 35"/>
          <p:cNvSpPr/>
          <p:nvPr/>
        </p:nvSpPr>
        <p:spPr>
          <a:xfrm>
            <a:off x="9448971" y="4752099"/>
            <a:ext cx="432502" cy="51497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8" name="上矢印 37"/>
          <p:cNvSpPr/>
          <p:nvPr/>
        </p:nvSpPr>
        <p:spPr>
          <a:xfrm>
            <a:off x="10699223" y="2913292"/>
            <a:ext cx="536509" cy="901777"/>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37" name="横巻き 36"/>
          <p:cNvSpPr/>
          <p:nvPr/>
        </p:nvSpPr>
        <p:spPr>
          <a:xfrm>
            <a:off x="-35835" y="675208"/>
            <a:ext cx="3784972" cy="69639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・構想から</a:t>
            </a:r>
            <a:r>
              <a:rPr lang="en-US" altLang="ja-JP" b="1" dirty="0">
                <a:solidFill>
                  <a:srgbClr val="FF0000"/>
                </a:solidFill>
                <a:latin typeface="Meiryo UI" panose="020B0604030504040204" pitchFamily="50" charset="-128"/>
                <a:ea typeface="Meiryo UI" panose="020B0604030504040204" pitchFamily="50" charset="-128"/>
              </a:rPr>
              <a:t>30</a:t>
            </a:r>
            <a:r>
              <a:rPr lang="ja-JP" altLang="en-US" b="1" dirty="0">
                <a:solidFill>
                  <a:srgbClr val="FF0000"/>
                </a:solidFill>
                <a:latin typeface="Meiryo UI" panose="020B0604030504040204" pitchFamily="50" charset="-128"/>
                <a:ea typeface="Meiryo UI" panose="020B0604030504040204" pitchFamily="50" charset="-128"/>
              </a:rPr>
              <a:t>年、今後も進化が必要</a:t>
            </a:r>
          </a:p>
        </p:txBody>
      </p:sp>
    </p:spTree>
    <p:extLst>
      <p:ext uri="{BB962C8B-B14F-4D97-AF65-F5344CB8AC3E}">
        <p14:creationId xmlns:p14="http://schemas.microsoft.com/office/powerpoint/2010/main" val="25183602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ctrTitle"/>
          </p:nvPr>
        </p:nvSpPr>
        <p:spPr/>
        <p:txBody>
          <a:bodyPr/>
          <a:lstStyle/>
          <a:p>
            <a:r>
              <a:rPr lang="ja-JP" altLang="en-US" dirty="0">
                <a:cs typeface="Meiryo UI" panose="020B0604030504040204" pitchFamily="50" charset="-128"/>
              </a:rPr>
              <a:t>参考情報</a:t>
            </a:r>
            <a:endParaRPr kumimoji="1" lang="ja-JP" altLang="en-US" dirty="0">
              <a:cs typeface="Meiryo UI" panose="020B0604030504040204"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160</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32438008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私からの最近の情報発信</a:t>
            </a:r>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ja-JP" altLang="en-US" dirty="0"/>
              <a:t>「知の共有化」に関する情報ポータルサイト</a:t>
            </a:r>
          </a:p>
          <a:p>
            <a:pPr lvl="1"/>
            <a:r>
              <a:rPr lang="en-US" altLang="ja-JP" dirty="0">
                <a:hlinkClick r:id="rId2"/>
              </a:rPr>
              <a:t>http://mskn.hatenadiary.jp/entry/index </a:t>
            </a:r>
            <a:endParaRPr lang="en-US" altLang="ja-JP" dirty="0"/>
          </a:p>
          <a:p>
            <a:r>
              <a:rPr lang="ja-JP" altLang="en-US" dirty="0"/>
              <a:t>国立国会図書館のサービスシステムの歩みと新たな方向性の模索 </a:t>
            </a:r>
            <a:r>
              <a:rPr lang="en-US" altLang="ja-JP" dirty="0"/>
              <a:t>―</a:t>
            </a:r>
            <a:r>
              <a:rPr lang="ja-JP" altLang="en-US" dirty="0"/>
              <a:t>電子図書館事業</a:t>
            </a:r>
            <a:r>
              <a:rPr lang="en-US" altLang="ja-JP" dirty="0"/>
              <a:t>20</a:t>
            </a:r>
            <a:r>
              <a:rPr lang="ja-JP" altLang="en-US" dirty="0"/>
              <a:t>年を迎えて</a:t>
            </a:r>
            <a:r>
              <a:rPr lang="en-US" altLang="ja-JP" dirty="0"/>
              <a:t>―</a:t>
            </a:r>
          </a:p>
          <a:p>
            <a:pPr lvl="1"/>
            <a:r>
              <a:rPr lang="ja-JP" altLang="en-US" dirty="0"/>
              <a:t>（国立国会図書館月報</a:t>
            </a:r>
            <a:r>
              <a:rPr lang="en-US" altLang="ja-JP" dirty="0"/>
              <a:t>. 2015</a:t>
            </a:r>
            <a:r>
              <a:rPr lang="ja-JP" altLang="en-US" dirty="0"/>
              <a:t>年 </a:t>
            </a:r>
            <a:r>
              <a:rPr lang="en-US" altLang="ja-JP" dirty="0"/>
              <a:t>(3</a:t>
            </a:r>
            <a:r>
              <a:rPr lang="ja-JP" altLang="en-US" dirty="0"/>
              <a:t>月</a:t>
            </a:r>
            <a:r>
              <a:rPr lang="en-US" altLang="ja-JP" dirty="0"/>
              <a:t>) (648)</a:t>
            </a:r>
            <a:r>
              <a:rPr lang="ja-JP" altLang="en-US" dirty="0"/>
              <a:t>　</a:t>
            </a:r>
            <a:r>
              <a:rPr lang="en-US" altLang="ja-JP" dirty="0"/>
              <a:t>p.20〜26</a:t>
            </a:r>
            <a:r>
              <a:rPr lang="ja-JP" altLang="en-US" dirty="0"/>
              <a:t>）</a:t>
            </a:r>
            <a:endParaRPr lang="en-US" altLang="ja-JP" dirty="0"/>
          </a:p>
          <a:p>
            <a:pPr lvl="1"/>
            <a:r>
              <a:rPr lang="en-US" altLang="ja-JP" dirty="0">
                <a:hlinkClick r:id="rId3"/>
              </a:rPr>
              <a:t>http://dl.ndl.go.jp/info:ndljp/pid/9105346</a:t>
            </a:r>
            <a:endParaRPr lang="en-US" altLang="ja-JP" dirty="0"/>
          </a:p>
          <a:p>
            <a:r>
              <a:rPr lang="ja-JP" altLang="en-US" dirty="0"/>
              <a:t>電子図書館サービスからナショナルアーカイブの構築へ</a:t>
            </a:r>
            <a:br>
              <a:rPr lang="en-US" altLang="ja-JP" dirty="0"/>
            </a:br>
            <a:r>
              <a:rPr lang="ja-JP" altLang="en-US" dirty="0"/>
              <a:t>－</a:t>
            </a:r>
            <a:r>
              <a:rPr lang="en-US" altLang="ja-JP" dirty="0"/>
              <a:t>LOD</a:t>
            </a:r>
            <a:r>
              <a:rPr lang="ja-JP" altLang="en-US" dirty="0"/>
              <a:t>化によるデジタル文化財の利活用を目指して－（</a:t>
            </a:r>
            <a:r>
              <a:rPr lang="en-US" altLang="ja-JP" dirty="0"/>
              <a:t>『TP&amp;D</a:t>
            </a:r>
            <a:r>
              <a:rPr lang="ja-JP" altLang="en-US" dirty="0"/>
              <a:t>フォーラムシリーズ（整理技術・情報管理等研究論集）</a:t>
            </a:r>
            <a:r>
              <a:rPr lang="en-US" altLang="ja-JP" sz="2000" dirty="0"/>
              <a:t>2016</a:t>
            </a:r>
            <a:r>
              <a:rPr lang="ja-JP" altLang="en-US" sz="2000" dirty="0"/>
              <a:t>年</a:t>
            </a:r>
            <a:r>
              <a:rPr lang="en-US" altLang="ja-JP" dirty="0"/>
              <a:t>』</a:t>
            </a:r>
            <a:r>
              <a:rPr lang="ja-JP" altLang="en-US" dirty="0"/>
              <a:t>執筆原稿）</a:t>
            </a:r>
            <a:endParaRPr lang="en-US" altLang="ja-JP" dirty="0"/>
          </a:p>
          <a:p>
            <a:pPr lvl="1"/>
            <a:r>
              <a:rPr lang="en-US" altLang="ja-JP" dirty="0">
                <a:hlinkClick r:id="rId4"/>
              </a:rPr>
              <a:t>https://doc.co/wnBbeY</a:t>
            </a:r>
            <a:endParaRPr lang="en-US" altLang="ja-JP" dirty="0"/>
          </a:p>
          <a:p>
            <a:pPr lvl="1"/>
            <a:endParaRPr lang="en-US" altLang="ja-JP" dirty="0"/>
          </a:p>
          <a:p>
            <a:r>
              <a:rPr lang="ja-JP" altLang="en-US" dirty="0"/>
              <a:t>中小企業・サイバーセキュリティ対策関連の備忘録 </a:t>
            </a:r>
            <a:endParaRPr lang="en-US" altLang="ja-JP" dirty="0"/>
          </a:p>
          <a:p>
            <a:pPr lvl="1"/>
            <a:r>
              <a:rPr lang="en-US" altLang="ja-JP" dirty="0">
                <a:hlinkClick r:id="rId5"/>
              </a:rPr>
              <a:t>http://cybersec.hatenadiary.jp/entry/index</a:t>
            </a:r>
            <a:endParaRPr lang="en-US" altLang="ja-JP" dirty="0"/>
          </a:p>
          <a:p>
            <a:pPr lvl="1"/>
            <a:r>
              <a:rPr lang="ja-JP" altLang="en-US" dirty="0"/>
              <a:t>サイバーセキュリティに対する備えとして、特に中小企業、学校、個人が考慮すべき事項にフォーカスしてく解説した備忘録</a:t>
            </a:r>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11682533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ゼミ資料置き場（１）</a:t>
            </a:r>
          </a:p>
        </p:txBody>
      </p:sp>
      <p:sp>
        <p:nvSpPr>
          <p:cNvPr id="3" name="コンテンツ プレースホルダー 2"/>
          <p:cNvSpPr>
            <a:spLocks noGrp="1"/>
          </p:cNvSpPr>
          <p:nvPr>
            <p:ph idx="1"/>
          </p:nvPr>
        </p:nvSpPr>
        <p:spPr>
          <a:xfrm>
            <a:off x="441960" y="965200"/>
            <a:ext cx="11475720" cy="5694680"/>
          </a:xfrm>
        </p:spPr>
        <p:txBody>
          <a:bodyPr>
            <a:normAutofit fontScale="77500" lnSpcReduction="20000"/>
          </a:bodyPr>
          <a:lstStyle/>
          <a:p>
            <a:pPr marL="0" indent="0">
              <a:buNone/>
            </a:pPr>
            <a:r>
              <a:rPr kumimoji="1" lang="ja-JP" altLang="en-US" dirty="0"/>
              <a:t>■限定公開</a:t>
            </a:r>
            <a:endParaRPr kumimoji="1" lang="en-US" altLang="ja-JP" dirty="0"/>
          </a:p>
          <a:p>
            <a:r>
              <a:rPr kumimoji="1" lang="en-US" altLang="ja-JP" dirty="0"/>
              <a:t>OneDrive</a:t>
            </a:r>
            <a:r>
              <a:rPr kumimoji="1" lang="ja-JP" altLang="en-US" dirty="0"/>
              <a:t>限定公開フォルダー</a:t>
            </a:r>
            <a:endParaRPr kumimoji="1" lang="en-US" altLang="ja-JP" dirty="0"/>
          </a:p>
          <a:p>
            <a:pPr lvl="1"/>
            <a:r>
              <a:rPr lang="en-US" altLang="ja-JP" dirty="0"/>
              <a:t>2017</a:t>
            </a:r>
            <a:r>
              <a:rPr lang="ja-JP" altLang="en-US" dirty="0"/>
              <a:t>年度</a:t>
            </a:r>
            <a:endParaRPr lang="en-US" altLang="ja-JP" dirty="0"/>
          </a:p>
          <a:p>
            <a:pPr lvl="2"/>
            <a:r>
              <a:rPr lang="en-US" altLang="ja-JP" dirty="0">
                <a:hlinkClick r:id="rId2"/>
              </a:rPr>
              <a:t>https://o334-my.sharepoint.com/personal/mskn55_iri-net_tokyo/_layouts/15/guestaccess.aspx?folderid=135be7c4109984065b876263627119134&amp;authkey=AaYac7PSUeMOGGbgKWfCotw</a:t>
            </a:r>
            <a:endParaRPr lang="en-US" altLang="ja-JP" dirty="0"/>
          </a:p>
          <a:p>
            <a:pPr marL="0" indent="0">
              <a:buNone/>
            </a:pPr>
            <a:r>
              <a:rPr lang="ja-JP" altLang="en-US" dirty="0"/>
              <a:t>■公開</a:t>
            </a:r>
            <a:endParaRPr lang="en-US" altLang="ja-JP" dirty="0"/>
          </a:p>
          <a:p>
            <a:r>
              <a:rPr lang="ja-JP" altLang="en-US" dirty="0"/>
              <a:t>「知の共有化」に関する情報ポータルサイト</a:t>
            </a:r>
            <a:endParaRPr lang="en-US" altLang="ja-JP" dirty="0"/>
          </a:p>
          <a:p>
            <a:pPr lvl="1"/>
            <a:r>
              <a:rPr lang="ja-JP" altLang="en-US" dirty="0"/>
              <a:t>図書館情報学研究</a:t>
            </a:r>
            <a:r>
              <a:rPr lang="en-US" altLang="ja-JP" dirty="0"/>
              <a:t>(</a:t>
            </a:r>
            <a:r>
              <a:rPr lang="ja-JP" altLang="en-US" dirty="0"/>
              <a:t>図書館システム・オープンデータ</a:t>
            </a:r>
            <a:r>
              <a:rPr lang="en-US" altLang="ja-JP" dirty="0"/>
              <a:t>)</a:t>
            </a:r>
            <a:r>
              <a:rPr lang="ja-JP" altLang="en-US" dirty="0"/>
              <a:t>ゼミ用資料インデックス </a:t>
            </a:r>
            <a:endParaRPr lang="en-US" altLang="ja-JP" dirty="0"/>
          </a:p>
          <a:p>
            <a:pPr lvl="2"/>
            <a:r>
              <a:rPr lang="en-US" altLang="ja-JP" dirty="0">
                <a:hlinkClick r:id="rId3"/>
              </a:rPr>
              <a:t>http://mskn.hatenadiary.jp/entry/Doshisha_seminar</a:t>
            </a:r>
            <a:endParaRPr lang="en-US" altLang="ja-JP" dirty="0"/>
          </a:p>
          <a:p>
            <a:pPr lvl="1"/>
            <a:r>
              <a:rPr lang="ja-JP" altLang="en-US" dirty="0"/>
              <a:t>次世代図書館情報システムの要件定義</a:t>
            </a:r>
            <a:r>
              <a:rPr lang="en-US" altLang="ja-JP" dirty="0"/>
              <a:t>―</a:t>
            </a:r>
            <a:r>
              <a:rPr lang="ja-JP" altLang="en-US" dirty="0"/>
              <a:t>ナショナルアーカイブと連携する次世代システムを例にー</a:t>
            </a:r>
            <a:r>
              <a:rPr lang="en-US" altLang="ja-JP" dirty="0"/>
              <a:t>【</a:t>
            </a:r>
            <a:r>
              <a:rPr lang="ja-JP" altLang="en-US" dirty="0"/>
              <a:t>ドラフト</a:t>
            </a:r>
            <a:r>
              <a:rPr lang="en-US" altLang="ja-JP" dirty="0"/>
              <a:t>】 </a:t>
            </a:r>
          </a:p>
          <a:p>
            <a:pPr lvl="2"/>
            <a:r>
              <a:rPr lang="en-US" altLang="ja-JP" dirty="0">
                <a:hlinkClick r:id="rId4"/>
              </a:rPr>
              <a:t>http://mskn.hatenadiary.jp/entry/request_next_sys</a:t>
            </a:r>
            <a:endParaRPr lang="en-US" altLang="ja-JP" dirty="0"/>
          </a:p>
          <a:p>
            <a:r>
              <a:rPr lang="en-US" altLang="ja-JP" dirty="0" err="1"/>
              <a:t>Docx</a:t>
            </a:r>
            <a:endParaRPr lang="en-US" altLang="ja-JP" dirty="0"/>
          </a:p>
          <a:p>
            <a:pPr lvl="1"/>
            <a:endParaRPr lang="en-US" altLang="ja-JP" dirty="0"/>
          </a:p>
          <a:p>
            <a:pPr marL="0" indent="0">
              <a:buNone/>
            </a:pPr>
            <a:endParaRPr lang="en-US" altLang="ja-JP" dirty="0"/>
          </a:p>
          <a:p>
            <a:pPr marL="0" indent="0">
              <a:buNone/>
            </a:pPr>
            <a:r>
              <a:rPr lang="ja-JP" altLang="en-US" dirty="0"/>
              <a:t>■資料の閲覧・校正に当たって必要なツール</a:t>
            </a:r>
            <a:endParaRPr lang="en-US" altLang="ja-JP" dirty="0"/>
          </a:p>
          <a:p>
            <a:r>
              <a:rPr lang="en-US" altLang="ja-JP" dirty="0"/>
              <a:t>Microsoft Visio 2016 Viewer</a:t>
            </a:r>
          </a:p>
          <a:p>
            <a:pPr lvl="1"/>
            <a:r>
              <a:rPr lang="en-US" altLang="ja-JP" dirty="0">
                <a:hlinkClick r:id="rId5"/>
              </a:rPr>
              <a:t>https://www.microsoft.com/ja-JP/download/details.aspx?id=51188</a:t>
            </a:r>
            <a:endParaRPr lang="en-US" altLang="ja-JP" dirty="0"/>
          </a:p>
          <a:p>
            <a:endParaRPr lang="en-US" altLang="ja-JP" dirty="0"/>
          </a:p>
        </p:txBody>
      </p:sp>
    </p:spTree>
    <p:extLst>
      <p:ext uri="{BB962C8B-B14F-4D97-AF65-F5344CB8AC3E}">
        <p14:creationId xmlns:p14="http://schemas.microsoft.com/office/powerpoint/2010/main" val="7283196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ゼミ資料置き場（２）</a:t>
            </a:r>
          </a:p>
        </p:txBody>
      </p:sp>
      <p:sp>
        <p:nvSpPr>
          <p:cNvPr id="3" name="コンテンツ プレースホルダー 2"/>
          <p:cNvSpPr>
            <a:spLocks noGrp="1"/>
          </p:cNvSpPr>
          <p:nvPr>
            <p:ph idx="1"/>
          </p:nvPr>
        </p:nvSpPr>
        <p:spPr>
          <a:xfrm>
            <a:off x="441960" y="965200"/>
            <a:ext cx="11475720" cy="5694680"/>
          </a:xfrm>
        </p:spPr>
        <p:txBody>
          <a:bodyPr>
            <a:normAutofit fontScale="62500" lnSpcReduction="20000"/>
          </a:bodyPr>
          <a:lstStyle/>
          <a:p>
            <a:pPr marL="0" indent="0">
              <a:buNone/>
            </a:pPr>
            <a:r>
              <a:rPr kumimoji="1" lang="ja-JP" altLang="en-US" dirty="0"/>
              <a:t>■</a:t>
            </a:r>
            <a:r>
              <a:rPr lang="en-US" altLang="ja-JP" dirty="0" err="1"/>
              <a:t>Xmind</a:t>
            </a:r>
            <a:endParaRPr lang="en-US" altLang="ja-JP" dirty="0"/>
          </a:p>
          <a:p>
            <a:pPr lvl="1"/>
            <a:r>
              <a:rPr lang="en-US" altLang="ja-JP" dirty="0">
                <a:hlinkClick r:id="rId2"/>
              </a:rPr>
              <a:t>http://www.xmind.net/share/mskn55/</a:t>
            </a:r>
            <a:endParaRPr lang="en-US" altLang="ja-JP" dirty="0"/>
          </a:p>
          <a:p>
            <a:r>
              <a:rPr lang="en-US" altLang="ja-JP" dirty="0">
                <a:hlinkClick r:id="rId3"/>
              </a:rPr>
              <a:t>01</a:t>
            </a:r>
            <a:r>
              <a:rPr lang="ja-JP" altLang="en-US" dirty="0">
                <a:hlinkClick r:id="rId3"/>
              </a:rPr>
              <a:t>情報化社会の進展と次世代情報システム</a:t>
            </a:r>
            <a:r>
              <a:rPr lang="ja-JP" altLang="en-US" dirty="0"/>
              <a:t> </a:t>
            </a:r>
            <a:endParaRPr lang="en-US" altLang="ja-JP" dirty="0"/>
          </a:p>
          <a:p>
            <a:r>
              <a:rPr lang="en-US" altLang="ja-JP" dirty="0">
                <a:hlinkClick r:id="rId4"/>
              </a:rPr>
              <a:t>03【</a:t>
            </a:r>
            <a:r>
              <a:rPr lang="ja-JP" altLang="en-US" dirty="0">
                <a:hlinkClick r:id="rId4"/>
              </a:rPr>
              <a:t>ステップ</a:t>
            </a:r>
            <a:r>
              <a:rPr lang="en-US" altLang="ja-JP" dirty="0">
                <a:hlinkClick r:id="rId4"/>
              </a:rPr>
              <a:t>4】【</a:t>
            </a:r>
            <a:r>
              <a:rPr lang="ja-JP" altLang="en-US" dirty="0">
                <a:hlinkClick r:id="rId4"/>
              </a:rPr>
              <a:t>持続的発展のため</a:t>
            </a:r>
            <a:r>
              <a:rPr lang="en-US" altLang="ja-JP" dirty="0">
                <a:hlinkClick r:id="rId4"/>
              </a:rPr>
              <a:t>】</a:t>
            </a:r>
            <a:r>
              <a:rPr lang="ja-JP" altLang="en-US" dirty="0">
                <a:hlinkClick r:id="rId4"/>
              </a:rPr>
              <a:t>組織の発展を目指した戦略的な</a:t>
            </a:r>
            <a:r>
              <a:rPr lang="en-US" altLang="ja-JP" dirty="0">
                <a:hlinkClick r:id="rId4"/>
              </a:rPr>
              <a:t>IT</a:t>
            </a:r>
            <a:r>
              <a:rPr lang="ja-JP" altLang="en-US" dirty="0">
                <a:hlinkClick r:id="rId4"/>
              </a:rPr>
              <a:t>活用とサイバーセキュリティ対策</a:t>
            </a:r>
            <a:endParaRPr lang="en-US" altLang="ja-JP" dirty="0"/>
          </a:p>
          <a:p>
            <a:r>
              <a:rPr lang="en-US" altLang="ja-JP" dirty="0">
                <a:hlinkClick r:id="rId5"/>
              </a:rPr>
              <a:t>04</a:t>
            </a:r>
            <a:r>
              <a:rPr lang="ja-JP" altLang="en-US" dirty="0">
                <a:hlinkClick r:id="rId5"/>
              </a:rPr>
              <a:t>人工知能に関する基礎知識（まとめ）</a:t>
            </a:r>
            <a:endParaRPr lang="en-US" altLang="ja-JP" dirty="0"/>
          </a:p>
          <a:p>
            <a:r>
              <a:rPr lang="en-US" altLang="ja-JP" dirty="0">
                <a:hlinkClick r:id="rId6"/>
              </a:rPr>
              <a:t>05</a:t>
            </a:r>
            <a:r>
              <a:rPr lang="ja-JP" altLang="en-US" dirty="0">
                <a:hlinkClick r:id="rId6"/>
              </a:rPr>
              <a:t>人工知能の図書館サービスでの適用想定</a:t>
            </a:r>
            <a:endParaRPr lang="en-US" altLang="ja-JP" dirty="0"/>
          </a:p>
          <a:p>
            <a:r>
              <a:rPr lang="en-US" altLang="ja-JP" dirty="0">
                <a:hlinkClick r:id="rId7"/>
              </a:rPr>
              <a:t>06</a:t>
            </a:r>
            <a:r>
              <a:rPr lang="ja-JP" altLang="en-US" dirty="0">
                <a:hlinkClick r:id="rId7"/>
              </a:rPr>
              <a:t>人工知能</a:t>
            </a:r>
            <a:r>
              <a:rPr lang="en-US" altLang="ja-JP" dirty="0">
                <a:hlinkClick r:id="rId7"/>
              </a:rPr>
              <a:t>(AI)</a:t>
            </a:r>
            <a:r>
              <a:rPr lang="ja-JP" altLang="en-US" dirty="0">
                <a:hlinkClick r:id="rId7"/>
              </a:rPr>
              <a:t>による知の共有化の進展への期待 </a:t>
            </a:r>
            <a:r>
              <a:rPr lang="en-US" altLang="ja-JP" dirty="0">
                <a:hlinkClick r:id="rId7"/>
              </a:rPr>
              <a:t>【</a:t>
            </a:r>
            <a:r>
              <a:rPr lang="ja-JP" altLang="en-US" dirty="0">
                <a:hlinkClick r:id="rId7"/>
              </a:rPr>
              <a:t>要約</a:t>
            </a:r>
            <a:r>
              <a:rPr lang="en-US" altLang="ja-JP" dirty="0">
                <a:hlinkClick r:id="rId7"/>
              </a:rPr>
              <a:t>】</a:t>
            </a:r>
            <a:endParaRPr lang="en-US" altLang="ja-JP" dirty="0"/>
          </a:p>
          <a:p>
            <a:r>
              <a:rPr lang="en-US" altLang="ja-JP" dirty="0">
                <a:hlinkClick r:id="rId8"/>
              </a:rPr>
              <a:t>07</a:t>
            </a:r>
            <a:r>
              <a:rPr lang="ja-JP" altLang="en-US" dirty="0">
                <a:hlinkClick r:id="rId8"/>
              </a:rPr>
              <a:t>次世代図書館サービスの実現形でのタスクと必要なスキル・知識</a:t>
            </a:r>
            <a:r>
              <a:rPr lang="en-US" altLang="ja-JP" dirty="0">
                <a:hlinkClick r:id="rId8"/>
              </a:rPr>
              <a:t>【</a:t>
            </a:r>
            <a:r>
              <a:rPr lang="ja-JP" altLang="en-US" dirty="0">
                <a:hlinkClick r:id="rId8"/>
              </a:rPr>
              <a:t>詳細</a:t>
            </a:r>
            <a:r>
              <a:rPr lang="en-US" altLang="ja-JP" dirty="0">
                <a:hlinkClick r:id="rId8"/>
              </a:rPr>
              <a:t>】</a:t>
            </a:r>
            <a:endParaRPr lang="en-US" altLang="ja-JP" dirty="0"/>
          </a:p>
          <a:p>
            <a:r>
              <a:rPr lang="en-US" altLang="ja-JP" dirty="0">
                <a:hlinkClick r:id="rId9"/>
              </a:rPr>
              <a:t>08_2016</a:t>
            </a:r>
            <a:r>
              <a:rPr lang="ja-JP" altLang="en-US" dirty="0">
                <a:hlinkClick r:id="rId9"/>
              </a:rPr>
              <a:t>ナショナルアーカイブに関連した国等の情報政策の推移</a:t>
            </a:r>
            <a:r>
              <a:rPr lang="en-US" altLang="ja-JP" dirty="0">
                <a:hlinkClick r:id="rId9"/>
              </a:rPr>
              <a:t>【2016</a:t>
            </a:r>
            <a:r>
              <a:rPr lang="ja-JP" altLang="en-US" dirty="0">
                <a:hlinkClick r:id="rId9"/>
              </a:rPr>
              <a:t>年度まで</a:t>
            </a:r>
            <a:r>
              <a:rPr lang="en-US" altLang="ja-JP" dirty="0">
                <a:hlinkClick r:id="rId9"/>
              </a:rPr>
              <a:t>】</a:t>
            </a:r>
            <a:endParaRPr lang="en-US" altLang="ja-JP" dirty="0"/>
          </a:p>
          <a:p>
            <a:r>
              <a:rPr lang="en-US" altLang="ja-JP" dirty="0">
                <a:hlinkClick r:id="rId10"/>
              </a:rPr>
              <a:t>08</a:t>
            </a:r>
            <a:r>
              <a:rPr lang="ja-JP" altLang="en-US" dirty="0">
                <a:hlinkClick r:id="rId10"/>
              </a:rPr>
              <a:t>デジタルアーカイブ関連の直近の動き</a:t>
            </a:r>
            <a:endParaRPr lang="en-US" altLang="ja-JP" dirty="0"/>
          </a:p>
          <a:p>
            <a:r>
              <a:rPr lang="en-US" altLang="ja-JP" dirty="0">
                <a:hlinkClick r:id="rId11"/>
              </a:rPr>
              <a:t>09</a:t>
            </a:r>
            <a:r>
              <a:rPr lang="ja-JP" altLang="en-US" dirty="0">
                <a:hlinkClick r:id="rId11"/>
              </a:rPr>
              <a:t>データサイエンス領域のスキル標準「</a:t>
            </a:r>
            <a:r>
              <a:rPr lang="en-US" altLang="ja-JP" dirty="0">
                <a:hlinkClick r:id="rId11"/>
              </a:rPr>
              <a:t>ITSS+</a:t>
            </a:r>
            <a:r>
              <a:rPr lang="ja-JP" altLang="en-US" dirty="0">
                <a:hlinkClick r:id="rId11"/>
              </a:rPr>
              <a:t>」</a:t>
            </a:r>
            <a:endParaRPr lang="en-US" altLang="ja-JP" dirty="0"/>
          </a:p>
          <a:p>
            <a:r>
              <a:rPr lang="en-US" altLang="ja-JP" dirty="0">
                <a:hlinkClick r:id="rId12"/>
              </a:rPr>
              <a:t>10</a:t>
            </a:r>
            <a:r>
              <a:rPr lang="ja-JP" altLang="en-US" dirty="0">
                <a:hlinkClick r:id="rId12"/>
              </a:rPr>
              <a:t>セキュリティ領域のスキル標準「</a:t>
            </a:r>
            <a:r>
              <a:rPr lang="en-US" altLang="ja-JP" dirty="0">
                <a:hlinkClick r:id="rId12"/>
              </a:rPr>
              <a:t>ITSS+</a:t>
            </a:r>
            <a:r>
              <a:rPr lang="ja-JP" altLang="en-US" dirty="0">
                <a:hlinkClick r:id="rId12"/>
              </a:rPr>
              <a:t>」</a:t>
            </a:r>
            <a:endParaRPr lang="en-US" altLang="ja-JP" dirty="0"/>
          </a:p>
          <a:p>
            <a:pPr marL="0" indent="0">
              <a:buNone/>
            </a:pPr>
            <a:endParaRPr lang="en-US" altLang="ja-JP" dirty="0"/>
          </a:p>
          <a:p>
            <a:pPr marL="0" indent="0">
              <a:buNone/>
            </a:pPr>
            <a:r>
              <a:rPr lang="ja-JP" altLang="en-US" dirty="0"/>
              <a:t>■ダウンロードして、閲覧・校正するためには、下記のツールが必要です。</a:t>
            </a:r>
            <a:endParaRPr lang="en-US" altLang="ja-JP" dirty="0"/>
          </a:p>
          <a:p>
            <a:r>
              <a:rPr lang="en-US" altLang="ja-JP" dirty="0" err="1"/>
              <a:t>Xmind</a:t>
            </a:r>
            <a:r>
              <a:rPr lang="ja-JP" altLang="en-US" dirty="0"/>
              <a:t>フリー版（マインドマップ資料閲覧用）</a:t>
            </a:r>
            <a:endParaRPr lang="en-US" altLang="ja-JP" dirty="0"/>
          </a:p>
          <a:p>
            <a:pPr lvl="1"/>
            <a:r>
              <a:rPr lang="en-US" altLang="ja-JP" dirty="0">
                <a:hlinkClick r:id="rId13"/>
              </a:rPr>
              <a:t>http://jp.xmind.net/download/</a:t>
            </a:r>
            <a:endParaRPr lang="en-US" altLang="ja-JP" dirty="0"/>
          </a:p>
          <a:p>
            <a:r>
              <a:rPr lang="en-US" altLang="ja-JP" dirty="0"/>
              <a:t>Microsoft Visio 2016 Viewer</a:t>
            </a:r>
          </a:p>
          <a:p>
            <a:pPr lvl="1"/>
            <a:r>
              <a:rPr lang="en-US" altLang="ja-JP" dirty="0">
                <a:hlinkClick r:id="rId14"/>
              </a:rPr>
              <a:t>https://www.microsoft.com/ja-JP/download/details.aspx?id=51188</a:t>
            </a:r>
            <a:endParaRPr lang="en-US" altLang="ja-JP" dirty="0"/>
          </a:p>
          <a:p>
            <a:endParaRPr lang="en-US" altLang="ja-JP" dirty="0"/>
          </a:p>
        </p:txBody>
      </p:sp>
    </p:spTree>
    <p:extLst>
      <p:ext uri="{BB962C8B-B14F-4D97-AF65-F5344CB8AC3E}">
        <p14:creationId xmlns:p14="http://schemas.microsoft.com/office/powerpoint/2010/main" val="5963058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ゼミ資料詳細編へのリンク</a:t>
            </a:r>
            <a:endParaRPr kumimoji="1" lang="ja-JP" altLang="en-US" dirty="0"/>
          </a:p>
        </p:txBody>
      </p:sp>
      <p:sp>
        <p:nvSpPr>
          <p:cNvPr id="3" name="コンテンツ プレースホルダー 2"/>
          <p:cNvSpPr>
            <a:spLocks noGrp="1"/>
          </p:cNvSpPr>
          <p:nvPr>
            <p:ph sz="half" idx="1"/>
          </p:nvPr>
        </p:nvSpPr>
        <p:spPr>
          <a:xfrm>
            <a:off x="162560" y="754744"/>
            <a:ext cx="5857240" cy="5970704"/>
          </a:xfrm>
        </p:spPr>
        <p:txBody>
          <a:bodyPr>
            <a:noAutofit/>
          </a:bodyPr>
          <a:lstStyle/>
          <a:p>
            <a:pPr marL="0" indent="0">
              <a:buNone/>
            </a:pPr>
            <a:r>
              <a:rPr lang="ja-JP" altLang="en-US" sz="1700" dirty="0"/>
              <a:t>■</a:t>
            </a:r>
            <a:r>
              <a:rPr lang="en-US" altLang="ja-JP" sz="1700" dirty="0"/>
              <a:t>PPT</a:t>
            </a:r>
            <a:endParaRPr lang="en-US" altLang="ja-JP" sz="1700" dirty="0">
              <a:hlinkClick r:id="rId3"/>
            </a:endParaRPr>
          </a:p>
          <a:p>
            <a:r>
              <a:rPr lang="ja-JP" altLang="en-US" sz="1700" dirty="0"/>
              <a:t>はじめに</a:t>
            </a:r>
            <a:endParaRPr lang="en-US" altLang="ja-JP" sz="1700" dirty="0">
              <a:hlinkClick r:id="rId3"/>
            </a:endParaRPr>
          </a:p>
          <a:p>
            <a:pPr lvl="1"/>
            <a:r>
              <a:rPr lang="ja-JP" altLang="en-US" sz="1700" dirty="0">
                <a:hlinkClick r:id="rId4"/>
              </a:rPr>
              <a:t>国会図書館とは</a:t>
            </a:r>
            <a:endParaRPr lang="en-US" altLang="ja-JP" sz="1700" dirty="0"/>
          </a:p>
          <a:p>
            <a:r>
              <a:rPr lang="ja-JP" altLang="en-US" sz="1700" dirty="0"/>
              <a:t>情報システムの構築</a:t>
            </a:r>
            <a:endParaRPr lang="en-US" altLang="ja-JP" sz="1700" dirty="0">
              <a:hlinkClick r:id="rId5"/>
            </a:endParaRPr>
          </a:p>
          <a:p>
            <a:pPr lvl="1"/>
            <a:r>
              <a:rPr lang="ja-JP" altLang="en-US" sz="1700" dirty="0">
                <a:hlinkClick r:id="rId6"/>
              </a:rPr>
              <a:t>情報システムの構築運用に必要なスキルと知識</a:t>
            </a:r>
            <a:endParaRPr lang="en-US" altLang="ja-JP" sz="1700" dirty="0"/>
          </a:p>
          <a:p>
            <a:pPr lvl="1"/>
            <a:r>
              <a:rPr lang="ja-JP" altLang="en-US" sz="1700" dirty="0">
                <a:hlinkClick r:id="rId7"/>
              </a:rPr>
              <a:t>政府ガイドライン、</a:t>
            </a:r>
            <a:r>
              <a:rPr lang="en-US" altLang="ja-JP" sz="1700" dirty="0" err="1">
                <a:hlinkClick r:id="rId7"/>
              </a:rPr>
              <a:t>i</a:t>
            </a:r>
            <a:r>
              <a:rPr lang="ja-JP" altLang="en-US" sz="1700" dirty="0">
                <a:hlinkClick r:id="rId7"/>
              </a:rPr>
              <a:t>コンピテンシ・ディクショナリの図書館での適用</a:t>
            </a:r>
            <a:endParaRPr lang="en-US" altLang="ja-JP" sz="1700" dirty="0"/>
          </a:p>
          <a:p>
            <a:r>
              <a:rPr lang="ja-JP" altLang="en-US" sz="1700" dirty="0"/>
              <a:t>電子図書館サービスのあゆみ</a:t>
            </a:r>
            <a:endParaRPr lang="en-US" altLang="ja-JP" sz="1700" dirty="0">
              <a:hlinkClick r:id="rId8"/>
            </a:endParaRPr>
          </a:p>
          <a:p>
            <a:pPr lvl="1"/>
            <a:r>
              <a:rPr lang="ja-JP" altLang="en-US" sz="1700" dirty="0">
                <a:hlinkClick r:id="rId9"/>
              </a:rPr>
              <a:t>電子図書館サービスの理念から</a:t>
            </a:r>
            <a:r>
              <a:rPr lang="en-US" altLang="ja-JP" sz="1700" dirty="0">
                <a:hlinkClick r:id="rId9"/>
              </a:rPr>
              <a:t>NDL</a:t>
            </a:r>
            <a:r>
              <a:rPr lang="ja-JP" altLang="en-US" sz="1700" dirty="0">
                <a:hlinkClick r:id="rId9"/>
              </a:rPr>
              <a:t>サーチの歩み</a:t>
            </a:r>
            <a:endParaRPr lang="en-US" altLang="ja-JP" sz="1700" dirty="0"/>
          </a:p>
          <a:p>
            <a:pPr lvl="1"/>
            <a:r>
              <a:rPr lang="ja-JP" altLang="en-US" sz="1700" dirty="0">
                <a:hlinkClick r:id="rId10"/>
              </a:rPr>
              <a:t>デジタルアーカイブの構築の歩み</a:t>
            </a:r>
            <a:endParaRPr lang="en-US" altLang="ja-JP" sz="1700" dirty="0"/>
          </a:p>
          <a:p>
            <a:pPr lvl="1"/>
            <a:r>
              <a:rPr lang="ja-JP" altLang="en-US" sz="1700" dirty="0">
                <a:hlinkClick r:id="rId11"/>
              </a:rPr>
              <a:t>東日本大震災アーカイブから知識インフラの構築へ</a:t>
            </a:r>
            <a:endParaRPr lang="en-US" altLang="ja-JP" sz="1700" dirty="0"/>
          </a:p>
          <a:p>
            <a:pPr lvl="1"/>
            <a:r>
              <a:rPr lang="ja-JP" altLang="en-US" sz="1700" dirty="0">
                <a:hlinkClick r:id="rId12"/>
              </a:rPr>
              <a:t>国の情報政策の経緯</a:t>
            </a:r>
            <a:endParaRPr lang="en-US" altLang="ja-JP" sz="1700" dirty="0"/>
          </a:p>
          <a:p>
            <a:r>
              <a:rPr lang="ja-JP" altLang="en-US" sz="1700" dirty="0"/>
              <a:t>今後</a:t>
            </a:r>
            <a:r>
              <a:rPr lang="en-US" altLang="ja-JP" sz="1700" dirty="0"/>
              <a:t>10</a:t>
            </a:r>
            <a:r>
              <a:rPr lang="ja-JP" altLang="en-US" sz="1700" dirty="0"/>
              <a:t>年を見据えたサービスの構築</a:t>
            </a:r>
            <a:endParaRPr lang="en-US" altLang="ja-JP" sz="1700" dirty="0">
              <a:hlinkClick r:id="rId13"/>
            </a:endParaRPr>
          </a:p>
          <a:p>
            <a:pPr lvl="1"/>
            <a:r>
              <a:rPr lang="ja-JP" altLang="en-US" sz="1700" dirty="0">
                <a:hlinkClick r:id="rId14"/>
              </a:rPr>
              <a:t>出版界との連携による電子書籍ナショナルアーカイブの構築</a:t>
            </a:r>
            <a:endParaRPr lang="en-US" altLang="ja-JP" sz="1700" dirty="0"/>
          </a:p>
          <a:p>
            <a:pPr lvl="1"/>
            <a:r>
              <a:rPr lang="ja-JP" altLang="en-US" sz="1700" dirty="0">
                <a:hlinkClick r:id="rId15"/>
              </a:rPr>
              <a:t>知識インフラとしてのナショナルアーカイブの構築を目指して</a:t>
            </a:r>
            <a:endParaRPr lang="en-US" altLang="ja-JP" sz="1700" dirty="0"/>
          </a:p>
          <a:p>
            <a:r>
              <a:rPr lang="ja-JP" altLang="en-US" sz="1700" dirty="0"/>
              <a:t>今後の図書館サービスシステムと関係機関との連携</a:t>
            </a:r>
            <a:endParaRPr lang="en-US" altLang="ja-JP" sz="1700" dirty="0">
              <a:hlinkClick r:id="rId16"/>
            </a:endParaRPr>
          </a:p>
          <a:p>
            <a:pPr lvl="1"/>
            <a:r>
              <a:rPr lang="en-US" altLang="ja-JP" sz="1700" dirty="0">
                <a:hlinkClick r:id="rId17"/>
              </a:rPr>
              <a:t>Digital Transformation</a:t>
            </a:r>
            <a:r>
              <a:rPr lang="ja-JP" altLang="en-US" sz="1700" dirty="0">
                <a:hlinkClick r:id="rId17"/>
              </a:rPr>
              <a:t>時代の公共図書館サービスシステムのあり方</a:t>
            </a:r>
            <a:endParaRPr lang="en-US" altLang="ja-JP" sz="1700" dirty="0"/>
          </a:p>
          <a:p>
            <a:pPr lvl="1"/>
            <a:r>
              <a:rPr lang="ja-JP" altLang="en-US" sz="1700" dirty="0">
                <a:hlinkClick r:id="rId18"/>
              </a:rPr>
              <a:t>国のデジタルコレクションの構築と提供に向けた連携協力</a:t>
            </a:r>
            <a:endParaRPr kumimoji="1" lang="ja-JP" altLang="en-US" sz="1700" dirty="0"/>
          </a:p>
        </p:txBody>
      </p:sp>
      <p:sp>
        <p:nvSpPr>
          <p:cNvPr id="4" name="コンテンツ プレースホルダー 3"/>
          <p:cNvSpPr>
            <a:spLocks noGrp="1"/>
          </p:cNvSpPr>
          <p:nvPr>
            <p:ph sz="half" idx="2"/>
          </p:nvPr>
        </p:nvSpPr>
        <p:spPr>
          <a:xfrm>
            <a:off x="6172200" y="839315"/>
            <a:ext cx="5847080" cy="5886132"/>
          </a:xfrm>
        </p:spPr>
        <p:txBody>
          <a:bodyPr>
            <a:normAutofit fontScale="77500" lnSpcReduction="20000"/>
          </a:bodyPr>
          <a:lstStyle/>
          <a:p>
            <a:pPr marL="0" indent="0">
              <a:buNone/>
            </a:pPr>
            <a:r>
              <a:rPr lang="ja-JP" altLang="en-US" dirty="0"/>
              <a:t>■</a:t>
            </a:r>
            <a:r>
              <a:rPr lang="en-US" altLang="ja-JP" dirty="0"/>
              <a:t>WORD</a:t>
            </a:r>
          </a:p>
          <a:p>
            <a:r>
              <a:rPr lang="ja-JP" altLang="en-US" dirty="0"/>
              <a:t>情報システムの構築</a:t>
            </a:r>
            <a:endParaRPr lang="en-US" altLang="ja-JP" dirty="0">
              <a:hlinkClick r:id="rId5"/>
            </a:endParaRPr>
          </a:p>
          <a:p>
            <a:pPr lvl="1"/>
            <a:r>
              <a:rPr lang="ja-JP" altLang="en-US" dirty="0">
                <a:hlinkClick r:id="rId19" action="ppaction://hlinkfile"/>
              </a:rPr>
              <a:t>政府の新しいガイドラインによる開発</a:t>
            </a:r>
            <a:endParaRPr lang="en-US" altLang="ja-JP" dirty="0"/>
          </a:p>
          <a:p>
            <a:pPr lvl="2"/>
            <a:r>
              <a:rPr lang="ja-JP" altLang="en-US" dirty="0">
                <a:hlinkClick r:id="rId20" action="ppaction://hlinkfile"/>
              </a:rPr>
              <a:t>政府情報システムの整備及び管理に関する標準ガイドライン</a:t>
            </a:r>
            <a:r>
              <a:rPr lang="en-US" altLang="ja-JP" dirty="0">
                <a:hlinkClick r:id="rId20" action="ppaction://hlinkfile"/>
              </a:rPr>
              <a:t>【</a:t>
            </a:r>
            <a:r>
              <a:rPr lang="ja-JP" altLang="en-US" dirty="0">
                <a:hlinkClick r:id="rId20" action="ppaction://hlinkfile"/>
              </a:rPr>
              <a:t>本文要約</a:t>
            </a:r>
            <a:r>
              <a:rPr lang="en-US" altLang="ja-JP" dirty="0">
                <a:hlinkClick r:id="rId20" action="ppaction://hlinkfile"/>
              </a:rPr>
              <a:t>】</a:t>
            </a:r>
            <a:endParaRPr lang="en-US" altLang="ja-JP" dirty="0"/>
          </a:p>
          <a:p>
            <a:pPr lvl="2"/>
            <a:r>
              <a:rPr lang="ja-JP" altLang="en-US" dirty="0">
                <a:hlinkClick r:id="rId21" action="ppaction://hlinkfile"/>
              </a:rPr>
              <a:t>政府情報システムの整備及び管理に関する標準ガイドライン（実務手引書）</a:t>
            </a:r>
            <a:r>
              <a:rPr lang="en-US" altLang="ja-JP" dirty="0">
                <a:hlinkClick r:id="rId21" action="ppaction://hlinkfile"/>
              </a:rPr>
              <a:t>【</a:t>
            </a:r>
            <a:r>
              <a:rPr lang="ja-JP" altLang="en-US" dirty="0">
                <a:hlinkClick r:id="rId21" action="ppaction://hlinkfile"/>
              </a:rPr>
              <a:t>本文要約</a:t>
            </a:r>
            <a:r>
              <a:rPr lang="en-US" altLang="ja-JP" dirty="0">
                <a:hlinkClick r:id="rId21" action="ppaction://hlinkfile"/>
              </a:rPr>
              <a:t>】</a:t>
            </a:r>
            <a:endParaRPr lang="en-US" altLang="ja-JP" dirty="0"/>
          </a:p>
          <a:p>
            <a:pPr lvl="1"/>
            <a:r>
              <a:rPr lang="ja-JP" altLang="en-US" dirty="0">
                <a:hlinkClick r:id="rId22" action="ppaction://hlinkfile"/>
              </a:rPr>
              <a:t>図書館情報システムにフォーカスしたシステム構築運用</a:t>
            </a:r>
            <a:endParaRPr lang="en-US" altLang="ja-JP" dirty="0"/>
          </a:p>
          <a:p>
            <a:r>
              <a:rPr lang="ja-JP" altLang="en-US" dirty="0"/>
              <a:t>電子図書館サービスのあゆみ</a:t>
            </a:r>
            <a:endParaRPr lang="en-US" altLang="ja-JP" dirty="0"/>
          </a:p>
          <a:p>
            <a:pPr lvl="1"/>
            <a:r>
              <a:rPr lang="ja-JP" altLang="en-US" dirty="0">
                <a:hlinkClick r:id="rId23" action="ppaction://hlinkfile"/>
              </a:rPr>
              <a:t>電子図書館サービスのあゆみ（ポータルを中心に）</a:t>
            </a:r>
            <a:endParaRPr lang="en-US" altLang="ja-JP" dirty="0">
              <a:hlinkClick r:id="rId24"/>
            </a:endParaRPr>
          </a:p>
          <a:p>
            <a:pPr lvl="1"/>
            <a:r>
              <a:rPr lang="ja-JP" altLang="en-US" dirty="0">
                <a:hlinkClick r:id="rId25" action="ppaction://hlinkfile"/>
              </a:rPr>
              <a:t>電子図書館サービスのあゆみ（デジタルアーカイブ）</a:t>
            </a:r>
            <a:endParaRPr lang="en-US" altLang="ja-JP" dirty="0">
              <a:hlinkClick r:id="rId24"/>
            </a:endParaRPr>
          </a:p>
          <a:p>
            <a:pPr lvl="1"/>
            <a:r>
              <a:rPr lang="ja-JP" altLang="en-US" dirty="0">
                <a:hlinkClick r:id="rId26" action="ppaction://hlinkfile"/>
              </a:rPr>
              <a:t>電子図書館サービスから知識インフラへ</a:t>
            </a:r>
            <a:endParaRPr lang="en-US" altLang="ja-JP" dirty="0"/>
          </a:p>
          <a:p>
            <a:r>
              <a:rPr lang="ja-JP" altLang="en-US" dirty="0"/>
              <a:t>今後</a:t>
            </a:r>
            <a:r>
              <a:rPr lang="en-US" altLang="ja-JP" dirty="0"/>
              <a:t>10</a:t>
            </a:r>
            <a:r>
              <a:rPr lang="ja-JP" altLang="en-US" dirty="0"/>
              <a:t>年を見据えたサービスの構築</a:t>
            </a:r>
            <a:endParaRPr lang="en-US" altLang="ja-JP" dirty="0">
              <a:hlinkClick r:id="rId13"/>
            </a:endParaRPr>
          </a:p>
          <a:p>
            <a:pPr lvl="1"/>
            <a:r>
              <a:rPr lang="ja-JP" altLang="en-US" dirty="0">
                <a:hlinkClick r:id="rId27" action="ppaction://hlinkfile"/>
              </a:rPr>
              <a:t>知識インフラとしてのナショナルアーカイブの構築を目指して</a:t>
            </a:r>
            <a:endParaRPr lang="en-US" altLang="ja-JP" dirty="0"/>
          </a:p>
          <a:p>
            <a:r>
              <a:rPr lang="ja-JP" altLang="en-US" dirty="0"/>
              <a:t>今後の図書館サービスシステムと関係機関との連携</a:t>
            </a:r>
            <a:endParaRPr lang="en-US" altLang="ja-JP" dirty="0">
              <a:hlinkClick r:id="rId16"/>
            </a:endParaRPr>
          </a:p>
          <a:p>
            <a:pPr lvl="1"/>
            <a:r>
              <a:rPr lang="en-US" altLang="ja-JP" dirty="0">
                <a:hlinkClick r:id="rId28" action="ppaction://hlinkfile"/>
              </a:rPr>
              <a:t>Digital Transformation</a:t>
            </a:r>
            <a:r>
              <a:rPr lang="ja-JP" altLang="en-US" dirty="0">
                <a:hlinkClick r:id="rId28" action="ppaction://hlinkfile"/>
              </a:rPr>
              <a:t>時代の公共図書館のサービスシステム</a:t>
            </a:r>
            <a:endParaRPr lang="en-US" altLang="ja-JP" dirty="0"/>
          </a:p>
          <a:p>
            <a:endParaRPr kumimoji="1" lang="ja-JP" altLang="en-US" dirty="0"/>
          </a:p>
        </p:txBody>
      </p:sp>
    </p:spTree>
    <p:extLst>
      <p:ext uri="{BB962C8B-B14F-4D97-AF65-F5344CB8AC3E}">
        <p14:creationId xmlns:p14="http://schemas.microsoft.com/office/powerpoint/2010/main" val="1019950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情報処理に関する知識の評価指標</a:t>
            </a:r>
            <a:endParaRPr kumimoji="1" lang="ja-JP" altLang="en-US" dirty="0"/>
          </a:p>
        </p:txBody>
      </p:sp>
      <p:sp>
        <p:nvSpPr>
          <p:cNvPr id="3" name="コンテンツ プレースホルダー 2"/>
          <p:cNvSpPr>
            <a:spLocks noGrp="1"/>
          </p:cNvSpPr>
          <p:nvPr>
            <p:ph idx="1"/>
          </p:nvPr>
        </p:nvSpPr>
        <p:spPr>
          <a:xfrm>
            <a:off x="848360" y="772160"/>
            <a:ext cx="10515600" cy="4879493"/>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kumimoji="1" lang="ja-JP" altLang="en-US" dirty="0"/>
              <a:t>経営層を含めて、全ての組織人</a:t>
            </a:r>
            <a:r>
              <a:rPr kumimoji="1" lang="en-US" altLang="ja-JP" dirty="0"/>
              <a:t>(</a:t>
            </a:r>
            <a:r>
              <a:rPr lang="en-US" altLang="ja-JP" dirty="0"/>
              <a:t>IT</a:t>
            </a:r>
            <a:r>
              <a:rPr lang="ja-JP" altLang="en-US" dirty="0"/>
              <a:t>リテラシーレベル</a:t>
            </a:r>
            <a:r>
              <a:rPr kumimoji="1" lang="en-US" altLang="ja-JP" dirty="0"/>
              <a:t>)</a:t>
            </a:r>
          </a:p>
          <a:p>
            <a:pPr lvl="1"/>
            <a:r>
              <a:rPr lang="ja-JP" altLang="en-US" dirty="0"/>
              <a:t>かんたん合格 </a:t>
            </a:r>
            <a:r>
              <a:rPr lang="en-US" altLang="ja-JP" dirty="0"/>
              <a:t>IT</a:t>
            </a:r>
            <a:r>
              <a:rPr lang="ja-JP" altLang="en-US" dirty="0"/>
              <a:t>パスポート教科書 平成</a:t>
            </a:r>
            <a:r>
              <a:rPr lang="en-US" altLang="ja-JP" dirty="0"/>
              <a:t>28</a:t>
            </a:r>
            <a:r>
              <a:rPr lang="ja-JP" altLang="en-US" dirty="0"/>
              <a:t>年度 </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3"/>
              </a:rPr>
              <a:t>http://book.impress.co.jp/books/1115101016</a:t>
            </a:r>
            <a:endParaRPr lang="en-US" altLang="ja-JP" dirty="0"/>
          </a:p>
          <a:p>
            <a:pPr lvl="1"/>
            <a:r>
              <a:rPr lang="ja-JP" altLang="en-US" dirty="0"/>
              <a:t>「</a:t>
            </a:r>
            <a:r>
              <a:rPr lang="en-US" altLang="ja-JP" dirty="0"/>
              <a:t>IT</a:t>
            </a:r>
            <a:r>
              <a:rPr lang="ja-JP" altLang="en-US" dirty="0"/>
              <a:t>パスポート試験 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4"/>
              </a:rPr>
              <a:t>https://www.jitec.ipa.go.jp/1_13download/syllabus_ip_ver3_0.pdf</a:t>
            </a:r>
            <a:endParaRPr kumimoji="1" lang="en-US" altLang="ja-JP" dirty="0"/>
          </a:p>
          <a:p>
            <a:r>
              <a:rPr kumimoji="1" lang="ja-JP" altLang="en-US" dirty="0"/>
              <a:t>ユーザ部門の調達担当者</a:t>
            </a:r>
            <a:endParaRPr kumimoji="1" lang="en-US" altLang="ja-JP" dirty="0"/>
          </a:p>
          <a:p>
            <a:pPr lvl="1"/>
            <a:r>
              <a:rPr lang="ja-JP" altLang="en-US" dirty="0"/>
              <a:t>かんたん合格 基本情報技術者教科書 平成</a:t>
            </a:r>
            <a:r>
              <a:rPr lang="en-US" altLang="ja-JP" dirty="0"/>
              <a:t>28</a:t>
            </a:r>
            <a:r>
              <a:rPr lang="ja-JP" altLang="en-US" dirty="0"/>
              <a:t>年度</a:t>
            </a:r>
            <a:r>
              <a:rPr lang="en-US" altLang="ja-JP" dirty="0"/>
              <a:t>【</a:t>
            </a:r>
            <a:r>
              <a:rPr lang="ja-JP" altLang="en-US" dirty="0"/>
              <a:t>紙＋</a:t>
            </a:r>
            <a:r>
              <a:rPr lang="en-US" altLang="ja-JP" dirty="0"/>
              <a:t>PDF】</a:t>
            </a:r>
            <a:r>
              <a:rPr lang="ja-JP" altLang="en-US" dirty="0"/>
              <a:t>（インプレス）</a:t>
            </a:r>
            <a:endParaRPr lang="en-US" altLang="ja-JP" dirty="0"/>
          </a:p>
          <a:p>
            <a:pPr lvl="2"/>
            <a:r>
              <a:rPr lang="en-US" altLang="ja-JP" dirty="0">
                <a:hlinkClick r:id="rId5"/>
              </a:rPr>
              <a:t>http://book.impress.co.jp/books/1115101017</a:t>
            </a:r>
            <a:endParaRPr lang="en-US" altLang="ja-JP" dirty="0"/>
          </a:p>
          <a:p>
            <a:pPr lvl="1"/>
            <a:r>
              <a:rPr lang="ja-JP" altLang="en-US" dirty="0"/>
              <a:t>「基本情報技術者試験（レベル</a:t>
            </a:r>
            <a:r>
              <a:rPr lang="en-US" altLang="ja-JP" dirty="0"/>
              <a:t>2</a:t>
            </a:r>
            <a:r>
              <a:rPr lang="ja-JP" altLang="en-US" dirty="0"/>
              <a:t>）」シラバス（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6"/>
              </a:rPr>
              <a:t>https://www.jitec.ipa.go.jp/1_13download/syllabus_fe_ver3_0.pdf</a:t>
            </a:r>
            <a:endParaRPr lang="en-US" altLang="ja-JP" dirty="0"/>
          </a:p>
          <a:p>
            <a:pPr lvl="1"/>
            <a:r>
              <a:rPr lang="ja-JP" altLang="en-US" dirty="0"/>
              <a:t>「情報セキュリティマネジメント試験（レベル</a:t>
            </a:r>
            <a:r>
              <a:rPr lang="en-US" altLang="ja-JP" dirty="0"/>
              <a:t>2</a:t>
            </a:r>
            <a:r>
              <a:rPr lang="ja-JP" altLang="en-US" dirty="0"/>
              <a:t>）」シラバス（</a:t>
            </a:r>
            <a:r>
              <a:rPr lang="en-US" altLang="ja-JP" dirty="0" err="1"/>
              <a:t>Ver</a:t>
            </a:r>
            <a:r>
              <a:rPr lang="en-US" altLang="ja-JP" dirty="0"/>
              <a:t> 1.0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7"/>
              </a:rPr>
              <a:t>https://www.jitec.ipa.go.jp/1_13download/syllabus_sg_ver1_0.pdf</a:t>
            </a:r>
            <a:endParaRPr kumimoji="1" lang="en-US" altLang="ja-JP" dirty="0"/>
          </a:p>
          <a:p>
            <a:r>
              <a:rPr lang="ja-JP" altLang="en-US" dirty="0"/>
              <a:t>システム部門の調達担当者</a:t>
            </a:r>
            <a:endParaRPr lang="en-US" altLang="ja-JP" dirty="0"/>
          </a:p>
          <a:p>
            <a:pPr lvl="1"/>
            <a:r>
              <a:rPr lang="ja-JP" altLang="en-US" dirty="0"/>
              <a:t>「応用情報技術者試験（レベル</a:t>
            </a:r>
            <a:r>
              <a:rPr lang="en-US" altLang="ja-JP" dirty="0"/>
              <a:t>3</a:t>
            </a:r>
            <a:r>
              <a:rPr lang="ja-JP" altLang="en-US" dirty="0"/>
              <a:t>）」シラバス（</a:t>
            </a:r>
            <a:r>
              <a:rPr lang="en-US" altLang="ja-JP" dirty="0" err="1"/>
              <a:t>Ver</a:t>
            </a:r>
            <a:r>
              <a:rPr lang="en-US" altLang="ja-JP" dirty="0"/>
              <a:t> 3.0</a:t>
            </a:r>
            <a:r>
              <a:rPr lang="ja-JP" altLang="en-US" dirty="0"/>
              <a:t>）</a:t>
            </a:r>
            <a:r>
              <a:rPr lang="en-US" altLang="ja-JP" dirty="0"/>
              <a:t>【PDF】</a:t>
            </a:r>
            <a:r>
              <a:rPr lang="ja-JP" altLang="en-US" dirty="0"/>
              <a:t>（</a:t>
            </a:r>
            <a:r>
              <a:rPr lang="en-US" altLang="ja-JP" dirty="0"/>
              <a:t>IPA</a:t>
            </a:r>
            <a:r>
              <a:rPr lang="ja-JP" altLang="en-US" dirty="0"/>
              <a:t>）</a:t>
            </a:r>
            <a:endParaRPr lang="en-US" altLang="ja-JP" dirty="0"/>
          </a:p>
          <a:p>
            <a:pPr lvl="2"/>
            <a:r>
              <a:rPr lang="en-US" altLang="ja-JP" dirty="0">
                <a:hlinkClick r:id="rId8"/>
              </a:rPr>
              <a:t>https://www.jitec.ipa.go.jp/1_13download/syllabus_ap_ver3_0.pdf</a:t>
            </a:r>
            <a:endParaRPr lang="en-US" altLang="ja-JP" dirty="0"/>
          </a:p>
          <a:p>
            <a:r>
              <a:rPr kumimoji="1" lang="ja-JP" altLang="en-US" dirty="0"/>
              <a:t>システム部門の開発管理者・担当者</a:t>
            </a:r>
            <a:endParaRPr kumimoji="1" lang="en-US" altLang="ja-JP" dirty="0"/>
          </a:p>
          <a:p>
            <a:pPr lvl="1"/>
            <a:r>
              <a:rPr lang="ja-JP" altLang="en-US" dirty="0"/>
              <a:t>情報処理技術者試験　各分野の高度試験（レベル</a:t>
            </a:r>
            <a:r>
              <a:rPr lang="en-US" altLang="ja-JP" dirty="0"/>
              <a:t>4</a:t>
            </a:r>
            <a:r>
              <a:rPr lang="ja-JP" altLang="en-US" dirty="0"/>
              <a:t>）</a:t>
            </a:r>
            <a:endParaRPr kumimoji="1" lang="en-US" altLang="ja-JP" dirty="0"/>
          </a:p>
          <a:p>
            <a:pPr lvl="1"/>
            <a:endParaRPr lang="ja-JP" altLang="en-US" dirty="0"/>
          </a:p>
          <a:p>
            <a:pPr lvl="1"/>
            <a:endParaRPr kumimoji="1" lang="ja-JP" altLang="en-US" dirty="0"/>
          </a:p>
        </p:txBody>
      </p:sp>
      <p:sp>
        <p:nvSpPr>
          <p:cNvPr id="4" name="正方形/長方形 3"/>
          <p:cNvSpPr/>
          <p:nvPr/>
        </p:nvSpPr>
        <p:spPr>
          <a:xfrm>
            <a:off x="694063" y="5732570"/>
            <a:ext cx="11633812" cy="369332"/>
          </a:xfrm>
          <a:prstGeom prst="rect">
            <a:avLst/>
          </a:prstGeom>
        </p:spPr>
        <p:txBody>
          <a:bodyPr wrap="square">
            <a:spAutoFit/>
          </a:bodyPr>
          <a:lstStyle/>
          <a:p>
            <a:r>
              <a:rPr lang="ja-JP" altLang="en-US" dirty="0"/>
              <a:t>情報処理技術者試験　試験要綱・シラバス </a:t>
            </a:r>
            <a:r>
              <a:rPr lang="en-US" altLang="ja-JP" dirty="0">
                <a:hlinkClick r:id="rId9"/>
              </a:rPr>
              <a:t>https://www.jitec.ipa.go.jp/1_04hanni_sukiru/_index_hanni_skill.html</a:t>
            </a:r>
            <a:endParaRPr lang="ja-JP" altLang="en-US" dirty="0"/>
          </a:p>
        </p:txBody>
      </p:sp>
    </p:spTree>
    <p:extLst>
      <p:ext uri="{BB962C8B-B14F-4D97-AF65-F5344CB8AC3E}">
        <p14:creationId xmlns:p14="http://schemas.microsoft.com/office/powerpoint/2010/main" val="3669138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24000" y="0"/>
            <a:ext cx="9144000" cy="928670"/>
          </a:xfrm>
        </p:spPr>
        <p:txBody>
          <a:bodyPr>
            <a:noAutofit/>
          </a:bodyPr>
          <a:lstStyle/>
          <a:p>
            <a:r>
              <a:rPr lang="ja-JP" altLang="en-US" sz="3200" dirty="0"/>
              <a:t>システム開発及び人材育成・確保に関して</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1167788"/>
            <a:ext cx="11250591" cy="5009175"/>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a:t>政府情報システムの整備及び管理 に関する標準ガイドライン</a:t>
            </a:r>
            <a:endParaRPr lang="en-US" altLang="ja-JP" sz="3200" dirty="0"/>
          </a:p>
          <a:p>
            <a:pPr lvl="1"/>
            <a:r>
              <a:rPr lang="ja-JP" altLang="en-US" dirty="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endParaRPr lang="en-US" altLang="ja-JP" dirty="0"/>
          </a:p>
          <a:p>
            <a:pPr lvl="2"/>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pPr lvl="3"/>
            <a:r>
              <a:rPr lang="ja-JP" altLang="en-US" dirty="0"/>
              <a:t>標準ガイドライン</a:t>
            </a:r>
            <a:r>
              <a:rPr lang="en-US" altLang="ja-JP" dirty="0"/>
              <a:t>【WORD】</a:t>
            </a:r>
          </a:p>
          <a:p>
            <a:pPr lvl="4"/>
            <a:r>
              <a:rPr lang="en-US" altLang="ja-JP" dirty="0">
                <a:hlinkClick r:id="rId4"/>
              </a:rPr>
              <a:t>http://www.soumu.go.jp/main_content/000348138.docx</a:t>
            </a:r>
            <a:endParaRPr lang="en-US" altLang="ja-JP" dirty="0"/>
          </a:p>
          <a:p>
            <a:pPr lvl="3"/>
            <a:r>
              <a:rPr lang="ja-JP" altLang="en-US" dirty="0"/>
              <a:t>実務手引書（一括版）</a:t>
            </a:r>
            <a:r>
              <a:rPr lang="en-US" altLang="ja-JP" dirty="0"/>
              <a:t>【PDF</a:t>
            </a:r>
            <a:r>
              <a:rPr lang="ja-JP" altLang="en-US" dirty="0"/>
              <a:t>　</a:t>
            </a:r>
            <a:r>
              <a:rPr lang="en-US" altLang="ja-JP" dirty="0"/>
              <a:t>※</a:t>
            </a:r>
            <a:r>
              <a:rPr lang="ja-JP" altLang="en-US" dirty="0"/>
              <a:t>各章版は、</a:t>
            </a:r>
            <a:r>
              <a:rPr lang="en-US" altLang="ja-JP" dirty="0"/>
              <a:t>WORD</a:t>
            </a:r>
            <a:r>
              <a:rPr lang="ja-JP" altLang="en-US" dirty="0"/>
              <a:t>あり</a:t>
            </a:r>
            <a:r>
              <a:rPr lang="en-US" altLang="ja-JP" dirty="0"/>
              <a:t>】</a:t>
            </a:r>
            <a:r>
              <a:rPr lang="ja-JP" altLang="en-US" dirty="0"/>
              <a:t>　</a:t>
            </a:r>
            <a:endParaRPr lang="en-US" altLang="ja-JP" dirty="0"/>
          </a:p>
          <a:p>
            <a:pPr lvl="4"/>
            <a:r>
              <a:rPr lang="en-US" altLang="ja-JP" dirty="0">
                <a:hlinkClick r:id="rId5"/>
              </a:rPr>
              <a:t>http://www.soumu.go.jp/main_content/000348369.pdf</a:t>
            </a:r>
            <a:endParaRPr lang="en-US" altLang="ja-JP" dirty="0"/>
          </a:p>
          <a:p>
            <a:r>
              <a:rPr lang="ja-JP" altLang="en-US" dirty="0"/>
              <a:t> </a:t>
            </a:r>
            <a:r>
              <a:rPr lang="en-US" altLang="ja-JP" dirty="0" err="1"/>
              <a:t>i</a:t>
            </a:r>
            <a:r>
              <a:rPr lang="ja-JP" altLang="en-US" dirty="0"/>
              <a:t>コンピテンシ・ディクショナリ </a:t>
            </a:r>
            <a:endParaRPr lang="en-US" altLang="ja-JP" dirty="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年夏　情報処理振興機構　正式版公開）</a:t>
            </a:r>
            <a:endParaRPr lang="en-US" altLang="ja-JP" sz="2800" dirty="0"/>
          </a:p>
          <a:p>
            <a:pPr lvl="2"/>
            <a:r>
              <a:rPr lang="en-US" altLang="ja-JP" dirty="0" err="1"/>
              <a:t>i</a:t>
            </a:r>
            <a:r>
              <a:rPr lang="en-US" altLang="ja-JP" dirty="0"/>
              <a:t> </a:t>
            </a:r>
            <a:r>
              <a:rPr lang="ja-JP" altLang="en-US" dirty="0"/>
              <a:t>コンピテンシ ディクショナリ概要：</a:t>
            </a:r>
            <a:r>
              <a:rPr lang="en-US" altLang="ja-JP" dirty="0"/>
              <a:t> </a:t>
            </a:r>
            <a:r>
              <a:rPr lang="en-US" altLang="ja-JP" dirty="0">
                <a:hlinkClick r:id="rId6"/>
              </a:rPr>
              <a:t>https://www.ipa.go.jp/jinzai/hrd/i_competency_dictionary/icd.html</a:t>
            </a:r>
            <a:endParaRPr lang="en-US" altLang="ja-JP" dirty="0"/>
          </a:p>
          <a:p>
            <a:pPr lvl="2"/>
            <a:r>
              <a:rPr lang="en-US" altLang="ja-JP" dirty="0" err="1"/>
              <a:t>i</a:t>
            </a:r>
            <a:r>
              <a:rPr lang="en-US" altLang="ja-JP" dirty="0"/>
              <a:t> </a:t>
            </a:r>
            <a:r>
              <a:rPr lang="ja-JP" altLang="en-US" dirty="0"/>
              <a:t>コンピテンシ ディクショナリ</a:t>
            </a:r>
            <a:r>
              <a:rPr lang="en-US" altLang="ja-JP" dirty="0"/>
              <a:t>2016</a:t>
            </a:r>
            <a:r>
              <a:rPr lang="ja-JP" altLang="en-US" dirty="0"/>
              <a:t>：</a:t>
            </a:r>
            <a:r>
              <a:rPr lang="en-US" altLang="ja-JP" dirty="0"/>
              <a:t> </a:t>
            </a:r>
            <a:r>
              <a:rPr lang="en-US" altLang="ja-JP" dirty="0">
                <a:hlinkClick r:id="rId7"/>
              </a:rPr>
              <a:t>https://www.ipa.go.jp/jinzai/hrd/i_competency_dictionary/download.html</a:t>
            </a:r>
            <a:endParaRPr lang="en-US" altLang="ja-JP" dirty="0"/>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166</a:t>
            </a:fld>
            <a:endParaRPr kumimoji="0" lang="en-US"/>
          </a:p>
        </p:txBody>
      </p:sp>
    </p:spTree>
    <p:extLst>
      <p:ext uri="{BB962C8B-B14F-4D97-AF65-F5344CB8AC3E}">
        <p14:creationId xmlns:p14="http://schemas.microsoft.com/office/powerpoint/2010/main" val="2350528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情報セキュリティ対策</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dirty="0"/>
              <a:t>入門資料</a:t>
            </a:r>
            <a:endParaRPr lang="en-US" altLang="ja-JP" dirty="0"/>
          </a:p>
          <a:p>
            <a:pPr lvl="1"/>
            <a:r>
              <a:rPr lang="ja-JP" altLang="en-US" dirty="0"/>
              <a:t>情報セキュリティハンドブック</a:t>
            </a:r>
            <a:r>
              <a:rPr lang="en-US" altLang="ja-JP" dirty="0"/>
              <a:t>【PDF】(</a:t>
            </a:r>
            <a:r>
              <a:rPr lang="ja-JP" altLang="en-US" dirty="0"/>
              <a:t>内閣サイバーセキュリティセンター（</a:t>
            </a:r>
            <a:r>
              <a:rPr lang="en-US" altLang="ja-JP" dirty="0"/>
              <a:t>NISC</a:t>
            </a:r>
            <a:r>
              <a:rPr lang="ja-JP" altLang="en-US" dirty="0"/>
              <a:t>）</a:t>
            </a:r>
            <a:r>
              <a:rPr lang="en-US" altLang="ja-JP" dirty="0"/>
              <a:t>)</a:t>
            </a:r>
          </a:p>
          <a:p>
            <a:pPr lvl="2"/>
            <a:r>
              <a:rPr lang="en-US" altLang="ja-JP" dirty="0">
                <a:hlinkClick r:id="rId2"/>
              </a:rPr>
              <a:t>http://www.nisc.go.jp/security-site/files/handbook1-0131.pdf</a:t>
            </a:r>
            <a:endParaRPr lang="en-US" altLang="ja-JP" dirty="0">
              <a:hlinkClick r:id="rId3"/>
            </a:endParaRPr>
          </a:p>
          <a:p>
            <a:pPr lvl="1"/>
            <a:r>
              <a:rPr lang="ja-JP" altLang="en-US" dirty="0"/>
              <a:t>マンガで学ぶサイバーセキュリティ　</a:t>
            </a:r>
            <a:r>
              <a:rPr lang="en-US" altLang="ja-JP" dirty="0"/>
              <a:t>【PDF】(</a:t>
            </a:r>
            <a:r>
              <a:rPr lang="ja-JP" altLang="en-US" dirty="0"/>
              <a:t>内閣サイバーセキュリティセンター</a:t>
            </a:r>
            <a:r>
              <a:rPr lang="en-US" altLang="ja-JP" dirty="0"/>
              <a:t>(NISC)</a:t>
            </a:r>
            <a:r>
              <a:rPr lang="ja-JP" altLang="en-US" dirty="0"/>
              <a:t>）</a:t>
            </a:r>
            <a:endParaRPr lang="en-US" altLang="ja-JP" dirty="0">
              <a:hlinkClick r:id="" action="ppaction://noaction"/>
            </a:endParaRPr>
          </a:p>
          <a:p>
            <a:pPr lvl="2"/>
            <a:r>
              <a:rPr lang="en-US" altLang="ja-JP" dirty="0">
                <a:hlinkClick r:id="" action="ppaction://noaction"/>
              </a:rPr>
              <a:t>http://</a:t>
            </a:r>
            <a:r>
              <a:rPr lang="en-US" altLang="ja-JP" dirty="0">
                <a:hlinkClick r:id="rId3"/>
              </a:rPr>
              <a:t>www.nisc.go.jp/security-site/files/CSmanga_JPN.pdf</a:t>
            </a:r>
            <a:endParaRPr lang="en-US" altLang="ja-JP" dirty="0"/>
          </a:p>
          <a:p>
            <a:pPr lvl="1"/>
            <a:r>
              <a:rPr lang="en-US" altLang="ja-JP" dirty="0"/>
              <a:t>5</a:t>
            </a:r>
            <a:r>
              <a:rPr lang="ja-JP" altLang="en-US" dirty="0"/>
              <a:t>分でできる情報セキュリティポイント学習</a:t>
            </a:r>
            <a:r>
              <a:rPr lang="en-US" altLang="ja-JP" dirty="0"/>
              <a:t>【Web</a:t>
            </a:r>
            <a:r>
              <a:rPr lang="ja-JP" altLang="en-US" dirty="0"/>
              <a:t>サイト</a:t>
            </a:r>
            <a:r>
              <a:rPr lang="en-US" altLang="ja-JP" dirty="0"/>
              <a:t>】</a:t>
            </a:r>
            <a:r>
              <a:rPr lang="ja-JP" altLang="en-US" dirty="0"/>
              <a:t>（</a:t>
            </a:r>
            <a:r>
              <a:rPr lang="en-US" altLang="ja-JP" dirty="0"/>
              <a:t>IPA</a:t>
            </a:r>
            <a:r>
              <a:rPr lang="ja-JP" altLang="en-US" dirty="0"/>
              <a:t>）</a:t>
            </a:r>
          </a:p>
          <a:p>
            <a:pPr lvl="2"/>
            <a:r>
              <a:rPr lang="en-US" altLang="ja-JP" dirty="0">
                <a:hlinkClick r:id="rId4"/>
              </a:rPr>
              <a:t>http://www.ipa.go.jp/security/vuln/5mins_point/index.html</a:t>
            </a:r>
            <a:endParaRPr lang="en-US" altLang="ja-JP" dirty="0"/>
          </a:p>
          <a:p>
            <a:r>
              <a:rPr lang="ja-JP" altLang="en-US" dirty="0"/>
              <a:t>情報セキュリティ・ポータルサイト</a:t>
            </a:r>
            <a:r>
              <a:rPr lang="en-US" altLang="ja-JP" dirty="0"/>
              <a:t>【Web</a:t>
            </a:r>
            <a:r>
              <a:rPr lang="ja-JP" altLang="en-US" dirty="0"/>
              <a:t>サイト</a:t>
            </a:r>
            <a:r>
              <a:rPr lang="en-US" altLang="ja-JP" dirty="0"/>
              <a:t>】</a:t>
            </a:r>
            <a:r>
              <a:rPr lang="ja-JP" altLang="en-US" dirty="0"/>
              <a:t>（</a:t>
            </a:r>
            <a:r>
              <a:rPr lang="en-US" altLang="ja-JP" dirty="0"/>
              <a:t>IPA</a:t>
            </a:r>
            <a:r>
              <a:rPr lang="ja-JP" altLang="en-US" dirty="0"/>
              <a:t>）</a:t>
            </a:r>
            <a:endParaRPr lang="en-US" altLang="zh-CN" dirty="0"/>
          </a:p>
          <a:p>
            <a:pPr lvl="1"/>
            <a:r>
              <a:rPr lang="en-US" altLang="zh-CN" dirty="0">
                <a:hlinkClick r:id="rId5"/>
              </a:rPr>
              <a:t>http://www.ipa.go.jp/security/kokokara/</a:t>
            </a:r>
            <a:endParaRPr lang="en-US" altLang="zh-CN" dirty="0"/>
          </a:p>
          <a:p>
            <a:r>
              <a:rPr lang="en-US" altLang="ja-JP" dirty="0"/>
              <a:t>【</a:t>
            </a:r>
            <a:r>
              <a:rPr lang="ja-JP" altLang="en-US" dirty="0"/>
              <a:t>より体系的に詳細な資料</a:t>
            </a:r>
            <a:r>
              <a:rPr lang="en-US" altLang="ja-JP" dirty="0"/>
              <a:t>】</a:t>
            </a:r>
          </a:p>
          <a:p>
            <a:pPr lvl="1"/>
            <a:r>
              <a:rPr lang="en-US" altLang="zh-CN" dirty="0"/>
              <a:t>IPA</a:t>
            </a:r>
            <a:r>
              <a:rPr lang="zh-CN" altLang="en-US" dirty="0"/>
              <a:t>セキュリティセンター「情報セキュリティマネジメントについて」</a:t>
            </a:r>
          </a:p>
          <a:p>
            <a:pPr lvl="2"/>
            <a:r>
              <a:rPr lang="en-US" altLang="zh-CN" dirty="0">
                <a:hlinkClick r:id="rId6"/>
              </a:rPr>
              <a:t>http://www.ipa.go.jp/security/manager/protect/management.html</a:t>
            </a:r>
            <a:endParaRPr lang="zh-CN" altLang="en-US" dirty="0"/>
          </a:p>
          <a:p>
            <a:pPr lvl="1"/>
            <a:r>
              <a:rPr lang="zh-CN" altLang="en-US" dirty="0"/>
              <a:t>読者層別：情報セキュリティ対策実践情報： </a:t>
            </a:r>
          </a:p>
          <a:p>
            <a:pPr lvl="2"/>
            <a:r>
              <a:rPr lang="en-US" altLang="zh-CN" dirty="0">
                <a:hlinkClick r:id="rId7"/>
              </a:rPr>
              <a:t>http://www.ipa.go.jp/security/awareness/awareness.html</a:t>
            </a:r>
            <a:endParaRPr lang="en-US" altLang="zh-CN" dirty="0"/>
          </a:p>
          <a:p>
            <a:endParaRPr kumimoji="1" lang="ja-JP" altLang="en-US" dirty="0"/>
          </a:p>
        </p:txBody>
      </p:sp>
    </p:spTree>
    <p:extLst>
      <p:ext uri="{BB962C8B-B14F-4D97-AF65-F5344CB8AC3E}">
        <p14:creationId xmlns:p14="http://schemas.microsoft.com/office/powerpoint/2010/main" val="6453639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lstStyle/>
          <a:p>
            <a:r>
              <a:rPr kumimoji="1" lang="ja-JP" altLang="en-US" dirty="0"/>
              <a:t>終わりに</a:t>
            </a:r>
            <a:br>
              <a:rPr kumimoji="1" lang="en-US" altLang="ja-JP" dirty="0"/>
            </a:br>
            <a:endParaRPr kumimoji="1" lang="ja-JP" altLang="en-US" dirty="0"/>
          </a:p>
        </p:txBody>
      </p:sp>
      <p:sp>
        <p:nvSpPr>
          <p:cNvPr id="4" name="テキスト プレースホルダー 3"/>
          <p:cNvSpPr>
            <a:spLocks noGrp="1"/>
          </p:cNvSpPr>
          <p:nvPr>
            <p:ph type="body" idx="1"/>
          </p:nvPr>
        </p:nvSpPr>
        <p:spPr>
          <a:xfrm>
            <a:off x="831850" y="4562475"/>
            <a:ext cx="10515600" cy="1903639"/>
          </a:xfrm>
        </p:spPr>
        <p:style>
          <a:lnRef idx="2">
            <a:schemeClr val="accent2"/>
          </a:lnRef>
          <a:fillRef idx="1">
            <a:schemeClr val="lt1"/>
          </a:fillRef>
          <a:effectRef idx="0">
            <a:schemeClr val="accent2"/>
          </a:effectRef>
          <a:fontRef idx="minor">
            <a:schemeClr val="dk1"/>
          </a:fontRef>
        </p:style>
        <p:txBody>
          <a:bodyPr>
            <a:noAutofit/>
          </a:bodyPr>
          <a:lstStyle/>
          <a:p>
            <a:pPr lvl="1"/>
            <a:endParaRPr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2207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図表 11"/>
          <p:cNvGraphicFramePr/>
          <p:nvPr>
            <p:extLst>
              <p:ext uri="{D42A27DB-BD31-4B8C-83A1-F6EECF244321}">
                <p14:modId xmlns:p14="http://schemas.microsoft.com/office/powerpoint/2010/main" val="517371892"/>
              </p:ext>
            </p:extLst>
          </p:nvPr>
        </p:nvGraphicFramePr>
        <p:xfrm>
          <a:off x="0" y="-783738"/>
          <a:ext cx="13163550" cy="616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0" y="61915"/>
            <a:ext cx="12192000" cy="928670"/>
          </a:xfrm>
        </p:spPr>
        <p:txBody>
          <a:bodyPr>
            <a:noAutofit/>
          </a:bodyPr>
          <a:lstStyle/>
          <a:p>
            <a:r>
              <a:rPr lang="ja-JP" altLang="en-US" sz="3600" dirty="0"/>
              <a:t>知識インフラの構築を目指した電子図書館サービスの</a:t>
            </a:r>
            <a:br>
              <a:rPr lang="en-US" altLang="ja-JP" sz="3600" dirty="0"/>
            </a:br>
            <a:r>
              <a:rPr lang="ja-JP" altLang="en-US" sz="3600" dirty="0"/>
              <a:t>歩みと今後</a:t>
            </a:r>
          </a:p>
        </p:txBody>
      </p:sp>
      <p:graphicFrame>
        <p:nvGraphicFramePr>
          <p:cNvPr id="4" name="コンテンツ プレースホルダ 4"/>
          <p:cNvGraphicFramePr>
            <a:graphicFrameLocks/>
          </p:cNvGraphicFramePr>
          <p:nvPr/>
        </p:nvGraphicFramePr>
        <p:xfrm>
          <a:off x="226142" y="728272"/>
          <a:ext cx="3643306" cy="35389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17</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7757160" y="5181600"/>
            <a:ext cx="4099657" cy="115824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揺籃期・始動期⇒離陸期⇒発展期⇒再始動期⇒イノベーション期へ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今はイノベーション期に差し掛かっている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58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a:t> 電子</a:t>
            </a:r>
            <a:r>
              <a:rPr kumimoji="1" lang="ja-JP" altLang="en-US" dirty="0"/>
              <a:t>図書館構想（</a:t>
            </a:r>
            <a:r>
              <a:rPr kumimoji="1" lang="en-US" altLang="ja-JP" dirty="0"/>
              <a:t>1998</a:t>
            </a:r>
            <a:r>
              <a:rPr kumimoji="1" lang="ja-JP" altLang="en-US" dirty="0"/>
              <a:t>年</a:t>
            </a:r>
            <a:r>
              <a:rPr lang="zh-TW" altLang="en-US" dirty="0"/>
              <a:t>電子図書館推進会議</a:t>
            </a:r>
            <a:r>
              <a:rPr kumimoji="1" lang="ja-JP" altLang="en-US" dirty="0"/>
              <a:t>）</a:t>
            </a:r>
          </a:p>
        </p:txBody>
      </p:sp>
      <p:sp>
        <p:nvSpPr>
          <p:cNvPr id="4" name="コンテンツ プレースホルダー 3"/>
          <p:cNvSpPr>
            <a:spLocks noGrp="1"/>
          </p:cNvSpPr>
          <p:nvPr>
            <p:ph idx="1"/>
          </p:nvPr>
        </p:nvSpPr>
        <p:spPr>
          <a:xfrm>
            <a:off x="419725" y="965200"/>
            <a:ext cx="11497455" cy="5705423"/>
          </a:xfrm>
        </p:spPr>
        <p:txBody>
          <a:bodyPr>
            <a:normAutofit/>
          </a:bodyPr>
          <a:lstStyle/>
          <a:p>
            <a:r>
              <a:rPr lang="ja-JP" altLang="en-US" dirty="0"/>
              <a:t>パイロット電子図書館実証実験</a:t>
            </a:r>
            <a:endParaRPr lang="en-US" altLang="ja-JP" dirty="0"/>
          </a:p>
          <a:p>
            <a:pPr lvl="1"/>
            <a:r>
              <a:rPr lang="en-US" altLang="ja-JP" dirty="0"/>
              <a:t>21</a:t>
            </a:r>
            <a:r>
              <a:rPr lang="ja-JP" altLang="en-US" dirty="0"/>
              <a:t>世紀の高度情報社会において、</a:t>
            </a:r>
            <a:r>
              <a:rPr lang="ja-JP" altLang="en-US" dirty="0">
                <a:solidFill>
                  <a:srgbClr val="FF0000"/>
                </a:solidFill>
              </a:rPr>
              <a:t>地球規模の知的財産を誰でも容易に利用できるように</a:t>
            </a:r>
            <a:r>
              <a:rPr lang="ja-JP" altLang="en-US" dirty="0"/>
              <a:t>、地球上に広く分散して個々に収集・蓄積されている知的資源を、</a:t>
            </a:r>
            <a:r>
              <a:rPr lang="ja-JP" altLang="en-US" dirty="0">
                <a:solidFill>
                  <a:srgbClr val="FF0000"/>
                </a:solidFill>
              </a:rPr>
              <a:t>空間的・時間的制約を越えてアクセス可能とする環境を提供するための実証実験</a:t>
            </a:r>
            <a:endParaRPr lang="en-US" altLang="ja-JP" dirty="0">
              <a:solidFill>
                <a:srgbClr val="FF0000"/>
              </a:solidFill>
            </a:endParaRPr>
          </a:p>
          <a:p>
            <a:r>
              <a:rPr lang="ja-JP" altLang="ja-JP" dirty="0"/>
              <a:t>「知識・情報・文化の新しい基盤の構築をめざして一自由で創造的な情報社会のために一」と題する報告書</a:t>
            </a:r>
            <a:endParaRPr lang="en-US" altLang="ja-JP" dirty="0"/>
          </a:p>
          <a:p>
            <a:pPr lvl="1"/>
            <a:r>
              <a:rPr lang="ja-JP" altLang="ja-JP" dirty="0"/>
              <a:t>「電子図書館構想」は、 電子図書館推進会議報告書を受けて、国立国会図書館が実現すべき電子図書館のあり方を示したもの</a:t>
            </a:r>
            <a:endParaRPr lang="en-US" altLang="ja-JP" dirty="0"/>
          </a:p>
          <a:p>
            <a:pPr lvl="1"/>
            <a:r>
              <a:rPr lang="ja-JP" altLang="en-US" dirty="0"/>
              <a:t>電子図書館とは</a:t>
            </a:r>
            <a:endParaRPr lang="en-US" altLang="ja-JP" dirty="0"/>
          </a:p>
          <a:p>
            <a:pPr lvl="2"/>
            <a:r>
              <a:rPr lang="ja-JP" altLang="ja-JP" dirty="0"/>
              <a:t>電子図書館とは、「図書館が通信ネットワークを介して行う一次情報（資料そのもの）及び二次情報（資料に関する情報）の電子的な提供とそのための基盤」と定義し、 </a:t>
            </a:r>
            <a:r>
              <a:rPr lang="ja-JP" altLang="ja-JP" dirty="0">
                <a:solidFill>
                  <a:srgbClr val="C00000"/>
                </a:solidFill>
              </a:rPr>
              <a:t>資料を電子化するとともに、電子化された資料及び電子出版物を通信ネットワークを介して提供する</a:t>
            </a:r>
            <a:r>
              <a:rPr lang="ja-JP" altLang="ja-JP" dirty="0"/>
              <a:t>もの</a:t>
            </a:r>
            <a:endParaRPr lang="en-US" altLang="ja-JP" dirty="0"/>
          </a:p>
          <a:p>
            <a:pPr lvl="2"/>
            <a:r>
              <a:rPr lang="ja-JP" altLang="ja-JP" dirty="0"/>
              <a:t>資料を通信ネットワークを介して提供することによって、 利用者にとって豊富な情報の入手、 地域による情報へのアクセスの格差及び情報へのアクセスの格差の是正が可能となる</a:t>
            </a:r>
            <a:endParaRPr lang="en-US" altLang="ja-JP" dirty="0"/>
          </a:p>
          <a:p>
            <a:pPr lvl="2"/>
            <a:r>
              <a:rPr lang="ja-JP" altLang="ja-JP" dirty="0"/>
              <a:t>電子図書館は、 情報の保存とアクセスにおいて、 電子情報の時代に、 </a:t>
            </a:r>
            <a:r>
              <a:rPr lang="ja-JP" altLang="ja-JP" dirty="0">
                <a:solidFill>
                  <a:srgbClr val="FF0000"/>
                </a:solidFill>
              </a:rPr>
              <a:t>印刷物中心の時代と同様に、あるいはそれ以上に、 必要な役割を果たすことを目指す</a:t>
            </a:r>
            <a:endParaRPr lang="en-US" altLang="ja-JP" dirty="0">
              <a:solidFill>
                <a:srgbClr val="FF0000"/>
              </a:solidFill>
            </a:endParaRPr>
          </a:p>
        </p:txBody>
      </p:sp>
      <p:sp>
        <p:nvSpPr>
          <p:cNvPr id="5" name="横巻き 4"/>
          <p:cNvSpPr/>
          <p:nvPr/>
        </p:nvSpPr>
        <p:spPr>
          <a:xfrm>
            <a:off x="7757160" y="502920"/>
            <a:ext cx="4099657"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・今、どこまで実現しているか？</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・目指しているところは変わったか？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53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0"/>
            <a:ext cx="9144000" cy="928670"/>
          </a:xfrm>
        </p:spPr>
        <p:txBody>
          <a:bodyPr>
            <a:normAutofit/>
          </a:bodyPr>
          <a:lstStyle/>
          <a:p>
            <a:r>
              <a:rPr lang="ja-JP" altLang="en-US" dirty="0"/>
              <a:t>パイロット</a:t>
            </a:r>
            <a:r>
              <a:rPr kumimoji="1" lang="ja-JP" altLang="en-US" dirty="0"/>
              <a:t>電子図書館プロジェクト</a:t>
            </a:r>
          </a:p>
        </p:txBody>
      </p:sp>
      <p:sp>
        <p:nvSpPr>
          <p:cNvPr id="3" name="コンテンツ プレースホルダー 2"/>
          <p:cNvSpPr>
            <a:spLocks noGrp="1"/>
          </p:cNvSpPr>
          <p:nvPr>
            <p:ph idx="1"/>
          </p:nvPr>
        </p:nvSpPr>
        <p:spPr>
          <a:xfrm>
            <a:off x="0" y="1004886"/>
            <a:ext cx="6533580" cy="5991000"/>
          </a:xfrm>
        </p:spPr>
        <p:txBody>
          <a:bodyPr>
            <a:normAutofit fontScale="92500" lnSpcReduction="10000"/>
          </a:bodyPr>
          <a:lstStyle/>
          <a:p>
            <a:r>
              <a:rPr lang="en-US" altLang="ja-JP" dirty="0"/>
              <a:t>1994</a:t>
            </a:r>
            <a:r>
              <a:rPr lang="ja-JP" altLang="ja-JP" dirty="0"/>
              <a:t>年</a:t>
            </a:r>
            <a:r>
              <a:rPr lang="en-US" altLang="ja-JP" dirty="0"/>
              <a:t>1</a:t>
            </a:r>
            <a:r>
              <a:rPr lang="ja-JP" altLang="ja-JP" dirty="0"/>
              <a:t>月、</a:t>
            </a:r>
            <a:r>
              <a:rPr lang="zh-TW" altLang="ja-JP" dirty="0"/>
              <a:t>通産省の高度情報化プロジェクト事業の一環</a:t>
            </a:r>
            <a:r>
              <a:rPr lang="ja-JP" altLang="ja-JP" dirty="0"/>
              <a:t>で、</a:t>
            </a:r>
            <a:r>
              <a:rPr lang="ja-JP" altLang="ja-JP" dirty="0">
                <a:solidFill>
                  <a:srgbClr val="FF0000"/>
                </a:solidFill>
              </a:rPr>
              <a:t>情報処理推進機構（</a:t>
            </a:r>
            <a:r>
              <a:rPr lang="en-US" altLang="ja-JP" dirty="0">
                <a:solidFill>
                  <a:srgbClr val="FF0000"/>
                </a:solidFill>
              </a:rPr>
              <a:t>IPA</a:t>
            </a:r>
            <a:r>
              <a:rPr lang="ja-JP" altLang="ja-JP" dirty="0">
                <a:solidFill>
                  <a:srgbClr val="FF0000"/>
                </a:solidFill>
              </a:rPr>
              <a:t>）と国立国会図書館（</a:t>
            </a:r>
            <a:r>
              <a:rPr lang="en-US" altLang="ja-JP" dirty="0">
                <a:solidFill>
                  <a:srgbClr val="FF0000"/>
                </a:solidFill>
              </a:rPr>
              <a:t>NDL</a:t>
            </a:r>
            <a:r>
              <a:rPr lang="ja-JP" altLang="ja-JP" dirty="0">
                <a:solidFill>
                  <a:srgbClr val="FF0000"/>
                </a:solidFill>
              </a:rPr>
              <a:t>）</a:t>
            </a:r>
            <a:r>
              <a:rPr lang="ja-JP" altLang="ja-JP" dirty="0"/>
              <a:t>が協力して</a:t>
            </a:r>
            <a:r>
              <a:rPr lang="ja-JP" altLang="en-US" dirty="0"/>
              <a:t>実施</a:t>
            </a:r>
            <a:endParaRPr lang="en-US" altLang="ja-JP" dirty="0"/>
          </a:p>
          <a:p>
            <a:r>
              <a:rPr lang="en-US" altLang="ja-JP" dirty="0"/>
              <a:t>7,221</a:t>
            </a:r>
            <a:r>
              <a:rPr lang="ja-JP" altLang="ja-JP" dirty="0"/>
              <a:t>枚の貴重書、</a:t>
            </a:r>
            <a:r>
              <a:rPr lang="en-US" altLang="ja-JP" dirty="0"/>
              <a:t>653</a:t>
            </a:r>
            <a:r>
              <a:rPr lang="ja-JP" altLang="ja-JP" dirty="0"/>
              <a:t>万ページの明治時代刊行の図書、利用頻度の高い国内刊行雑誌</a:t>
            </a:r>
            <a:r>
              <a:rPr lang="en-US" altLang="ja-JP" dirty="0"/>
              <a:t>24</a:t>
            </a:r>
            <a:r>
              <a:rPr lang="ja-JP" altLang="ja-JP" dirty="0"/>
              <a:t>タイトルの過去</a:t>
            </a:r>
            <a:r>
              <a:rPr lang="en-US" altLang="ja-JP" dirty="0"/>
              <a:t>15</a:t>
            </a:r>
            <a:r>
              <a:rPr lang="ja-JP" altLang="ja-JP" dirty="0"/>
              <a:t>年分等、全体で</a:t>
            </a:r>
            <a:r>
              <a:rPr lang="en-US" altLang="ja-JP" dirty="0"/>
              <a:t>1000</a:t>
            </a:r>
            <a:r>
              <a:rPr lang="ja-JP" altLang="ja-JP" dirty="0"/>
              <a:t>万ページ近くに及ぶ資料をデジタル化</a:t>
            </a:r>
            <a:endParaRPr lang="en-US" altLang="ja-JP" dirty="0"/>
          </a:p>
          <a:p>
            <a:r>
              <a:rPr lang="ja-JP" altLang="en-US" dirty="0"/>
              <a:t>協力出版社から提供されたコンテンツ</a:t>
            </a:r>
            <a:endParaRPr lang="en-US" altLang="ja-JP" dirty="0"/>
          </a:p>
          <a:p>
            <a:pPr lvl="1"/>
            <a:r>
              <a:rPr lang="ja-JP" altLang="en-US" dirty="0"/>
              <a:t>●帝国議会議事連記録</a:t>
            </a:r>
            <a:r>
              <a:rPr lang="en-US" altLang="ja-JP" dirty="0"/>
              <a:t>(</a:t>
            </a:r>
            <a:r>
              <a:rPr lang="ja-JP" altLang="en-US" dirty="0"/>
              <a:t>東京大学出版会</a:t>
            </a:r>
            <a:r>
              <a:rPr lang="en-US" altLang="ja-JP" dirty="0"/>
              <a:t>) ●</a:t>
            </a:r>
            <a:r>
              <a:rPr lang="ja-JP" altLang="en-US" dirty="0"/>
              <a:t>文章倶楽部</a:t>
            </a:r>
            <a:r>
              <a:rPr lang="en-US" altLang="ja-JP" dirty="0"/>
              <a:t>(</a:t>
            </a:r>
            <a:r>
              <a:rPr lang="ja-JP" altLang="en-US" dirty="0"/>
              <a:t>八木出版</a:t>
            </a:r>
            <a:r>
              <a:rPr lang="en-US" altLang="ja-JP" dirty="0"/>
              <a:t>) ●</a:t>
            </a:r>
            <a:r>
              <a:rPr lang="ja-JP" altLang="en-US" dirty="0"/>
              <a:t>幕末明治日本国勢地域地図集成</a:t>
            </a:r>
            <a:r>
              <a:rPr lang="en-US" altLang="ja-JP" dirty="0"/>
              <a:t>(</a:t>
            </a:r>
            <a:r>
              <a:rPr lang="ja-JP" altLang="en-US" dirty="0"/>
              <a:t>柏書房</a:t>
            </a:r>
            <a:r>
              <a:rPr lang="en-US" altLang="ja-JP" dirty="0"/>
              <a:t>) ●</a:t>
            </a:r>
            <a:r>
              <a:rPr lang="ja-JP" altLang="en-US" dirty="0"/>
              <a:t>マルクス・</a:t>
            </a:r>
            <a:r>
              <a:rPr lang="ja-JP" altLang="en-US" dirty="0" err="1"/>
              <a:t>ェ</a:t>
            </a:r>
            <a:r>
              <a:rPr lang="ja-JP" altLang="en-US" dirty="0"/>
              <a:t>ンゲルス全集</a:t>
            </a:r>
            <a:r>
              <a:rPr lang="en-US" altLang="ja-JP" dirty="0"/>
              <a:t>(</a:t>
            </a:r>
            <a:r>
              <a:rPr lang="ja-JP" altLang="en-US" dirty="0"/>
              <a:t>大月書店</a:t>
            </a:r>
            <a:r>
              <a:rPr lang="en-US" altLang="ja-JP" dirty="0"/>
              <a:t>) ●</a:t>
            </a:r>
            <a:r>
              <a:rPr lang="ja-JP" altLang="en-US" dirty="0"/>
              <a:t>東京都市計画資料集成 明治大正編</a:t>
            </a:r>
            <a:r>
              <a:rPr lang="en-US" altLang="ja-JP" dirty="0"/>
              <a:t>(</a:t>
            </a:r>
            <a:r>
              <a:rPr lang="ja-JP" altLang="en-US" dirty="0"/>
              <a:t>本の友社</a:t>
            </a:r>
            <a:r>
              <a:rPr lang="en-US" altLang="ja-JP" dirty="0"/>
              <a:t>) ●</a:t>
            </a:r>
            <a:r>
              <a:rPr lang="ja-JP" altLang="en-US" dirty="0"/>
              <a:t>田辺元全集</a:t>
            </a:r>
            <a:r>
              <a:rPr lang="en-US" altLang="ja-JP" dirty="0"/>
              <a:t>(</a:t>
            </a:r>
            <a:r>
              <a:rPr lang="ja-JP" altLang="en-US" dirty="0"/>
              <a:t>筑 摩書房</a:t>
            </a:r>
            <a:r>
              <a:rPr lang="en-US" altLang="ja-JP" dirty="0"/>
              <a:t>) ●</a:t>
            </a:r>
            <a:r>
              <a:rPr lang="ja-JP" altLang="en-US" dirty="0"/>
              <a:t>世界大百科辞典</a:t>
            </a:r>
            <a:r>
              <a:rPr lang="en-US" altLang="ja-JP" dirty="0"/>
              <a:t>(</a:t>
            </a:r>
            <a:r>
              <a:rPr lang="ja-JP" altLang="en-US" dirty="0"/>
              <a:t>平凡社</a:t>
            </a:r>
            <a:r>
              <a:rPr lang="en-US" altLang="ja-JP" dirty="0"/>
              <a:t>) ● </a:t>
            </a:r>
            <a:r>
              <a:rPr lang="ja-JP" altLang="en-US" dirty="0"/>
              <a:t>朝日ジャーナル</a:t>
            </a:r>
            <a:r>
              <a:rPr lang="en-US" altLang="ja-JP" dirty="0"/>
              <a:t>(</a:t>
            </a:r>
            <a:r>
              <a:rPr lang="ja-JP" altLang="en-US" dirty="0"/>
              <a:t>全 巻</a:t>
            </a:r>
            <a:r>
              <a:rPr lang="en-US" altLang="ja-JP" dirty="0"/>
              <a:t>) (</a:t>
            </a:r>
            <a:r>
              <a:rPr lang="ja-JP" altLang="en-US" dirty="0"/>
              <a:t>朝日新聞社</a:t>
            </a:r>
            <a:r>
              <a:rPr lang="en-US" altLang="ja-JP" dirty="0"/>
              <a:t>) ●</a:t>
            </a:r>
            <a:r>
              <a:rPr lang="ja-JP" altLang="en-US" dirty="0"/>
              <a:t>萬朝報</a:t>
            </a:r>
            <a:r>
              <a:rPr lang="en-US" altLang="ja-JP" dirty="0"/>
              <a:t>(</a:t>
            </a:r>
            <a:r>
              <a:rPr lang="ja-JP" altLang="en-US" dirty="0"/>
              <a:t>日 本国書センター</a:t>
            </a:r>
            <a:r>
              <a:rPr lang="en-US" altLang="ja-JP" dirty="0"/>
              <a:t>) ●</a:t>
            </a:r>
            <a:r>
              <a:rPr lang="ja-JP" altLang="en-US" dirty="0"/>
              <a:t>法律新聞</a:t>
            </a:r>
            <a:r>
              <a:rPr lang="en-US" altLang="ja-JP" dirty="0"/>
              <a:t>(</a:t>
            </a:r>
            <a:r>
              <a:rPr lang="ja-JP" altLang="en-US" dirty="0"/>
              <a:t>不二出版</a:t>
            </a:r>
            <a:r>
              <a:rPr lang="en-US" altLang="ja-JP" dirty="0"/>
              <a:t>) ●</a:t>
            </a:r>
            <a:r>
              <a:rPr lang="ja-JP" altLang="en-US" dirty="0"/>
              <a:t>少年サンデー</a:t>
            </a:r>
            <a:r>
              <a:rPr lang="en-US" altLang="ja-JP" dirty="0"/>
              <a:t>(</a:t>
            </a:r>
            <a:r>
              <a:rPr lang="ja-JP" altLang="en-US" dirty="0"/>
              <a:t>小学館</a:t>
            </a:r>
            <a:r>
              <a:rPr lang="en-US" altLang="ja-JP" dirty="0"/>
              <a:t>) ●</a:t>
            </a:r>
            <a:r>
              <a:rPr lang="ja-JP" altLang="en-US" dirty="0"/>
              <a:t>別冊医学のあゆみ メディカルトビックス</a:t>
            </a:r>
            <a:r>
              <a:rPr lang="en-US" altLang="ja-JP" dirty="0"/>
              <a:t>(</a:t>
            </a:r>
            <a:r>
              <a:rPr lang="ja-JP" altLang="en-US" dirty="0"/>
              <a:t>医歯薬出版</a:t>
            </a:r>
            <a:r>
              <a:rPr lang="en-US" altLang="ja-JP" dirty="0"/>
              <a:t>) </a:t>
            </a:r>
          </a:p>
        </p:txBody>
      </p:sp>
      <p:sp>
        <p:nvSpPr>
          <p:cNvPr id="4" name="スライド番号プレースホルダー 3"/>
          <p:cNvSpPr>
            <a:spLocks noGrp="1"/>
          </p:cNvSpPr>
          <p:nvPr>
            <p:ph type="sldNum" sz="quarter" idx="12"/>
          </p:nvPr>
        </p:nvSpPr>
        <p:spPr/>
        <p:txBody>
          <a:bodyPr/>
          <a:lstStyle/>
          <a:p>
            <a:fld id="{042AED99-7FB4-404E-8A97-64753DCE42EC}" type="slidenum">
              <a:rPr lang="en-US" smtClean="0"/>
              <a:pPr/>
              <a:t>19</a:t>
            </a:fld>
            <a:endParaRPr lang="en-US" dirty="0"/>
          </a:p>
        </p:txBody>
      </p:sp>
      <p:pic>
        <p:nvPicPr>
          <p:cNvPr id="5" name="図 4"/>
          <p:cNvPicPr>
            <a:picLocks noChangeAspect="1"/>
          </p:cNvPicPr>
          <p:nvPr/>
        </p:nvPicPr>
        <p:blipFill>
          <a:blip r:embed="rId3"/>
          <a:stretch>
            <a:fillRect/>
          </a:stretch>
        </p:blipFill>
        <p:spPr>
          <a:xfrm>
            <a:off x="6537669" y="1820336"/>
            <a:ext cx="4618856" cy="5547389"/>
          </a:xfrm>
          <a:prstGeom prst="rect">
            <a:avLst/>
          </a:prstGeom>
        </p:spPr>
      </p:pic>
      <p:sp>
        <p:nvSpPr>
          <p:cNvPr id="7" name="横巻き 6"/>
          <p:cNvSpPr/>
          <p:nvPr/>
        </p:nvSpPr>
        <p:spPr>
          <a:xfrm>
            <a:off x="11156525" y="74765"/>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1994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8" name="円/楕円 7"/>
          <p:cNvSpPr/>
          <p:nvPr/>
        </p:nvSpPr>
        <p:spPr>
          <a:xfrm>
            <a:off x="94593" y="61915"/>
            <a:ext cx="622859" cy="571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26" name="Picture 2" descr="http://web.archive.org/web/19980110195322/http:/www.cii.ipa.go.jp/el/new/img000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094" y="4631484"/>
            <a:ext cx="2619581" cy="2089991"/>
          </a:xfrm>
          <a:prstGeom prst="rect">
            <a:avLst/>
          </a:prstGeom>
          <a:noFill/>
          <a:extLst>
            <a:ext uri="{909E8E84-426E-40DD-AFC4-6F175D3DCCD1}">
              <a14:hiddenFill xmlns:a14="http://schemas.microsoft.com/office/drawing/2010/main">
                <a:solidFill>
                  <a:srgbClr val="FFFFFF"/>
                </a:solidFill>
              </a14:hiddenFill>
            </a:ext>
          </a:extLst>
        </p:spPr>
      </p:pic>
      <p:sp>
        <p:nvSpPr>
          <p:cNvPr id="9" name="横巻き 8"/>
          <p:cNvSpPr/>
          <p:nvPr/>
        </p:nvSpPr>
        <p:spPr>
          <a:xfrm>
            <a:off x="6533580" y="527376"/>
            <a:ext cx="5529107" cy="16084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Meiryo UI" panose="020B0604030504040204" pitchFamily="50" charset="-128"/>
                <a:ea typeface="Meiryo UI" panose="020B0604030504040204" pitchFamily="50" charset="-128"/>
              </a:rPr>
              <a:t>地球規模の知的財産を</a:t>
            </a:r>
            <a:r>
              <a:rPr lang="ja-JP" altLang="en-US" dirty="0">
                <a:solidFill>
                  <a:srgbClr val="FF0000"/>
                </a:solidFill>
                <a:latin typeface="Meiryo UI" panose="020B0604030504040204" pitchFamily="50" charset="-128"/>
                <a:ea typeface="Meiryo UI" panose="020B0604030504040204" pitchFamily="50" charset="-128"/>
              </a:rPr>
              <a:t>誰でも容易に利用できる</a:t>
            </a:r>
            <a:r>
              <a:rPr lang="ja-JP" altLang="en-US" dirty="0">
                <a:latin typeface="Meiryo UI" panose="020B0604030504040204" pitchFamily="50" charset="-128"/>
                <a:ea typeface="Meiryo UI" panose="020B0604030504040204" pitchFamily="50" charset="-128"/>
              </a:rPr>
              <a:t>ように、地球上に広く分散して個々に収集・蓄積されている知的資源を、</a:t>
            </a:r>
            <a:r>
              <a:rPr lang="ja-JP" altLang="en-US" dirty="0">
                <a:solidFill>
                  <a:srgbClr val="FF0000"/>
                </a:solidFill>
                <a:latin typeface="Meiryo UI" panose="020B0604030504040204" pitchFamily="50" charset="-128"/>
                <a:ea typeface="Meiryo UI" panose="020B0604030504040204" pitchFamily="50" charset="-128"/>
              </a:rPr>
              <a:t>空間的・時間的制約を越えてアクセス可能とする</a:t>
            </a:r>
            <a:r>
              <a:rPr lang="ja-JP" altLang="en-US" dirty="0">
                <a:latin typeface="Meiryo UI" panose="020B0604030504040204" pitchFamily="50" charset="-128"/>
                <a:ea typeface="Meiryo UI" panose="020B0604030504040204" pitchFamily="50" charset="-128"/>
              </a:rPr>
              <a:t>環境を提供する</a:t>
            </a:r>
          </a:p>
        </p:txBody>
      </p:sp>
    </p:spTree>
    <p:extLst>
      <p:ext uri="{BB962C8B-B14F-4D97-AF65-F5344CB8AC3E}">
        <p14:creationId xmlns:p14="http://schemas.microsoft.com/office/powerpoint/2010/main" val="307710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kumimoji="1" lang="ja-JP" altLang="en-US" dirty="0">
                <a:latin typeface="HG丸ｺﾞｼｯｸM-PRO" pitchFamily="50" charset="-128"/>
                <a:ea typeface="HG丸ｺﾞｼｯｸM-PRO" pitchFamily="50" charset="-128"/>
              </a:rPr>
              <a:t>自己紹介</a:t>
            </a:r>
            <a:br>
              <a:rPr kumimoji="1" lang="en-US" altLang="ja-JP" dirty="0">
                <a:latin typeface="HG丸ｺﾞｼｯｸM-PRO" pitchFamily="50" charset="-128"/>
                <a:ea typeface="HG丸ｺﾞｼｯｸM-PRO" pitchFamily="50" charset="-128"/>
              </a:rPr>
            </a:br>
            <a:endParaRPr kumimoji="1" lang="ja-JP" altLang="en-US" dirty="0">
              <a:latin typeface="HG丸ｺﾞｼｯｸM-PRO" pitchFamily="50" charset="-128"/>
              <a:ea typeface="HG丸ｺﾞｼｯｸM-PRO" pitchFamily="50" charset="-128"/>
            </a:endParaRPr>
          </a:p>
        </p:txBody>
      </p:sp>
      <p:sp>
        <p:nvSpPr>
          <p:cNvPr id="7" name="スライド番号プレースホルダ 6"/>
          <p:cNvSpPr>
            <a:spLocks noGrp="1"/>
          </p:cNvSpPr>
          <p:nvPr>
            <p:ph type="sldNum" sz="quarter" idx="12"/>
          </p:nvPr>
        </p:nvSpPr>
        <p:spPr/>
        <p:txBody>
          <a:bodyPr/>
          <a:lstStyle/>
          <a:p>
            <a:fld id="{042AED99-7FB4-404E-8A97-64753DCE42EC}" type="slidenum">
              <a:rPr kumimoji="0" lang="en-US" smtClean="0"/>
              <a:pPr/>
              <a:t>2</a:t>
            </a:fld>
            <a:endParaRPr kumimoji="0" lang="en-US"/>
          </a:p>
        </p:txBody>
      </p:sp>
      <p:sp>
        <p:nvSpPr>
          <p:cNvPr id="2" name="フッター プレースホルダー 1"/>
          <p:cNvSpPr>
            <a:spLocks noGrp="1"/>
          </p:cNvSpPr>
          <p:nvPr>
            <p:ph type="ftr" sz="quarter" idx="11"/>
          </p:nvPr>
        </p:nvSpPr>
        <p:spPr/>
        <p:txBody>
          <a:bodyPr/>
          <a:lstStyle/>
          <a:p>
            <a:pPr>
              <a:defRPr/>
            </a:pPr>
            <a:endParaRPr lang="ja-JP" altLang="en-US" dirty="0"/>
          </a:p>
        </p:txBody>
      </p:sp>
    </p:spTree>
    <p:extLst>
      <p:ext uri="{BB962C8B-B14F-4D97-AF65-F5344CB8AC3E}">
        <p14:creationId xmlns:p14="http://schemas.microsoft.com/office/powerpoint/2010/main" val="90338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dirty="0"/>
              <a:t>☆ </a:t>
            </a:r>
            <a:r>
              <a:rPr kumimoji="1" lang="en-US" altLang="ja-JP" dirty="0"/>
              <a:t>NDL</a:t>
            </a:r>
            <a:r>
              <a:rPr kumimoji="1" lang="ja-JP" altLang="en-US" dirty="0"/>
              <a:t>電子図書館サービスの全体像</a:t>
            </a:r>
          </a:p>
        </p:txBody>
      </p:sp>
      <p:pic>
        <p:nvPicPr>
          <p:cNvPr id="12291" name="Picture 2"/>
          <p:cNvPicPr>
            <a:picLocks noChangeAspect="1" noChangeArrowheads="1"/>
          </p:cNvPicPr>
          <p:nvPr/>
        </p:nvPicPr>
        <p:blipFill>
          <a:blip r:embed="rId3" cstate="print"/>
          <a:srcRect/>
          <a:stretch>
            <a:fillRect/>
          </a:stretch>
        </p:blipFill>
        <p:spPr bwMode="auto">
          <a:xfrm>
            <a:off x="6019800" y="3352800"/>
            <a:ext cx="152400" cy="152400"/>
          </a:xfrm>
          <a:prstGeom prst="rect">
            <a:avLst/>
          </a:prstGeom>
          <a:noFill/>
          <a:ln w="9525" algn="ctr">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312579" y="106045"/>
            <a:ext cx="8691562" cy="6419850"/>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pPr>
              <a:defRPr/>
            </a:pPr>
            <a:fld id="{0B2B34E5-7F87-43F8-8E50-7B4643C98316}" type="slidenum">
              <a:rPr lang="en-US" altLang="ja-JP" smtClean="0"/>
              <a:pPr>
                <a:defRPr/>
              </a:pPr>
              <a:t>20</a:t>
            </a:fld>
            <a:endParaRPr lang="en-US" altLang="ja-JP"/>
          </a:p>
        </p:txBody>
      </p:sp>
      <p:sp>
        <p:nvSpPr>
          <p:cNvPr id="5" name="横巻き 4"/>
          <p:cNvSpPr/>
          <p:nvPr/>
        </p:nvSpPr>
        <p:spPr>
          <a:xfrm>
            <a:off x="10715915" y="17241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2004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3" name="フッター プレースホルダー 2"/>
          <p:cNvSpPr>
            <a:spLocks noGrp="1"/>
          </p:cNvSpPr>
          <p:nvPr>
            <p:ph type="ftr" sz="quarter" idx="11"/>
          </p:nvPr>
        </p:nvSpPr>
        <p:spPr/>
        <p:txBody>
          <a:bodyPr/>
          <a:lstStyle/>
          <a:p>
            <a:endParaRPr kumimoji="0" lang="en-US" dirty="0"/>
          </a:p>
        </p:txBody>
      </p:sp>
      <p:sp>
        <p:nvSpPr>
          <p:cNvPr id="8" name="横巻き 7"/>
          <p:cNvSpPr/>
          <p:nvPr/>
        </p:nvSpPr>
        <p:spPr>
          <a:xfrm>
            <a:off x="9321455" y="89281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・文化情報資源のナショナルアーカイブの原点？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691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電子図書館</a:t>
            </a:r>
            <a:r>
              <a:rPr kumimoji="1" lang="en-US" altLang="ja-JP" dirty="0"/>
              <a:t>20</a:t>
            </a:r>
            <a:r>
              <a:rPr kumimoji="1" lang="ja-JP" altLang="en-US" dirty="0"/>
              <a:t>年の歩み</a:t>
            </a: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49710816"/>
              </p:ext>
            </p:extLst>
          </p:nvPr>
        </p:nvGraphicFramePr>
        <p:xfrm>
          <a:off x="81279" y="784773"/>
          <a:ext cx="12110721" cy="6105422"/>
        </p:xfrm>
        <a:graphic>
          <a:graphicData uri="http://schemas.openxmlformats.org/presentationml/2006/ole">
            <mc:AlternateContent xmlns:mc="http://schemas.openxmlformats.org/markup-compatibility/2006">
              <mc:Choice xmlns:v="urn:schemas-microsoft-com:vml" Requires="v">
                <p:oleObj spid="_x0000_s1030" name="Visio" r:id="rId4" imgW="16948080" imgH="9753707" progId="Visio.Drawing.15">
                  <p:embed/>
                </p:oleObj>
              </mc:Choice>
              <mc:Fallback>
                <p:oleObj name="Visio" r:id="rId4" imgW="16948080" imgH="9753707" progId="Visio.Drawing.15">
                  <p:embed/>
                  <p:pic>
                    <p:nvPicPr>
                      <p:cNvPr id="3" name="オブジェクト 2"/>
                      <p:cNvPicPr/>
                      <p:nvPr/>
                    </p:nvPicPr>
                    <p:blipFill>
                      <a:blip r:embed="rId5"/>
                      <a:stretch>
                        <a:fillRect/>
                      </a:stretch>
                    </p:blipFill>
                    <p:spPr>
                      <a:xfrm>
                        <a:off x="81279" y="784773"/>
                        <a:ext cx="12110721" cy="6105422"/>
                      </a:xfrm>
                      <a:prstGeom prst="rect">
                        <a:avLst/>
                      </a:prstGeom>
                    </p:spPr>
                  </p:pic>
                </p:oleObj>
              </mc:Fallback>
            </mc:AlternateContent>
          </a:graphicData>
        </a:graphic>
      </p:graphicFrame>
      <p:sp>
        <p:nvSpPr>
          <p:cNvPr id="5" name="テキスト ボックス 4"/>
          <p:cNvSpPr txBox="1"/>
          <p:nvPr/>
        </p:nvSpPr>
        <p:spPr>
          <a:xfrm>
            <a:off x="241204" y="6407823"/>
            <a:ext cx="1837362" cy="369332"/>
          </a:xfrm>
          <a:prstGeom prst="rect">
            <a:avLst/>
          </a:prstGeom>
          <a:noFill/>
        </p:spPr>
        <p:txBody>
          <a:bodyPr wrap="none" rtlCol="0">
            <a:spAutoFit/>
          </a:bodyPr>
          <a:lstStyle/>
          <a:p>
            <a:r>
              <a:rPr lang="ja-JP" altLang="en-US" dirty="0">
                <a:hlinkClick r:id="rId6" action="ppaction://hlinkfile"/>
              </a:rPr>
              <a:t>全体図表</a:t>
            </a:r>
            <a:r>
              <a:rPr lang="en-US" altLang="ja-JP" dirty="0">
                <a:hlinkClick r:id="rId6" action="ppaction://hlinkfile"/>
              </a:rPr>
              <a:t>4-1.PDF</a:t>
            </a:r>
            <a:endParaRPr kumimoji="1" lang="ja-JP" altLang="en-US" dirty="0"/>
          </a:p>
        </p:txBody>
      </p:sp>
      <p:sp>
        <p:nvSpPr>
          <p:cNvPr id="6" name="横巻き 5"/>
          <p:cNvSpPr/>
          <p:nvPr/>
        </p:nvSpPr>
        <p:spPr>
          <a:xfrm>
            <a:off x="9108095" y="23749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・詳細を含めて鳥瞰できるようにしたもの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14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「電子図書館サービス」という言葉の使われ方</a:t>
            </a:r>
            <a:endParaRPr kumimoji="1" lang="ja-JP" altLang="en-US" dirty="0"/>
          </a:p>
        </p:txBody>
      </p:sp>
      <p:sp>
        <p:nvSpPr>
          <p:cNvPr id="4" name="コンテンツ プレースホルダー 3"/>
          <p:cNvSpPr>
            <a:spLocks noGrp="1"/>
          </p:cNvSpPr>
          <p:nvPr>
            <p:ph idx="1"/>
          </p:nvPr>
        </p:nvSpPr>
        <p:spPr>
          <a:xfrm>
            <a:off x="838200" y="965200"/>
            <a:ext cx="10515600" cy="5892800"/>
          </a:xfrm>
        </p:spPr>
        <p:txBody>
          <a:bodyPr>
            <a:normAutofit fontScale="92500" lnSpcReduction="20000"/>
          </a:bodyPr>
          <a:lstStyle/>
          <a:p>
            <a:r>
              <a:rPr lang="ja-JP" altLang="en-US" dirty="0"/>
              <a:t>電子図書館基本構想</a:t>
            </a:r>
            <a:endParaRPr lang="en-US" altLang="ja-JP" dirty="0"/>
          </a:p>
          <a:p>
            <a:pPr lvl="1"/>
            <a:r>
              <a:rPr lang="ja-JP" altLang="ja-JP" dirty="0"/>
              <a:t>地球上に広く分散して個々に収集・蓄積されている知的資源を、空間的・時間的制約を越えてアクセス可能とする環境</a:t>
            </a:r>
          </a:p>
          <a:p>
            <a:pPr lvl="1"/>
            <a:r>
              <a:rPr lang="ja-JP" altLang="ja-JP" dirty="0"/>
              <a:t>あらゆる知的財産を、文化的資源として収集し、長期保存し、将来にわたって利用を保証する</a:t>
            </a:r>
            <a:endParaRPr lang="en-US" altLang="ja-JP" dirty="0"/>
          </a:p>
          <a:p>
            <a:r>
              <a:rPr lang="en-US" altLang="ja-JP" dirty="0"/>
              <a:t>NDL</a:t>
            </a:r>
          </a:p>
          <a:p>
            <a:pPr lvl="1"/>
            <a:r>
              <a:rPr lang="ja-JP" altLang="en-US" dirty="0"/>
              <a:t>電子図書館サービスは、</a:t>
            </a:r>
            <a:r>
              <a:rPr lang="en-US" altLang="ja-JP" dirty="0"/>
              <a:t>NDL</a:t>
            </a:r>
            <a:r>
              <a:rPr lang="ja-JP" altLang="en-US" dirty="0" err="1"/>
              <a:t>が保</a:t>
            </a:r>
            <a:r>
              <a:rPr lang="ja-JP" altLang="en-US" dirty="0"/>
              <a:t>有する電子化された出版物等を、</a:t>
            </a:r>
            <a:r>
              <a:rPr lang="ja-JP" altLang="en-US" dirty="0">
                <a:solidFill>
                  <a:srgbClr val="FF0000"/>
                </a:solidFill>
              </a:rPr>
              <a:t>国民に提供するサービス</a:t>
            </a:r>
            <a:endParaRPr lang="en-US" altLang="ja-JP" dirty="0">
              <a:solidFill>
                <a:srgbClr val="FF0000"/>
              </a:solidFill>
            </a:endParaRPr>
          </a:p>
          <a:p>
            <a:pPr lvl="1"/>
            <a:r>
              <a:rPr lang="ja-JP" altLang="en-US" dirty="0"/>
              <a:t>電子化された出版物を含めて、デジタルコンテンツをアーカイブして、利用者に提供する⇒デジタルアーカイブ⇒図書館に限らず情報保有機関を含めて、「ナショナルアーカイブ」</a:t>
            </a:r>
            <a:endParaRPr lang="en-US" altLang="ja-JP" dirty="0"/>
          </a:p>
          <a:p>
            <a:r>
              <a:rPr lang="ja-JP" altLang="en-US" dirty="0"/>
              <a:t>出版界</a:t>
            </a:r>
          </a:p>
          <a:p>
            <a:pPr lvl="1"/>
            <a:r>
              <a:rPr lang="ja-JP" altLang="en-US" dirty="0"/>
              <a:t>電子図書館サービスは、冊子体等の出版物の提供サービスに対比して「電子化された出版物」を公共図書館に提供するサービス？⇒</a:t>
            </a:r>
            <a:r>
              <a:rPr lang="ja-JP" altLang="en-US" dirty="0">
                <a:solidFill>
                  <a:srgbClr val="FF0000"/>
                </a:solidFill>
              </a:rPr>
              <a:t>図書館向け電子書籍配信サービス</a:t>
            </a:r>
            <a:r>
              <a:rPr lang="ja-JP" altLang="en-US" dirty="0"/>
              <a:t>では？</a:t>
            </a:r>
            <a:endParaRPr lang="en-US" altLang="ja-JP" dirty="0"/>
          </a:p>
          <a:p>
            <a:pPr lvl="1"/>
            <a:r>
              <a:rPr lang="ja-JP" altLang="en-US" dirty="0"/>
              <a:t>公共図書館は、「図書館向け電子書籍配信サービス」を利用して国民に提供する</a:t>
            </a:r>
          </a:p>
          <a:p>
            <a:pPr lvl="1"/>
            <a:r>
              <a:rPr lang="ja-JP" altLang="en-US" dirty="0"/>
              <a:t>電子書籍配信サイトから、電子書籍を図書館に提供するサービス</a:t>
            </a:r>
          </a:p>
          <a:p>
            <a:pPr lvl="2"/>
            <a:r>
              <a:rPr lang="ja-JP" altLang="en-US" dirty="0"/>
              <a:t>将来にわたって保存する機能をサービスとしていない？</a:t>
            </a:r>
            <a:endParaRPr lang="en-US" altLang="ja-JP" dirty="0"/>
          </a:p>
          <a:p>
            <a:r>
              <a:rPr lang="ja-JP" altLang="en-US" dirty="0"/>
              <a:t>図書館界</a:t>
            </a:r>
          </a:p>
          <a:p>
            <a:pPr lvl="1"/>
            <a:r>
              <a:rPr lang="ja-JP" altLang="en-US" dirty="0"/>
              <a:t>出版界が提供する電子書籍を利用するサービス？</a:t>
            </a:r>
          </a:p>
          <a:p>
            <a:pPr lvl="2"/>
            <a:endParaRPr kumimoji="1" lang="ja-JP" altLang="en-US" dirty="0"/>
          </a:p>
        </p:txBody>
      </p:sp>
      <p:sp>
        <p:nvSpPr>
          <p:cNvPr id="5" name="横巻き 4"/>
          <p:cNvSpPr/>
          <p:nvPr/>
        </p:nvSpPr>
        <p:spPr>
          <a:xfrm>
            <a:off x="9108095" y="5678170"/>
            <a:ext cx="2788920" cy="8991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と出版界では、異なった意味に使われてる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02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61915"/>
            <a:ext cx="12192000" cy="701675"/>
          </a:xfrm>
        </p:spPr>
        <p:txBody>
          <a:bodyPr>
            <a:normAutofit fontScale="90000"/>
          </a:bodyPr>
          <a:lstStyle/>
          <a:p>
            <a:r>
              <a:rPr lang="ja-JP" altLang="en-US" dirty="0"/>
              <a:t>　知識インフラ、デジタルアーカイブ、ナショナルアーカイブとは　</a:t>
            </a:r>
            <a:endParaRPr kumimoji="1" lang="ja-JP" altLang="en-US" dirty="0"/>
          </a:p>
        </p:txBody>
      </p:sp>
      <p:sp>
        <p:nvSpPr>
          <p:cNvPr id="3" name="コンテンツ プレースホルダー 2"/>
          <p:cNvSpPr>
            <a:spLocks noGrp="1"/>
          </p:cNvSpPr>
          <p:nvPr>
            <p:ph sz="half" idx="1"/>
          </p:nvPr>
        </p:nvSpPr>
        <p:spPr>
          <a:xfrm>
            <a:off x="162560" y="1463040"/>
            <a:ext cx="5857240" cy="5242560"/>
          </a:xfrm>
        </p:spPr>
        <p:txBody>
          <a:bodyPr>
            <a:normAutofit fontScale="92500" lnSpcReduction="10000"/>
          </a:bodyPr>
          <a:lstStyle/>
          <a:p>
            <a:r>
              <a:rPr lang="ja-JP" altLang="en-US" dirty="0"/>
              <a:t>デジタルアーカイブとは</a:t>
            </a:r>
          </a:p>
          <a:p>
            <a:pPr lvl="1"/>
            <a:r>
              <a:rPr lang="ja-JP" altLang="en-US" dirty="0"/>
              <a:t>一般では、情報をデジタル化して保存し利活用できる仕組み（保存だけではない）</a:t>
            </a:r>
          </a:p>
          <a:p>
            <a:pPr lvl="1"/>
            <a:r>
              <a:rPr lang="en-US" altLang="ja-JP" dirty="0"/>
              <a:t>NDL</a:t>
            </a:r>
            <a:r>
              <a:rPr lang="ja-JP" altLang="en-US" dirty="0"/>
              <a:t>が進めてきた電子図書館事業そのもの</a:t>
            </a:r>
          </a:p>
          <a:p>
            <a:pPr lvl="1"/>
            <a:r>
              <a:rPr lang="ja-JP" altLang="en-US" dirty="0"/>
              <a:t>出版界では、長期保存するという概念はない？</a:t>
            </a:r>
          </a:p>
          <a:p>
            <a:pPr lvl="1"/>
            <a:r>
              <a:rPr lang="ja-JP" altLang="en-US" dirty="0"/>
              <a:t>出版界の「電子図書館サービス」には、図書館界でのデジタルアーカイブという概念は含まれない？</a:t>
            </a:r>
            <a:endParaRPr lang="en-US" altLang="ja-JP" dirty="0"/>
          </a:p>
          <a:p>
            <a:r>
              <a:rPr lang="ja-JP" altLang="en-US" dirty="0"/>
              <a:t>知識インフラとは</a:t>
            </a:r>
          </a:p>
          <a:p>
            <a:pPr lvl="1"/>
            <a:r>
              <a:rPr lang="ja-JP" altLang="en-US" dirty="0"/>
              <a:t>情報資源を統合して検索・抽出することが可能な基盤の概念</a:t>
            </a:r>
          </a:p>
          <a:p>
            <a:pPr lvl="1"/>
            <a:r>
              <a:rPr lang="ja-JP" altLang="en-US" dirty="0"/>
              <a:t>目指すところは、デジタル文化資源全体のナショナルアーカイブと同じ</a:t>
            </a:r>
          </a:p>
          <a:p>
            <a:pPr lvl="1"/>
            <a:r>
              <a:rPr lang="ja-JP" altLang="en-US" dirty="0"/>
              <a:t>出版物は、知識インフラの中で、最重要視される情報。</a:t>
            </a:r>
          </a:p>
        </p:txBody>
      </p:sp>
      <p:sp>
        <p:nvSpPr>
          <p:cNvPr id="4" name="コンテンツ プレースホルダー 3"/>
          <p:cNvSpPr>
            <a:spLocks noGrp="1"/>
          </p:cNvSpPr>
          <p:nvPr>
            <p:ph sz="half" idx="2"/>
          </p:nvPr>
        </p:nvSpPr>
        <p:spPr>
          <a:xfrm>
            <a:off x="6172200" y="1463040"/>
            <a:ext cx="5847080" cy="4949054"/>
          </a:xfrm>
        </p:spPr>
        <p:txBody>
          <a:bodyPr>
            <a:normAutofit fontScale="92500" lnSpcReduction="10000"/>
          </a:bodyPr>
          <a:lstStyle/>
          <a:p>
            <a:r>
              <a:rPr lang="ja-JP" altLang="en-US" dirty="0"/>
              <a:t>ナショナルアーカイブとは</a:t>
            </a:r>
          </a:p>
          <a:p>
            <a:pPr lvl="1"/>
            <a:r>
              <a:rPr lang="ja-JP" altLang="en-US" dirty="0"/>
              <a:t>国全体でデジタルアーカイブする仕組み</a:t>
            </a:r>
          </a:p>
          <a:p>
            <a:pPr lvl="1"/>
            <a:r>
              <a:rPr lang="ja-JP" altLang="en-US" dirty="0"/>
              <a:t>各機関が提供するデジタルアーカイブをあたかも</a:t>
            </a:r>
            <a:r>
              <a:rPr lang="en-US" altLang="ja-JP" dirty="0"/>
              <a:t>1</a:t>
            </a:r>
            <a:r>
              <a:rPr lang="ja-JP" altLang="en-US" dirty="0" err="1"/>
              <a:t>つの</a:t>
            </a:r>
            <a:r>
              <a:rPr lang="ja-JP" altLang="en-US" dirty="0"/>
              <a:t>アーカイブとして利活用できる仕組み</a:t>
            </a:r>
          </a:p>
          <a:p>
            <a:pPr lvl="1"/>
            <a:r>
              <a:rPr lang="ja-JP" altLang="en-US" dirty="0"/>
              <a:t>知識インフラの実現形の１つ</a:t>
            </a:r>
            <a:endParaRPr lang="en-US" altLang="ja-JP" dirty="0"/>
          </a:p>
          <a:p>
            <a:pPr lvl="2"/>
            <a:r>
              <a:rPr lang="ja-JP" altLang="en-US" dirty="0"/>
              <a:t>電子書籍に絞っては、「電子書籍のナショナルアーカイブ」</a:t>
            </a:r>
            <a:endParaRPr lang="en-US" altLang="ja-JP" dirty="0"/>
          </a:p>
          <a:p>
            <a:pPr lvl="2"/>
            <a:r>
              <a:rPr lang="ja-JP" altLang="en-US" dirty="0"/>
              <a:t>文化資源全体で、「デジタル文化資源のナショナルアーカイブ」</a:t>
            </a:r>
            <a:endParaRPr lang="en-US" altLang="ja-JP" dirty="0"/>
          </a:p>
          <a:p>
            <a:r>
              <a:rPr lang="ja-JP" altLang="en-US" dirty="0"/>
              <a:t>インターナショナルアーカイブ</a:t>
            </a:r>
            <a:endParaRPr lang="en-US" altLang="ja-JP" dirty="0"/>
          </a:p>
          <a:p>
            <a:pPr lvl="1"/>
            <a:r>
              <a:rPr lang="ja-JP" altLang="en-US" dirty="0"/>
              <a:t>各国のナショナルアーカイブをあたかも１つのアーカイブとして利活用できる仕組み</a:t>
            </a:r>
          </a:p>
          <a:p>
            <a:endParaRPr kumimoji="1" lang="ja-JP" altLang="en-US" dirty="0"/>
          </a:p>
        </p:txBody>
      </p:sp>
      <p:sp>
        <p:nvSpPr>
          <p:cNvPr id="5" name="横巻き 4"/>
          <p:cNvSpPr/>
          <p:nvPr/>
        </p:nvSpPr>
        <p:spPr>
          <a:xfrm>
            <a:off x="6246796" y="5151120"/>
            <a:ext cx="5650219" cy="142621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・電子図書館、デジタルライブラリ、知識インフラ、デジタル知識基盤、文化情報資源、文化情報資産、デジタルアーカイブ、ナショナルアーカイブは、同義語？</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5577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2"/>
          <p:cNvSpPr>
            <a:spLocks noGrp="1"/>
          </p:cNvSpPr>
          <p:nvPr>
            <p:ph type="title"/>
          </p:nvPr>
        </p:nvSpPr>
        <p:spPr>
          <a:xfrm>
            <a:off x="1524000" y="0"/>
            <a:ext cx="9144000" cy="928688"/>
          </a:xfrm>
        </p:spPr>
        <p:txBody>
          <a:bodyPr>
            <a:normAutofit/>
          </a:bodyPr>
          <a:lstStyle/>
          <a:p>
            <a:r>
              <a:rPr lang="ja-JP" altLang="en-US" sz="3600" dirty="0"/>
              <a:t>「国立国会図書館サーチ」の全体イメージ</a:t>
            </a:r>
            <a:endParaRPr lang="ja-JP" altLang="en-US" sz="3600" dirty="0">
              <a:latin typeface="HG丸ｺﾞｼｯｸM-PRO" pitchFamily="50" charset="-128"/>
              <a:ea typeface="HG丸ｺﾞｼｯｸM-PRO" pitchFamily="50" charset="-128"/>
            </a:endParaRPr>
          </a:p>
        </p:txBody>
      </p:sp>
      <p:sp>
        <p:nvSpPr>
          <p:cNvPr id="6" name="スライド番号プレースホルダ 5"/>
          <p:cNvSpPr>
            <a:spLocks noGrp="1"/>
          </p:cNvSpPr>
          <p:nvPr>
            <p:ph type="sldNum" sz="quarter" idx="4294967295"/>
          </p:nvPr>
        </p:nvSpPr>
        <p:spPr>
          <a:xfrm>
            <a:off x="7837948" y="6363372"/>
            <a:ext cx="1328737" cy="365125"/>
          </a:xfrm>
          <a:prstGeom prst="rect">
            <a:avLst/>
          </a:prstGeom>
        </p:spPr>
        <p:txBody>
          <a:bodyPr/>
          <a:lstStyle/>
          <a:p>
            <a:pPr>
              <a:defRPr/>
            </a:pPr>
            <a:fld id="{BE15A605-07C9-40F0-9E04-17195E3A886A}" type="slidenum">
              <a:rPr lang="ja-JP" altLang="en-US">
                <a:latin typeface="HG丸ｺﾞｼｯｸM-PRO" pitchFamily="50" charset="-128"/>
                <a:ea typeface="HG丸ｺﾞｼｯｸM-PRO" pitchFamily="50" charset="-128"/>
              </a:rPr>
              <a:pPr>
                <a:defRPr/>
              </a:pPr>
              <a:t>24</a:t>
            </a:fld>
            <a:endParaRPr lang="ja-JP" altLang="en-US" dirty="0">
              <a:latin typeface="HG丸ｺﾞｼｯｸM-PRO" pitchFamily="50" charset="-128"/>
              <a:ea typeface="HG丸ｺﾞｼｯｸM-PRO" pitchFamily="50" charset="-128"/>
            </a:endParaRPr>
          </a:p>
        </p:txBody>
      </p:sp>
      <p:sp>
        <p:nvSpPr>
          <p:cNvPr id="99" name="テキスト ボックス 161"/>
          <p:cNvSpPr txBox="1">
            <a:spLocks noChangeArrowheads="1"/>
          </p:cNvSpPr>
          <p:nvPr/>
        </p:nvSpPr>
        <p:spPr bwMode="auto">
          <a:xfrm>
            <a:off x="803413" y="1635822"/>
            <a:ext cx="1871663" cy="584775"/>
          </a:xfrm>
          <a:prstGeom prst="rect">
            <a:avLst/>
          </a:prstGeom>
          <a:noFill/>
          <a:ln w="9525">
            <a:noFill/>
            <a:miter lim="800000"/>
            <a:headEnd/>
            <a:tailEnd/>
          </a:ln>
        </p:spPr>
        <p:txBody>
          <a:bodyPr>
            <a:spAutoFit/>
          </a:bodyPr>
          <a:lstStyle/>
          <a:p>
            <a:pPr>
              <a:defRPr/>
            </a:pPr>
            <a:r>
              <a:rPr lang="ja-JP" altLang="en-US" sz="1600" dirty="0">
                <a:solidFill>
                  <a:srgbClr val="FF0000"/>
                </a:solidFill>
                <a:latin typeface="HG丸ｺﾞｼｯｸM-PRO" pitchFamily="50" charset="-128"/>
                <a:ea typeface="HG丸ｺﾞｼｯｸM-PRO" pitchFamily="50" charset="-128"/>
              </a:rPr>
              <a:t>他のネットワークと相互補完して</a:t>
            </a:r>
            <a:endParaRPr lang="en-US" altLang="ja-JP" sz="1600" dirty="0">
              <a:solidFill>
                <a:srgbClr val="FF0000"/>
              </a:solidFill>
              <a:latin typeface="HG丸ｺﾞｼｯｸM-PRO" pitchFamily="50" charset="-128"/>
              <a:ea typeface="HG丸ｺﾞｼｯｸM-PRO" pitchFamily="50" charset="-128"/>
            </a:endParaRPr>
          </a:p>
        </p:txBody>
      </p:sp>
      <p:grpSp>
        <p:nvGrpSpPr>
          <p:cNvPr id="2" name="グループ化 156"/>
          <p:cNvGrpSpPr>
            <a:grpSpLocks/>
          </p:cNvGrpSpPr>
          <p:nvPr/>
        </p:nvGrpSpPr>
        <p:grpSpPr bwMode="auto">
          <a:xfrm>
            <a:off x="7356140" y="1318967"/>
            <a:ext cx="635794" cy="1612999"/>
            <a:chOff x="6072193" y="2357433"/>
            <a:chExt cx="1357312" cy="1785945"/>
          </a:xfrm>
        </p:grpSpPr>
        <p:cxnSp>
          <p:nvCxnSpPr>
            <p:cNvPr id="104" name="直線矢印コネクタ 103"/>
            <p:cNvCxnSpPr/>
            <p:nvPr/>
          </p:nvCxnSpPr>
          <p:spPr bwMode="auto">
            <a:xfrm rot="5400000" flipH="1" flipV="1">
              <a:off x="6500727" y="2500550"/>
              <a:ext cx="1071895" cy="78566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bwMode="auto">
            <a:xfrm rot="5400000" flipH="1" flipV="1">
              <a:off x="6000993" y="3500527"/>
              <a:ext cx="714050" cy="571651"/>
            </a:xfrm>
            <a:prstGeom prst="straightConnector1">
              <a:avLst/>
            </a:prstGeom>
            <a:ln w="88900">
              <a:solidFill>
                <a:schemeClr val="accent1"/>
              </a:solidFill>
              <a:prstDash val="solid"/>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106" name="AutoShape 19"/>
          <p:cNvSpPr>
            <a:spLocks noChangeArrowheads="1"/>
          </p:cNvSpPr>
          <p:nvPr/>
        </p:nvSpPr>
        <p:spPr bwMode="auto">
          <a:xfrm>
            <a:off x="6728430" y="1491805"/>
            <a:ext cx="2895455" cy="360040"/>
          </a:xfrm>
          <a:prstGeom prst="roundRect">
            <a:avLst>
              <a:gd name="adj" fmla="val 11093"/>
            </a:avLst>
          </a:prstGeom>
          <a:solidFill>
            <a:schemeClr val="bg1">
              <a:lumMod val="50000"/>
              <a:alpha val="80000"/>
            </a:schemeClr>
          </a:solidFill>
          <a:ln w="19050" algn="ctr">
            <a:noFill/>
            <a:round/>
            <a:headEnd/>
            <a:tailEnd/>
          </a:ln>
          <a:effectLst/>
        </p:spPr>
        <p:txBody>
          <a:bodyPr wrap="none" anchor="ctr"/>
          <a:lstStyle/>
          <a:p>
            <a:pPr marL="342900" indent="-342900">
              <a:defRPr/>
            </a:pPr>
            <a:r>
              <a:rPr lang="en-US" altLang="ja-JP" sz="1600" dirty="0">
                <a:solidFill>
                  <a:schemeClr val="bg1"/>
                </a:solidFill>
                <a:latin typeface="HG丸ｺﾞｼｯｸM-PRO" pitchFamily="50" charset="-128"/>
                <a:ea typeface="HG丸ｺﾞｼｯｸM-PRO" pitchFamily="50" charset="-128"/>
              </a:rPr>
              <a:t>Google, Yahoo! </a:t>
            </a:r>
            <a:r>
              <a:rPr lang="ja-JP" altLang="en-US" sz="1600" dirty="0">
                <a:solidFill>
                  <a:schemeClr val="bg1"/>
                </a:solidFill>
                <a:latin typeface="HG丸ｺﾞｼｯｸM-PRO" pitchFamily="50" charset="-128"/>
                <a:ea typeface="HG丸ｺﾞｼｯｸM-PRO" pitchFamily="50" charset="-128"/>
              </a:rPr>
              <a:t>等</a:t>
            </a:r>
            <a:endParaRPr lang="en-US" altLang="ja-JP" sz="1600" dirty="0">
              <a:solidFill>
                <a:schemeClr val="bg1"/>
              </a:solidFill>
              <a:latin typeface="HG丸ｺﾞｼｯｸM-PRO" pitchFamily="50" charset="-128"/>
              <a:ea typeface="HG丸ｺﾞｼｯｸM-PRO" pitchFamily="50" charset="-128"/>
            </a:endParaRPr>
          </a:p>
        </p:txBody>
      </p:sp>
      <p:cxnSp>
        <p:nvCxnSpPr>
          <p:cNvPr id="107" name="直線矢印コネクタ 106"/>
          <p:cNvCxnSpPr>
            <a:stCxn id="120" idx="4"/>
            <a:endCxn id="45" idx="2"/>
          </p:cNvCxnSpPr>
          <p:nvPr/>
        </p:nvCxnSpPr>
        <p:spPr bwMode="auto">
          <a:xfrm rot="5400000" flipH="1">
            <a:off x="4733139" y="1630529"/>
            <a:ext cx="1698378" cy="1132896"/>
          </a:xfrm>
          <a:prstGeom prst="straightConnector1">
            <a:avLst/>
          </a:prstGeom>
          <a:ln w="10160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0253" name="AutoShape 14"/>
          <p:cNvSpPr>
            <a:spLocks noChangeArrowheads="1"/>
          </p:cNvSpPr>
          <p:nvPr/>
        </p:nvSpPr>
        <p:spPr bwMode="auto">
          <a:xfrm>
            <a:off x="4097400" y="2903291"/>
            <a:ext cx="5202957"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lgn="ctr"/>
            <a:r>
              <a:rPr lang="ja-JP" altLang="en-US" sz="2400" b="1" dirty="0">
                <a:solidFill>
                  <a:schemeClr val="bg1"/>
                </a:solidFill>
                <a:latin typeface="HG丸ｺﾞｼｯｸM-PRO" pitchFamily="50" charset="-128"/>
                <a:ea typeface="HG丸ｺﾞｼｯｸM-PRO" pitchFamily="50" charset="-128"/>
              </a:rPr>
              <a:t>国立国会図書館サーチ</a:t>
            </a:r>
            <a:endParaRPr lang="en-US" altLang="ja-JP" sz="2400" b="1" dirty="0">
              <a:solidFill>
                <a:schemeClr val="bg1"/>
              </a:solidFill>
              <a:latin typeface="HG丸ｺﾞｼｯｸM-PRO" pitchFamily="50" charset="-128"/>
              <a:ea typeface="HG丸ｺﾞｼｯｸM-PRO" pitchFamily="50" charset="-128"/>
            </a:endParaRPr>
          </a:p>
          <a:p>
            <a:pPr algn="ctr"/>
            <a:r>
              <a:rPr lang="en-US" altLang="ja-JP" b="1" dirty="0">
                <a:solidFill>
                  <a:schemeClr val="bg1"/>
                </a:solidFill>
                <a:latin typeface="HG丸ｺﾞｼｯｸM-PRO" pitchFamily="50" charset="-128"/>
                <a:ea typeface="HG丸ｺﾞｼｯｸM-PRO" pitchFamily="50" charset="-128"/>
              </a:rPr>
              <a:t>NDL Search</a:t>
            </a:r>
            <a:endParaRPr lang="ja-JP" altLang="en-US" b="1" dirty="0">
              <a:solidFill>
                <a:schemeClr val="bg1"/>
              </a:solidFill>
              <a:latin typeface="HG丸ｺﾞｼｯｸM-PRO" pitchFamily="50" charset="-128"/>
              <a:ea typeface="HG丸ｺﾞｼｯｸM-PRO" pitchFamily="50" charset="-128"/>
            </a:endParaRPr>
          </a:p>
        </p:txBody>
      </p:sp>
      <p:cxnSp>
        <p:nvCxnSpPr>
          <p:cNvPr id="109" name="直線矢印コネクタ 108"/>
          <p:cNvCxnSpPr>
            <a:stCxn id="118" idx="0"/>
            <a:endCxn id="131" idx="4"/>
          </p:cNvCxnSpPr>
          <p:nvPr/>
        </p:nvCxnSpPr>
        <p:spPr bwMode="auto">
          <a:xfrm rot="5400000" flipH="1" flipV="1">
            <a:off x="4319140" y="4696146"/>
            <a:ext cx="597793" cy="48235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0" name="直線矢印コネクタ 109"/>
          <p:cNvCxnSpPr>
            <a:stCxn id="117" idx="0"/>
            <a:endCxn id="131" idx="3"/>
          </p:cNvCxnSpPr>
          <p:nvPr/>
        </p:nvCxnSpPr>
        <p:spPr bwMode="auto">
          <a:xfrm rot="5400000" flipH="1" flipV="1">
            <a:off x="3427499" y="4268263"/>
            <a:ext cx="734958" cy="1200961"/>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1" name="直線矢印コネクタ 110"/>
          <p:cNvCxnSpPr>
            <a:stCxn id="133" idx="0"/>
            <a:endCxn id="129" idx="4"/>
          </p:cNvCxnSpPr>
          <p:nvPr/>
        </p:nvCxnSpPr>
        <p:spPr bwMode="auto">
          <a:xfrm rot="5400000" flipH="1" flipV="1">
            <a:off x="6202724" y="5035644"/>
            <a:ext cx="678309" cy="10878"/>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直線矢印コネクタ 111"/>
          <p:cNvCxnSpPr>
            <a:stCxn id="116" idx="0"/>
            <a:endCxn id="129" idx="4"/>
          </p:cNvCxnSpPr>
          <p:nvPr/>
        </p:nvCxnSpPr>
        <p:spPr bwMode="auto">
          <a:xfrm rot="5400000" flipH="1" flipV="1">
            <a:off x="5662993" y="4495913"/>
            <a:ext cx="678309" cy="1090340"/>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3" name="直線矢印コネクタ 112"/>
          <p:cNvCxnSpPr>
            <a:stCxn id="115" idx="0"/>
            <a:endCxn id="127" idx="5"/>
          </p:cNvCxnSpPr>
          <p:nvPr/>
        </p:nvCxnSpPr>
        <p:spPr bwMode="auto">
          <a:xfrm rot="16200000" flipV="1">
            <a:off x="8396956" y="4907025"/>
            <a:ext cx="822965" cy="11443"/>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cxnSp>
        <p:nvCxnSpPr>
          <p:cNvPr id="114" name="直線矢印コネクタ 113"/>
          <p:cNvCxnSpPr>
            <a:stCxn id="119" idx="0"/>
            <a:endCxn id="127" idx="4"/>
          </p:cNvCxnSpPr>
          <p:nvPr/>
        </p:nvCxnSpPr>
        <p:spPr bwMode="auto">
          <a:xfrm rot="5400000" flipH="1" flipV="1">
            <a:off x="7656079" y="4667632"/>
            <a:ext cx="669801" cy="611394"/>
          </a:xfrm>
          <a:prstGeom prst="straightConnector1">
            <a:avLst/>
          </a:prstGeom>
          <a:ln w="57150">
            <a:headEnd type="none"/>
            <a:tailEnd type="triangle" w="med" len="med"/>
          </a:ln>
        </p:spPr>
        <p:style>
          <a:lnRef idx="3">
            <a:schemeClr val="accent1"/>
          </a:lnRef>
          <a:fillRef idx="0">
            <a:schemeClr val="accent1"/>
          </a:fillRef>
          <a:effectRef idx="2">
            <a:schemeClr val="accent1"/>
          </a:effectRef>
          <a:fontRef idx="minor">
            <a:schemeClr val="tx1"/>
          </a:fontRef>
        </p:style>
      </p:cxnSp>
      <p:sp>
        <p:nvSpPr>
          <p:cNvPr id="115" name="AutoShape 8"/>
          <p:cNvSpPr>
            <a:spLocks noChangeArrowheads="1"/>
          </p:cNvSpPr>
          <p:nvPr/>
        </p:nvSpPr>
        <p:spPr bwMode="auto">
          <a:xfrm>
            <a:off x="8319973" y="5324228"/>
            <a:ext cx="988371"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16" name="AutoShape 8"/>
          <p:cNvSpPr>
            <a:spLocks noChangeArrowheads="1"/>
          </p:cNvSpPr>
          <p:nvPr/>
        </p:nvSpPr>
        <p:spPr bwMode="auto">
          <a:xfrm>
            <a:off x="4979877" y="5380237"/>
            <a:ext cx="954199"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蔵書目録</a:t>
            </a:r>
          </a:p>
        </p:txBody>
      </p:sp>
      <p:sp>
        <p:nvSpPr>
          <p:cNvPr id="117" name="AutoShape 8"/>
          <p:cNvSpPr>
            <a:spLocks noChangeArrowheads="1"/>
          </p:cNvSpPr>
          <p:nvPr/>
        </p:nvSpPr>
        <p:spPr bwMode="auto">
          <a:xfrm>
            <a:off x="2603612" y="5236221"/>
            <a:ext cx="1181772"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（国会関連</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情報を含む）</a:t>
            </a:r>
          </a:p>
        </p:txBody>
      </p:sp>
      <p:sp>
        <p:nvSpPr>
          <p:cNvPr id="118" name="AutoShape 8"/>
          <p:cNvSpPr>
            <a:spLocks noChangeArrowheads="1"/>
          </p:cNvSpPr>
          <p:nvPr/>
        </p:nvSpPr>
        <p:spPr bwMode="auto">
          <a:xfrm>
            <a:off x="3899757" y="5236221"/>
            <a:ext cx="954199" cy="1440160"/>
          </a:xfrm>
          <a:prstGeom prst="roundRect">
            <a:avLst>
              <a:gd name="adj" fmla="val 25048"/>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342900" indent="-342900" algn="ctr">
              <a:defRPr/>
            </a:pPr>
            <a:r>
              <a:rPr lang="ja-JP" altLang="en-US" sz="1600" dirty="0">
                <a:latin typeface="HG丸ｺﾞｼｯｸM-PRO" pitchFamily="50" charset="-128"/>
                <a:ea typeface="HG丸ｺﾞｼｯｸM-PRO" pitchFamily="50" charset="-128"/>
              </a:rPr>
              <a:t>各機関</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デジタル</a:t>
            </a:r>
            <a:endParaRPr lang="en-US" altLang="ja-JP" sz="1600" dirty="0">
              <a:latin typeface="HG丸ｺﾞｼｯｸM-PRO" pitchFamily="50" charset="-128"/>
              <a:ea typeface="HG丸ｺﾞｼｯｸM-PRO" pitchFamily="50" charset="-128"/>
            </a:endParaRPr>
          </a:p>
          <a:p>
            <a:pPr marL="342900" indent="-342900" algn="ctr">
              <a:defRPr/>
            </a:pPr>
            <a:r>
              <a:rPr lang="ja-JP" altLang="en-US" sz="1600" dirty="0">
                <a:latin typeface="HG丸ｺﾞｼｯｸM-PRO" pitchFamily="50" charset="-128"/>
                <a:ea typeface="HG丸ｺﾞｼｯｸM-PRO" pitchFamily="50" charset="-128"/>
              </a:rPr>
              <a:t>アーカイブ</a:t>
            </a:r>
          </a:p>
        </p:txBody>
      </p:sp>
      <p:sp>
        <p:nvSpPr>
          <p:cNvPr id="119" name="AutoShape 8"/>
          <p:cNvSpPr>
            <a:spLocks noChangeArrowheads="1"/>
          </p:cNvSpPr>
          <p:nvPr/>
        </p:nvSpPr>
        <p:spPr bwMode="auto">
          <a:xfrm>
            <a:off x="7212125" y="5308229"/>
            <a:ext cx="946313" cy="647700"/>
          </a:xfrm>
          <a:prstGeom prst="roundRect">
            <a:avLst>
              <a:gd name="adj" fmla="val 2504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marL="342900" indent="-342900" algn="ctr">
              <a:defRPr/>
            </a:pPr>
            <a:r>
              <a:rPr lang="en-US" altLang="ja-JP" sz="1600" dirty="0">
                <a:latin typeface="HG丸ｺﾞｼｯｸM-PRO" pitchFamily="50" charset="-128"/>
                <a:ea typeface="HG丸ｺﾞｼｯｸM-PRO" pitchFamily="50" charset="-128"/>
              </a:rPr>
              <a:t>NDL</a:t>
            </a:r>
          </a:p>
          <a:p>
            <a:pPr marL="342900" indent="-342900" algn="ctr">
              <a:defRPr/>
            </a:pPr>
            <a:r>
              <a:rPr lang="ja-JP" altLang="en-US" sz="1600" dirty="0">
                <a:latin typeface="HG丸ｺﾞｼｯｸM-PRO" pitchFamily="50" charset="-128"/>
                <a:ea typeface="HG丸ｺﾞｼｯｸM-PRO" pitchFamily="50" charset="-128"/>
              </a:rPr>
              <a:t>レファレンス</a:t>
            </a:r>
          </a:p>
        </p:txBody>
      </p:sp>
      <p:sp>
        <p:nvSpPr>
          <p:cNvPr id="120" name="Oval 15"/>
          <p:cNvSpPr>
            <a:spLocks noChangeArrowheads="1"/>
          </p:cNvSpPr>
          <p:nvPr/>
        </p:nvSpPr>
        <p:spPr bwMode="auto">
          <a:xfrm>
            <a:off x="4581446" y="2469904"/>
            <a:ext cx="3134661" cy="576263"/>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統合検索サービスを提供</a:t>
            </a:r>
          </a:p>
        </p:txBody>
      </p:sp>
      <p:sp>
        <p:nvSpPr>
          <p:cNvPr id="121" name="Oval 15"/>
          <p:cNvSpPr>
            <a:spLocks noChangeArrowheads="1"/>
          </p:cNvSpPr>
          <p:nvPr/>
        </p:nvSpPr>
        <p:spPr bwMode="auto">
          <a:xfrm>
            <a:off x="3139770" y="4816228"/>
            <a:ext cx="5800547" cy="431800"/>
          </a:xfrm>
          <a:prstGeom prst="ellipse">
            <a:avLst/>
          </a:prstGeom>
          <a:solidFill>
            <a:schemeClr val="accent1">
              <a:lumMod val="60000"/>
              <a:lumOff val="40000"/>
              <a:alpha val="75000"/>
            </a:schemeClr>
          </a:solidFill>
          <a:ln w="28575" algn="ctr">
            <a:noFill/>
            <a:round/>
            <a:headEnd/>
            <a:tailEnd/>
          </a:ln>
          <a:effectLst/>
        </p:spPr>
        <p:txBody>
          <a:bodyPr wrap="none" anchor="ctr"/>
          <a:lstStyle/>
          <a:p>
            <a:pPr algn="ctr">
              <a:defRPr/>
            </a:pPr>
            <a:r>
              <a:rPr lang="ja-JP" altLang="en-US" sz="2000" b="1" dirty="0">
                <a:latin typeface="HG丸ｺﾞｼｯｸM-PRO" pitchFamily="50" charset="-128"/>
                <a:ea typeface="HG丸ｺﾞｼｯｸM-PRO" pitchFamily="50" charset="-128"/>
              </a:rPr>
              <a:t>メタデータを集約</a:t>
            </a:r>
          </a:p>
        </p:txBody>
      </p:sp>
      <p:sp>
        <p:nvSpPr>
          <p:cNvPr id="122" name="テキスト ボックス 159"/>
          <p:cNvSpPr txBox="1">
            <a:spLocks noChangeArrowheads="1"/>
          </p:cNvSpPr>
          <p:nvPr/>
        </p:nvSpPr>
        <p:spPr bwMode="auto">
          <a:xfrm>
            <a:off x="4403813" y="1851845"/>
            <a:ext cx="1669191" cy="338554"/>
          </a:xfrm>
          <a:prstGeom prst="rect">
            <a:avLst/>
          </a:prstGeom>
          <a:solidFill>
            <a:schemeClr val="bg1">
              <a:alpha val="45000"/>
            </a:schemeClr>
          </a:solidFill>
          <a:ln w="9525">
            <a:noFill/>
            <a:miter lim="800000"/>
            <a:headEnd/>
            <a:tailEnd/>
          </a:ln>
        </p:spPr>
        <p:txBody>
          <a:bodyPr wrap="square">
            <a:spAutoFit/>
          </a:bodyPr>
          <a:lstStyle/>
          <a:p>
            <a:pPr algn="ctr">
              <a:defRPr/>
            </a:pPr>
            <a:r>
              <a:rPr lang="en-US" altLang="ja-JP" sz="1600" dirty="0">
                <a:solidFill>
                  <a:srgbClr val="FF0000"/>
                </a:solidFill>
                <a:latin typeface="HG丸ｺﾞｼｯｸM-PRO" pitchFamily="50" charset="-128"/>
                <a:ea typeface="HG丸ｺﾞｼｯｸM-PRO" pitchFamily="50" charset="-128"/>
              </a:rPr>
              <a:t>NDL</a:t>
            </a:r>
            <a:r>
              <a:rPr lang="ja-JP" altLang="en-US" sz="1600" dirty="0">
                <a:solidFill>
                  <a:srgbClr val="FF0000"/>
                </a:solidFill>
                <a:latin typeface="HG丸ｺﾞｼｯｸM-PRO" pitchFamily="50" charset="-128"/>
                <a:ea typeface="HG丸ｺﾞｼｯｸM-PRO" pitchFamily="50" charset="-128"/>
              </a:rPr>
              <a:t>から直接</a:t>
            </a:r>
            <a:endParaRPr lang="en-US" altLang="ja-JP" sz="1600" dirty="0">
              <a:solidFill>
                <a:srgbClr val="FF0000"/>
              </a:solidFill>
              <a:latin typeface="HG丸ｺﾞｼｯｸM-PRO" pitchFamily="50" charset="-128"/>
              <a:ea typeface="HG丸ｺﾞｼｯｸM-PRO" pitchFamily="50" charset="-128"/>
            </a:endParaRPr>
          </a:p>
        </p:txBody>
      </p:sp>
      <p:sp>
        <p:nvSpPr>
          <p:cNvPr id="127" name="Oval 55"/>
          <p:cNvSpPr>
            <a:spLocks noChangeArrowheads="1"/>
          </p:cNvSpPr>
          <p:nvPr/>
        </p:nvSpPr>
        <p:spPr bwMode="auto">
          <a:xfrm>
            <a:off x="7581026" y="3701804"/>
            <a:ext cx="1431298" cy="936625"/>
          </a:xfrm>
          <a:prstGeom prst="ellipse">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defRPr/>
            </a:pPr>
            <a:r>
              <a:rPr lang="ja-JP" altLang="en-US" sz="1600" dirty="0">
                <a:latin typeface="HG丸ｺﾞｼｯｸM-PRO" pitchFamily="50" charset="-128"/>
                <a:ea typeface="HG丸ｺﾞｼｯｸM-PRO" pitchFamily="50" charset="-128"/>
              </a:rPr>
              <a:t>レファレンス情報</a:t>
            </a:r>
            <a:endParaRPr lang="en-US" altLang="ja-JP" sz="1600" dirty="0">
              <a:latin typeface="HG丸ｺﾞｼｯｸM-PRO" pitchFamily="50" charset="-128"/>
              <a:ea typeface="HG丸ｺﾞｼｯｸM-PRO" pitchFamily="50" charset="-128"/>
            </a:endParaRPr>
          </a:p>
          <a:p>
            <a:pPr algn="ctr">
              <a:defRPr/>
            </a:pPr>
            <a:r>
              <a:rPr lang="ja-JP" altLang="en-US" sz="1600" dirty="0">
                <a:latin typeface="HG丸ｺﾞｼｯｸM-PRO" pitchFamily="50" charset="-128"/>
                <a:ea typeface="HG丸ｺﾞｼｯｸM-PRO" pitchFamily="50" charset="-128"/>
              </a:rPr>
              <a:t>の総合目録</a:t>
            </a:r>
            <a:endParaRPr lang="en-US" altLang="ja-JP" sz="1600" dirty="0">
              <a:latin typeface="HG丸ｺﾞｼｯｸM-PRO" pitchFamily="50" charset="-128"/>
              <a:ea typeface="HG丸ｺﾞｼｯｸM-PRO" pitchFamily="50" charset="-128"/>
            </a:endParaRPr>
          </a:p>
        </p:txBody>
      </p:sp>
      <p:sp>
        <p:nvSpPr>
          <p:cNvPr id="129" name="Oval 10"/>
          <p:cNvSpPr>
            <a:spLocks noChangeArrowheads="1"/>
          </p:cNvSpPr>
          <p:nvPr/>
        </p:nvSpPr>
        <p:spPr bwMode="auto">
          <a:xfrm>
            <a:off x="5861897" y="3766892"/>
            <a:ext cx="1370839" cy="935037"/>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紙資料の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endParaRPr lang="en-US" altLang="ja-JP" dirty="0">
              <a:latin typeface="HG丸ｺﾞｼｯｸM-PRO" pitchFamily="50" charset="-128"/>
              <a:ea typeface="HG丸ｺﾞｼｯｸM-PRO" pitchFamily="50" charset="-128"/>
            </a:endParaRPr>
          </a:p>
        </p:txBody>
      </p:sp>
      <p:sp>
        <p:nvSpPr>
          <p:cNvPr id="131" name="Oval 19"/>
          <p:cNvSpPr>
            <a:spLocks noChangeArrowheads="1"/>
          </p:cNvSpPr>
          <p:nvPr/>
        </p:nvSpPr>
        <p:spPr bwMode="auto">
          <a:xfrm>
            <a:off x="4203367" y="3701804"/>
            <a:ext cx="1311695" cy="936625"/>
          </a:xfrm>
          <a:prstGeom prst="ellipse">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ja-JP" altLang="en-US" dirty="0">
                <a:latin typeface="HG丸ｺﾞｼｯｸM-PRO" pitchFamily="50" charset="-128"/>
                <a:ea typeface="HG丸ｺﾞｼｯｸM-PRO" pitchFamily="50" charset="-128"/>
              </a:rPr>
              <a:t>デジタルの</a:t>
            </a:r>
            <a:endParaRPr lang="en-US" altLang="ja-JP" dirty="0">
              <a:latin typeface="HG丸ｺﾞｼｯｸM-PRO" pitchFamily="50" charset="-128"/>
              <a:ea typeface="HG丸ｺﾞｼｯｸM-PRO" pitchFamily="50" charset="-128"/>
            </a:endParaRPr>
          </a:p>
          <a:p>
            <a:pPr algn="ctr">
              <a:defRPr/>
            </a:pPr>
            <a:r>
              <a:rPr lang="ja-JP" altLang="en-US" dirty="0">
                <a:latin typeface="HG丸ｺﾞｼｯｸM-PRO" pitchFamily="50" charset="-128"/>
                <a:ea typeface="HG丸ｺﾞｼｯｸM-PRO" pitchFamily="50" charset="-128"/>
              </a:rPr>
              <a:t>総合目録</a:t>
            </a:r>
          </a:p>
        </p:txBody>
      </p:sp>
      <p:sp>
        <p:nvSpPr>
          <p:cNvPr id="133" name="AutoShape 8"/>
          <p:cNvSpPr>
            <a:spLocks noChangeArrowheads="1"/>
          </p:cNvSpPr>
          <p:nvPr/>
        </p:nvSpPr>
        <p:spPr bwMode="auto">
          <a:xfrm>
            <a:off x="6059996" y="5380237"/>
            <a:ext cx="952884" cy="647700"/>
          </a:xfrm>
          <a:prstGeom prst="roundRect">
            <a:avLst>
              <a:gd name="adj" fmla="val 25048"/>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342900" indent="-342900">
              <a:defRPr/>
            </a:pPr>
            <a:r>
              <a:rPr lang="ja-JP" altLang="en-US" sz="1600" dirty="0">
                <a:latin typeface="HG丸ｺﾞｼｯｸM-PRO" pitchFamily="50" charset="-128"/>
                <a:ea typeface="HG丸ｺﾞｼｯｸM-PRO" pitchFamily="50" charset="-128"/>
              </a:rPr>
              <a:t>各図書館</a:t>
            </a:r>
            <a:endParaRPr lang="en-US" altLang="ja-JP" sz="1600" dirty="0">
              <a:latin typeface="HG丸ｺﾞｼｯｸM-PRO" pitchFamily="50" charset="-128"/>
              <a:ea typeface="HG丸ｺﾞｼｯｸM-PRO" pitchFamily="50" charset="-128"/>
            </a:endParaRPr>
          </a:p>
          <a:p>
            <a:pPr marL="342900" indent="-342900">
              <a:defRPr/>
            </a:pPr>
            <a:r>
              <a:rPr lang="ja-JP" altLang="en-US" sz="1600" dirty="0">
                <a:latin typeface="HG丸ｺﾞｼｯｸM-PRO" pitchFamily="50" charset="-128"/>
                <a:ea typeface="HG丸ｺﾞｼｯｸM-PRO" pitchFamily="50" charset="-128"/>
              </a:rPr>
              <a:t>蔵書目録</a:t>
            </a:r>
          </a:p>
        </p:txBody>
      </p:sp>
      <p:sp>
        <p:nvSpPr>
          <p:cNvPr id="45" name="AutoShape 18"/>
          <p:cNvSpPr>
            <a:spLocks noChangeArrowheads="1"/>
          </p:cNvSpPr>
          <p:nvPr/>
        </p:nvSpPr>
        <p:spPr bwMode="auto">
          <a:xfrm>
            <a:off x="659397" y="915742"/>
            <a:ext cx="8712967" cy="432047"/>
          </a:xfrm>
          <a:prstGeom prst="roundRect">
            <a:avLst>
              <a:gd name="adj" fmla="val 50000"/>
            </a:avLst>
          </a:prstGeom>
          <a:solidFill>
            <a:srgbClr val="FFCCFF"/>
          </a:solidFill>
          <a:ln w="19050" algn="ctr">
            <a:noFill/>
            <a:round/>
            <a:headEnd/>
            <a:tailEnd/>
          </a:ln>
          <a:effectLst/>
        </p:spPr>
        <p:txBody>
          <a:bodyPr wrap="none"/>
          <a:lstStyle/>
          <a:p>
            <a:pPr algn="ctr">
              <a:lnSpc>
                <a:spcPct val="120000"/>
              </a:lnSpc>
              <a:defRPr/>
            </a:pPr>
            <a:endParaRPr lang="ja-JP" altLang="en-US" sz="2800" b="1" dirty="0">
              <a:solidFill>
                <a:schemeClr val="tx1">
                  <a:lumMod val="85000"/>
                  <a:lumOff val="15000"/>
                </a:schemeClr>
              </a:solidFill>
              <a:latin typeface="HG丸ｺﾞｼｯｸM-PRO" pitchFamily="50" charset="-128"/>
              <a:ea typeface="HG丸ｺﾞｼｯｸM-PRO" pitchFamily="50" charset="-128"/>
            </a:endParaRPr>
          </a:p>
        </p:txBody>
      </p:sp>
      <p:sp>
        <p:nvSpPr>
          <p:cNvPr id="10274" name="テキスト ボックス 45"/>
          <p:cNvSpPr txBox="1">
            <a:spLocks noChangeArrowheads="1"/>
          </p:cNvSpPr>
          <p:nvPr/>
        </p:nvSpPr>
        <p:spPr bwMode="auto">
          <a:xfrm>
            <a:off x="1307468" y="928442"/>
            <a:ext cx="7848872" cy="461665"/>
          </a:xfrm>
          <a:prstGeom prst="rect">
            <a:avLst/>
          </a:prstGeom>
          <a:noFill/>
          <a:ln w="9525">
            <a:noFill/>
            <a:miter lim="800000"/>
            <a:headEnd/>
            <a:tailEnd/>
          </a:ln>
        </p:spPr>
        <p:txBody>
          <a:bodyPr wrap="square">
            <a:spAutoFit/>
          </a:bodyPr>
          <a:lstStyle/>
          <a:p>
            <a:pPr algn="ctr"/>
            <a:r>
              <a:rPr lang="ja-JP" altLang="en-US" sz="2400" b="1" dirty="0">
                <a:latin typeface="HG丸ｺﾞｼｯｸM-PRO" pitchFamily="50" charset="-128"/>
                <a:ea typeface="HG丸ｺﾞｼｯｸM-PRO" pitchFamily="50" charset="-128"/>
              </a:rPr>
              <a:t>様々な利用者</a:t>
            </a:r>
          </a:p>
        </p:txBody>
      </p:sp>
      <p:grpSp>
        <p:nvGrpSpPr>
          <p:cNvPr id="3" name="グループ化 158"/>
          <p:cNvGrpSpPr>
            <a:grpSpLocks/>
          </p:cNvGrpSpPr>
          <p:nvPr/>
        </p:nvGrpSpPr>
        <p:grpSpPr bwMode="auto">
          <a:xfrm flipH="1">
            <a:off x="1955540" y="1275781"/>
            <a:ext cx="2304256" cy="1368152"/>
            <a:chOff x="1608262" y="1484784"/>
            <a:chExt cx="1500188" cy="2143125"/>
          </a:xfrm>
        </p:grpSpPr>
        <p:cxnSp>
          <p:nvCxnSpPr>
            <p:cNvPr id="47" name="直線矢印コネクタ 46"/>
            <p:cNvCxnSpPr/>
            <p:nvPr/>
          </p:nvCxnSpPr>
          <p:spPr bwMode="auto">
            <a:xfrm rot="16200000" flipV="1">
              <a:off x="1393915" y="1699131"/>
              <a:ext cx="1356935" cy="928241"/>
            </a:xfrm>
            <a:prstGeom prst="straightConnector1">
              <a:avLst/>
            </a:prstGeom>
            <a:ln w="88900" cmpd="sng">
              <a:solidFill>
                <a:schemeClr val="accent1"/>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16200000" flipV="1">
              <a:off x="2429382" y="2948840"/>
              <a:ext cx="786190" cy="571947"/>
            </a:xfrm>
            <a:prstGeom prst="straightConnector1">
              <a:avLst/>
            </a:prstGeom>
            <a:ln w="88900" cmpd="sng">
              <a:solidFill>
                <a:schemeClr val="accent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1" name="AutoShape 14"/>
          <p:cNvSpPr>
            <a:spLocks noChangeArrowheads="1"/>
          </p:cNvSpPr>
          <p:nvPr/>
        </p:nvSpPr>
        <p:spPr bwMode="auto">
          <a:xfrm>
            <a:off x="551892" y="2643933"/>
            <a:ext cx="2987824" cy="1871662"/>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連携機関のサービス</a:t>
            </a:r>
            <a:endParaRPr lang="en-US" altLang="ja-JP" b="1"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・公文書館・美術館</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・博物館ネットワーク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・大学図書館ネットワーク</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・商用</a:t>
            </a:r>
            <a:r>
              <a:rPr lang="en-US" altLang="ja-JP" dirty="0">
                <a:solidFill>
                  <a:schemeClr val="bg1"/>
                </a:solidFill>
                <a:latin typeface="HG丸ｺﾞｼｯｸM-PRO" pitchFamily="50" charset="-128"/>
                <a:ea typeface="HG丸ｺﾞｼｯｸM-PRO" pitchFamily="50" charset="-128"/>
                <a:cs typeface="Arial Unicode MS" pitchFamily="50" charset="-128"/>
              </a:rPr>
              <a:t>DB</a:t>
            </a:r>
            <a:r>
              <a:rPr lang="ja-JP" altLang="en-US" dirty="0">
                <a:solidFill>
                  <a:schemeClr val="bg1"/>
                </a:solidFill>
                <a:latin typeface="HG丸ｺﾞｼｯｸM-PRO" pitchFamily="50" charset="-128"/>
                <a:ea typeface="HG丸ｺﾞｼｯｸM-PRO" pitchFamily="50" charset="-128"/>
                <a:cs typeface="Arial Unicode MS" pitchFamily="50" charset="-128"/>
              </a:rPr>
              <a:t>サービス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r>
              <a:rPr lang="ja-JP" altLang="en-US" dirty="0">
                <a:solidFill>
                  <a:schemeClr val="bg1"/>
                </a:solidFill>
                <a:latin typeface="HG丸ｺﾞｼｯｸM-PRO" pitchFamily="50" charset="-128"/>
                <a:ea typeface="HG丸ｺﾞｼｯｸM-PRO" pitchFamily="50" charset="-128"/>
                <a:cs typeface="Arial Unicode MS" pitchFamily="50" charset="-128"/>
              </a:rPr>
              <a:t>・海外のデータベース</a:t>
            </a:r>
            <a:endParaRPr lang="en-US" altLang="ja-JP" dirty="0">
              <a:solidFill>
                <a:schemeClr val="bg1"/>
              </a:solidFill>
              <a:latin typeface="HG丸ｺﾞｼｯｸM-PRO" pitchFamily="50" charset="-128"/>
              <a:ea typeface="HG丸ｺﾞｼｯｸM-PRO" pitchFamily="50" charset="-128"/>
              <a:cs typeface="Arial Unicode MS" pitchFamily="50" charset="-128"/>
            </a:endParaRPr>
          </a:p>
          <a:p>
            <a:pPr>
              <a:defRPr/>
            </a:pPr>
            <a:endParaRPr lang="ja-JP" altLang="en-US" dirty="0">
              <a:solidFill>
                <a:schemeClr val="bg1"/>
              </a:solidFill>
              <a:latin typeface="HG丸ｺﾞｼｯｸM-PRO" pitchFamily="50" charset="-128"/>
              <a:ea typeface="HG丸ｺﾞｼｯｸM-PRO" pitchFamily="50" charset="-128"/>
              <a:cs typeface="Arial Unicode MS" pitchFamily="50" charset="-128"/>
            </a:endParaRPr>
          </a:p>
        </p:txBody>
      </p:sp>
      <p:cxnSp>
        <p:nvCxnSpPr>
          <p:cNvPr id="62" name="直線矢印コネクタ 61"/>
          <p:cNvCxnSpPr/>
          <p:nvPr/>
        </p:nvCxnSpPr>
        <p:spPr bwMode="auto">
          <a:xfrm rot="10800000">
            <a:off x="3323692" y="3580037"/>
            <a:ext cx="864096" cy="2"/>
          </a:xfrm>
          <a:prstGeom prst="straightConnector1">
            <a:avLst/>
          </a:prstGeom>
          <a:ln w="1016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78" name="AutoShape 14"/>
          <p:cNvSpPr>
            <a:spLocks noChangeArrowheads="1"/>
          </p:cNvSpPr>
          <p:nvPr/>
        </p:nvSpPr>
        <p:spPr bwMode="auto">
          <a:xfrm>
            <a:off x="731404" y="5020197"/>
            <a:ext cx="1872208" cy="647526"/>
          </a:xfrm>
          <a:prstGeom prst="roundRect">
            <a:avLst>
              <a:gd name="adj" fmla="val 20750"/>
            </a:avLst>
          </a:prstGeom>
          <a:gradFill rotWithShape="1">
            <a:gsLst>
              <a:gs pos="0">
                <a:srgbClr val="3366CC"/>
              </a:gs>
              <a:gs pos="100000">
                <a:srgbClr val="112244"/>
              </a:gs>
            </a:gsLst>
            <a:lin ang="16200000" scaled="1"/>
          </a:gradFill>
          <a:ln w="19050" algn="ctr">
            <a:noFill/>
            <a:round/>
            <a:headEnd/>
            <a:tailEnd/>
          </a:ln>
        </p:spPr>
        <p:txBody>
          <a:bodyPr wrap="none"/>
          <a:lstStyle/>
          <a:p>
            <a:pPr>
              <a:defRPr/>
            </a:pPr>
            <a:r>
              <a:rPr lang="ja-JP" altLang="en-US" b="1" dirty="0">
                <a:solidFill>
                  <a:schemeClr val="bg1"/>
                </a:solidFill>
                <a:latin typeface="HG丸ｺﾞｼｯｸM-PRO" pitchFamily="50" charset="-128"/>
                <a:ea typeface="HG丸ｺﾞｼｯｸM-PRO" pitchFamily="50" charset="-128"/>
                <a:cs typeface="Arial Unicode MS" pitchFamily="50" charset="-128"/>
              </a:rPr>
              <a:t>研究開発機関</a:t>
            </a:r>
          </a:p>
        </p:txBody>
      </p:sp>
      <p:cxnSp>
        <p:nvCxnSpPr>
          <p:cNvPr id="79" name="直線矢印コネクタ 78"/>
          <p:cNvCxnSpPr/>
          <p:nvPr/>
        </p:nvCxnSpPr>
        <p:spPr bwMode="auto">
          <a:xfrm rot="10800000" flipV="1">
            <a:off x="2459596" y="4444133"/>
            <a:ext cx="1584176" cy="576064"/>
          </a:xfrm>
          <a:prstGeom prst="straightConnector1">
            <a:avLst/>
          </a:prstGeom>
          <a:ln w="1016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 name="横巻き 41"/>
          <p:cNvSpPr/>
          <p:nvPr/>
        </p:nvSpPr>
        <p:spPr>
          <a:xfrm>
            <a:off x="6996100" y="5928917"/>
            <a:ext cx="2556792" cy="936104"/>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600" dirty="0"/>
              <a:t>情報を集約し多様なルートで利用者に届ける</a:t>
            </a:r>
          </a:p>
        </p:txBody>
      </p:sp>
      <p:sp>
        <p:nvSpPr>
          <p:cNvPr id="44" name="テキスト ボックス 159"/>
          <p:cNvSpPr txBox="1">
            <a:spLocks noChangeArrowheads="1"/>
          </p:cNvSpPr>
          <p:nvPr/>
        </p:nvSpPr>
        <p:spPr bwMode="auto">
          <a:xfrm>
            <a:off x="6420037" y="1851846"/>
            <a:ext cx="1669191" cy="584775"/>
          </a:xfrm>
          <a:prstGeom prst="rect">
            <a:avLst/>
          </a:prstGeom>
          <a:solidFill>
            <a:schemeClr val="bg1">
              <a:alpha val="45000"/>
            </a:schemeClr>
          </a:solidFill>
          <a:ln w="9525">
            <a:noFill/>
            <a:miter lim="800000"/>
            <a:headEnd/>
            <a:tailEnd/>
          </a:ln>
        </p:spPr>
        <p:txBody>
          <a:bodyPr wrap="square">
            <a:spAutoFit/>
          </a:bodyPr>
          <a:lstStyle/>
          <a:p>
            <a:pPr algn="ctr">
              <a:defRPr/>
            </a:pPr>
            <a:r>
              <a:rPr lang="ja-JP" altLang="en-US" sz="1600" dirty="0">
                <a:solidFill>
                  <a:srgbClr val="FF0000"/>
                </a:solidFill>
                <a:latin typeface="HG丸ｺﾞｼｯｸM-PRO" pitchFamily="50" charset="-128"/>
                <a:ea typeface="HG丸ｺﾞｼｯｸM-PRO" pitchFamily="50" charset="-128"/>
              </a:rPr>
              <a:t>検索エンジン、他サービスから</a:t>
            </a:r>
            <a:endParaRPr lang="en-US" altLang="ja-JP" sz="1600" dirty="0">
              <a:solidFill>
                <a:srgbClr val="FF0000"/>
              </a:solidFill>
              <a:latin typeface="HG丸ｺﾞｼｯｸM-PRO" pitchFamily="50" charset="-128"/>
              <a:ea typeface="HG丸ｺﾞｼｯｸM-PRO" pitchFamily="50" charset="-128"/>
            </a:endParaRPr>
          </a:p>
        </p:txBody>
      </p:sp>
      <p:sp>
        <p:nvSpPr>
          <p:cNvPr id="50" name="角丸四角形吹き出し 49"/>
          <p:cNvSpPr/>
          <p:nvPr/>
        </p:nvSpPr>
        <p:spPr>
          <a:xfrm>
            <a:off x="2891644" y="1995861"/>
            <a:ext cx="1727200" cy="719138"/>
          </a:xfrm>
          <a:prstGeom prst="wedgeRoundRectCallout">
            <a:avLst>
              <a:gd name="adj1" fmla="val 9561"/>
              <a:gd name="adj2" fmla="val 12413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dirty="0"/>
              <a:t>外部</a:t>
            </a:r>
            <a:r>
              <a:rPr lang="en-US" altLang="ja-JP" sz="1600" dirty="0"/>
              <a:t>Web</a:t>
            </a:r>
            <a:r>
              <a:rPr lang="ja-JP" altLang="en-US" sz="1600" dirty="0"/>
              <a:t>サービスとの連携</a:t>
            </a:r>
          </a:p>
        </p:txBody>
      </p:sp>
      <p:sp>
        <p:nvSpPr>
          <p:cNvPr id="51" name="角丸四角形吹き出し 50"/>
          <p:cNvSpPr/>
          <p:nvPr/>
        </p:nvSpPr>
        <p:spPr>
          <a:xfrm>
            <a:off x="8434846" y="1995861"/>
            <a:ext cx="1189038" cy="792162"/>
          </a:xfrm>
          <a:prstGeom prst="wedgeRoundRectCallout">
            <a:avLst>
              <a:gd name="adj1" fmla="val -111145"/>
              <a:gd name="adj2" fmla="val 35037"/>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統合検索サービスの提供</a:t>
            </a:r>
          </a:p>
        </p:txBody>
      </p:sp>
      <p:sp>
        <p:nvSpPr>
          <p:cNvPr id="52" name="角丸四角形吹き出し 51"/>
          <p:cNvSpPr/>
          <p:nvPr/>
        </p:nvSpPr>
        <p:spPr>
          <a:xfrm>
            <a:off x="3827748" y="6316342"/>
            <a:ext cx="3096344" cy="288032"/>
          </a:xfrm>
          <a:prstGeom prst="wedgeRoundRectCallout">
            <a:avLst>
              <a:gd name="adj1" fmla="val -53208"/>
              <a:gd name="adj2" fmla="val -77091"/>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600" dirty="0"/>
              <a:t>統合利用促進のための環境整備</a:t>
            </a:r>
          </a:p>
        </p:txBody>
      </p:sp>
      <p:sp>
        <p:nvSpPr>
          <p:cNvPr id="53" name="角丸四角形吹き出し 52"/>
          <p:cNvSpPr/>
          <p:nvPr/>
        </p:nvSpPr>
        <p:spPr>
          <a:xfrm>
            <a:off x="731404" y="5884294"/>
            <a:ext cx="1727200" cy="504825"/>
          </a:xfrm>
          <a:prstGeom prst="wedgeRoundRectCallout">
            <a:avLst>
              <a:gd name="adj1" fmla="val 27057"/>
              <a:gd name="adj2" fmla="val -88893"/>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ja-JP" altLang="en-US" sz="1600"/>
              <a:t>研究開発における連携</a:t>
            </a:r>
          </a:p>
        </p:txBody>
      </p:sp>
      <p:sp>
        <p:nvSpPr>
          <p:cNvPr id="46" name="フッター プレースホルダ 45"/>
          <p:cNvSpPr>
            <a:spLocks noGrp="1"/>
          </p:cNvSpPr>
          <p:nvPr>
            <p:ph type="ftr" sz="quarter" idx="11"/>
          </p:nvPr>
        </p:nvSpPr>
        <p:spPr>
          <a:xfrm>
            <a:off x="2994484" y="6363371"/>
            <a:ext cx="4114800" cy="365125"/>
          </a:xfrm>
        </p:spPr>
        <p:txBody>
          <a:bodyPr/>
          <a:lstStyle/>
          <a:p>
            <a:r>
              <a:rPr kumimoji="0" lang="en-US" altLang="ja-JP"/>
              <a:t>National Diet Library (NDL)</a:t>
            </a:r>
            <a:endParaRPr kumimoji="0" lang="en-US"/>
          </a:p>
        </p:txBody>
      </p:sp>
      <p:sp>
        <p:nvSpPr>
          <p:cNvPr id="49" name="横巻き 48"/>
          <p:cNvSpPr/>
          <p:nvPr/>
        </p:nvSpPr>
        <p:spPr>
          <a:xfrm>
            <a:off x="9623885" y="2758033"/>
            <a:ext cx="2400475" cy="39183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・印刷刊行物、デジタルコンテンツを問わず</a:t>
            </a:r>
          </a:p>
          <a:p>
            <a:pPr algn="ctr"/>
            <a:r>
              <a:rPr lang="ja-JP" altLang="en-US" b="1" dirty="0">
                <a:solidFill>
                  <a:srgbClr val="FF0000"/>
                </a:solidFill>
                <a:latin typeface="Meiryo UI" panose="020B0604030504040204" pitchFamily="50" charset="-128"/>
                <a:ea typeface="Meiryo UI" panose="020B0604030504040204" pitchFamily="50" charset="-128"/>
              </a:rPr>
              <a:t>当館が保有しているコンテンツと、他の機関が保有しているコンテンツを合わせて、</a:t>
            </a:r>
          </a:p>
          <a:p>
            <a:pPr algn="ctr"/>
            <a:r>
              <a:rPr lang="ja-JP" altLang="en-US" b="1" dirty="0">
                <a:solidFill>
                  <a:srgbClr val="FF0000"/>
                </a:solidFill>
                <a:latin typeface="Meiryo UI" panose="020B0604030504040204" pitchFamily="50" charset="-128"/>
                <a:ea typeface="Meiryo UI" panose="020B0604030504040204" pitchFamily="50" charset="-128"/>
              </a:rPr>
              <a:t>総合目録を作って、それを検索できる仕組み</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713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スライド番号プレースホルダー 5"/>
          <p:cNvSpPr>
            <a:spLocks noGrp="1"/>
          </p:cNvSpPr>
          <p:nvPr>
            <p:ph type="sldNum" sz="quarter" idx="12"/>
          </p:nvPr>
        </p:nvSpPr>
        <p:spPr>
          <a:xfrm>
            <a:off x="7818120" y="6356350"/>
            <a:ext cx="2743200" cy="365125"/>
          </a:xfrm>
        </p:spPr>
        <p:txBody>
          <a:bodyPr/>
          <a:lstStyle/>
          <a:p>
            <a:fld id="{A8B4CD0D-88CB-48FD-9F36-C41F79F596EC}" type="slidenum">
              <a:rPr lang="en-US" altLang="ja-JP">
                <a:solidFill>
                  <a:srgbClr val="000000"/>
                </a:solidFill>
              </a:rPr>
              <a:pPr/>
              <a:t>25</a:t>
            </a:fld>
            <a:endParaRPr lang="en-US" altLang="ja-JP">
              <a:solidFill>
                <a:srgbClr val="000000"/>
              </a:solidFill>
            </a:endParaRPr>
          </a:p>
        </p:txBody>
      </p:sp>
      <p:sp>
        <p:nvSpPr>
          <p:cNvPr id="792672" name="AutoShape 96"/>
          <p:cNvSpPr>
            <a:spLocks noChangeArrowheads="1"/>
          </p:cNvSpPr>
          <p:nvPr/>
        </p:nvSpPr>
        <p:spPr bwMode="auto">
          <a:xfrm>
            <a:off x="6527484" y="1412876"/>
            <a:ext cx="1081087"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671" name="AutoShape 95"/>
          <p:cNvSpPr>
            <a:spLocks noChangeArrowheads="1"/>
          </p:cNvSpPr>
          <p:nvPr/>
        </p:nvSpPr>
        <p:spPr bwMode="auto">
          <a:xfrm>
            <a:off x="6456045" y="1557339"/>
            <a:ext cx="107950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ja-JP" sz="1200">
              <a:solidFill>
                <a:srgbClr val="663300"/>
              </a:solidFill>
              <a:latin typeface="Meiryo UI" panose="020B0604030504040204" pitchFamily="50" charset="-128"/>
              <a:ea typeface="Meiryo UI" panose="020B0604030504040204" pitchFamily="50" charset="-128"/>
            </a:endParaRPr>
          </a:p>
        </p:txBody>
      </p:sp>
      <p:sp>
        <p:nvSpPr>
          <p:cNvPr id="792578" name="AutoShape 2"/>
          <p:cNvSpPr>
            <a:spLocks noChangeArrowheads="1"/>
          </p:cNvSpPr>
          <p:nvPr/>
        </p:nvSpPr>
        <p:spPr bwMode="auto">
          <a:xfrm>
            <a:off x="4079559" y="1487488"/>
            <a:ext cx="1150937" cy="42465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lstStyle/>
          <a:p>
            <a:pPr algn="ctr" fontAlgn="base">
              <a:spcBef>
                <a:spcPct val="0"/>
              </a:spcBef>
              <a:spcAft>
                <a:spcPct val="0"/>
              </a:spcAft>
            </a:pPr>
            <a:r>
              <a:rPr lang="en-US" altLang="ja-JP" dirty="0">
                <a:solidFill>
                  <a:srgbClr val="663300"/>
                </a:solidFill>
                <a:latin typeface="Meiryo UI" panose="020B0604030504040204" pitchFamily="50" charset="-128"/>
                <a:ea typeface="Meiryo UI" panose="020B0604030504040204" pitchFamily="50" charset="-128"/>
              </a:rPr>
              <a:t>PORTA</a:t>
            </a:r>
          </a:p>
          <a:p>
            <a:pPr algn="ctr" fontAlgn="base">
              <a:spcBef>
                <a:spcPct val="0"/>
              </a:spcBef>
              <a:spcAft>
                <a:spcPct val="0"/>
              </a:spcAft>
            </a:pPr>
            <a:r>
              <a:rPr lang="ja-JP" altLang="en-US" dirty="0">
                <a:solidFill>
                  <a:srgbClr val="663300"/>
                </a:solidFill>
                <a:latin typeface="Meiryo UI" panose="020B0604030504040204" pitchFamily="50" charset="-128"/>
                <a:ea typeface="Meiryo UI" panose="020B0604030504040204" pitchFamily="50" charset="-128"/>
              </a:rPr>
              <a:t>検索機能</a:t>
            </a:r>
          </a:p>
        </p:txBody>
      </p:sp>
      <p:sp>
        <p:nvSpPr>
          <p:cNvPr id="792579" name="Line 3"/>
          <p:cNvSpPr>
            <a:spLocks noChangeShapeType="1"/>
          </p:cNvSpPr>
          <p:nvPr/>
        </p:nvSpPr>
        <p:spPr bwMode="auto">
          <a:xfrm>
            <a:off x="7464108" y="206057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0" name="Line 4"/>
          <p:cNvSpPr>
            <a:spLocks noChangeShapeType="1"/>
          </p:cNvSpPr>
          <p:nvPr/>
        </p:nvSpPr>
        <p:spPr bwMode="auto">
          <a:xfrm flipH="1">
            <a:off x="7392670" y="1771650"/>
            <a:ext cx="76993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1" name="Line 5"/>
          <p:cNvSpPr>
            <a:spLocks noChangeShapeType="1"/>
          </p:cNvSpPr>
          <p:nvPr/>
        </p:nvSpPr>
        <p:spPr bwMode="auto">
          <a:xfrm flipH="1">
            <a:off x="5232084" y="2205038"/>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2" name="Line 6"/>
          <p:cNvSpPr>
            <a:spLocks noChangeShapeType="1"/>
          </p:cNvSpPr>
          <p:nvPr/>
        </p:nvSpPr>
        <p:spPr bwMode="auto">
          <a:xfrm>
            <a:off x="5230496" y="1841500"/>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3" name="Line 7"/>
          <p:cNvSpPr>
            <a:spLocks noChangeShapeType="1"/>
          </p:cNvSpPr>
          <p:nvPr/>
        </p:nvSpPr>
        <p:spPr bwMode="auto">
          <a:xfrm flipH="1">
            <a:off x="5303521" y="4868863"/>
            <a:ext cx="1871663"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4" name="Line 8"/>
          <p:cNvSpPr>
            <a:spLocks noChangeShapeType="1"/>
          </p:cNvSpPr>
          <p:nvPr/>
        </p:nvSpPr>
        <p:spPr bwMode="auto">
          <a:xfrm>
            <a:off x="5303520" y="4581525"/>
            <a:ext cx="1944688"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85" name="AutoShape 9"/>
          <p:cNvSpPr>
            <a:spLocks noChangeArrowheads="1"/>
          </p:cNvSpPr>
          <p:nvPr/>
        </p:nvSpPr>
        <p:spPr bwMode="auto">
          <a:xfrm>
            <a:off x="5951221" y="2708275"/>
            <a:ext cx="2016125" cy="719138"/>
          </a:xfrm>
          <a:prstGeom prst="wedgeRoundRectCallout">
            <a:avLst>
              <a:gd name="adj1" fmla="val -57403"/>
              <a:gd name="adj2" fmla="val -103861"/>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検索機能を利用するためのインタフェース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586" name="AutoShape 10"/>
          <p:cNvSpPr>
            <a:spLocks noChangeArrowheads="1"/>
          </p:cNvSpPr>
          <p:nvPr/>
        </p:nvSpPr>
        <p:spPr bwMode="auto">
          <a:xfrm>
            <a:off x="1126809" y="1844675"/>
            <a:ext cx="1800225" cy="5032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国立公文書館</a:t>
            </a:r>
          </a:p>
        </p:txBody>
      </p:sp>
      <p:sp>
        <p:nvSpPr>
          <p:cNvPr id="792587" name="AutoShape 11"/>
          <p:cNvSpPr>
            <a:spLocks noChangeArrowheads="1"/>
          </p:cNvSpPr>
          <p:nvPr/>
        </p:nvSpPr>
        <p:spPr bwMode="auto">
          <a:xfrm>
            <a:off x="1126809" y="2565400"/>
            <a:ext cx="1800225" cy="71913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JST</a:t>
            </a:r>
            <a:br>
              <a:rPr lang="en-US" altLang="ja-JP" sz="1400">
                <a:solidFill>
                  <a:srgbClr val="336699"/>
                </a:solidFill>
                <a:latin typeface="Meiryo UI" panose="020B0604030504040204" pitchFamily="50" charset="-128"/>
                <a:ea typeface="Meiryo UI" panose="020B0604030504040204" pitchFamily="50" charset="-128"/>
              </a:rPr>
            </a:br>
            <a:r>
              <a:rPr lang="en-US" altLang="ja-JP" sz="1400">
                <a:solidFill>
                  <a:srgbClr val="336699"/>
                </a:solidFill>
                <a:latin typeface="Meiryo UI" panose="020B0604030504040204" pitchFamily="50" charset="-128"/>
                <a:ea typeface="Meiryo UI" panose="020B0604030504040204" pitchFamily="50" charset="-128"/>
              </a:rPr>
              <a:t>J-Stage</a:t>
            </a:r>
          </a:p>
          <a:p>
            <a:pPr algn="ctr" fontAlgn="base">
              <a:spcBef>
                <a:spcPct val="0"/>
              </a:spcBef>
              <a:spcAft>
                <a:spcPct val="0"/>
              </a:spcAft>
            </a:pPr>
            <a:r>
              <a:rPr lang="en-US" altLang="ja-JP" sz="1400">
                <a:solidFill>
                  <a:srgbClr val="336699"/>
                </a:solidFill>
                <a:latin typeface="Meiryo UI" panose="020B0604030504040204" pitchFamily="50" charset="-128"/>
                <a:ea typeface="Meiryo UI" panose="020B0604030504040204" pitchFamily="50" charset="-128"/>
              </a:rPr>
              <a:t>Journal@rchive</a:t>
            </a:r>
          </a:p>
        </p:txBody>
      </p:sp>
      <p:sp>
        <p:nvSpPr>
          <p:cNvPr id="792588" name="AutoShape 12"/>
          <p:cNvSpPr>
            <a:spLocks noChangeArrowheads="1"/>
          </p:cNvSpPr>
          <p:nvPr/>
        </p:nvSpPr>
        <p:spPr bwMode="auto">
          <a:xfrm>
            <a:off x="8879101" y="723374"/>
            <a:ext cx="1512887" cy="790575"/>
          </a:xfrm>
          <a:prstGeom prst="wedgeRoundRectCallout">
            <a:avLst>
              <a:gd name="adj1" fmla="val -124291"/>
              <a:gd name="adj2" fmla="val 61113"/>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各機関の既存サービスに</a:t>
            </a:r>
            <a:r>
              <a:rPr lang="ja-JP" altLang="en-US" sz="1200" dirty="0">
                <a:solidFill>
                  <a:srgbClr val="C87700"/>
                </a:solidFill>
                <a:latin typeface="Meiryo UI" panose="020B0604030504040204" pitchFamily="50" charset="-128"/>
                <a:ea typeface="Meiryo UI" panose="020B0604030504040204" pitchFamily="50" charset="-128"/>
              </a:rPr>
              <a:t>付加価値</a:t>
            </a:r>
            <a:r>
              <a:rPr lang="ja-JP" altLang="en-US" sz="1200" dirty="0">
                <a:solidFill>
                  <a:srgbClr val="663300"/>
                </a:solidFill>
                <a:latin typeface="Meiryo UI" panose="020B0604030504040204" pitchFamily="50" charset="-128"/>
                <a:ea typeface="Meiryo UI" panose="020B0604030504040204" pitchFamily="50" charset="-128"/>
              </a:rPr>
              <a:t>をつけたサービスの提供</a:t>
            </a:r>
          </a:p>
        </p:txBody>
      </p:sp>
      <p:grpSp>
        <p:nvGrpSpPr>
          <p:cNvPr id="792596" name="Group 20"/>
          <p:cNvGrpSpPr>
            <a:grpSpLocks/>
          </p:cNvGrpSpPr>
          <p:nvPr/>
        </p:nvGrpSpPr>
        <p:grpSpPr bwMode="auto">
          <a:xfrm>
            <a:off x="12444413" y="1916113"/>
            <a:ext cx="719137" cy="792162"/>
            <a:chOff x="3696" y="1161"/>
            <a:chExt cx="609" cy="636"/>
          </a:xfrm>
        </p:grpSpPr>
        <p:sp>
          <p:nvSpPr>
            <p:cNvPr id="792597" name="AutoShape 21"/>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8" name="AutoShape 22"/>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9" name="AutoShape 23"/>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0" name="AutoShape 24"/>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1" name="AutoShape 25"/>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2" name="AutoShape 26"/>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03" name="Text Box 27"/>
          <p:cNvSpPr txBox="1">
            <a:spLocks noChangeArrowheads="1"/>
          </p:cNvSpPr>
          <p:nvPr/>
        </p:nvSpPr>
        <p:spPr bwMode="auto">
          <a:xfrm>
            <a:off x="8975409" y="3213100"/>
            <a:ext cx="757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ユーザ</a:t>
            </a:r>
          </a:p>
        </p:txBody>
      </p:sp>
      <p:sp>
        <p:nvSpPr>
          <p:cNvPr id="792604" name="Freeform 28"/>
          <p:cNvSpPr>
            <a:spLocks/>
          </p:cNvSpPr>
          <p:nvPr/>
        </p:nvSpPr>
        <p:spPr bwMode="auto">
          <a:xfrm>
            <a:off x="8341995" y="1936751"/>
            <a:ext cx="528638" cy="265113"/>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2EB71B"/>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05" name="Group 29"/>
          <p:cNvGrpSpPr>
            <a:grpSpLocks/>
          </p:cNvGrpSpPr>
          <p:nvPr/>
        </p:nvGrpSpPr>
        <p:grpSpPr bwMode="auto">
          <a:xfrm>
            <a:off x="8327708" y="1412875"/>
            <a:ext cx="576262" cy="501650"/>
            <a:chOff x="3833" y="1797"/>
            <a:chExt cx="363" cy="316"/>
          </a:xfrm>
        </p:grpSpPr>
        <p:sp>
          <p:nvSpPr>
            <p:cNvPr id="792606" name="AutoShape 30"/>
            <p:cNvSpPr>
              <a:spLocks noChangeArrowheads="1"/>
            </p:cNvSpPr>
            <p:nvPr/>
          </p:nvSpPr>
          <p:spPr bwMode="auto">
            <a:xfrm>
              <a:off x="3833" y="1797"/>
              <a:ext cx="363" cy="316"/>
            </a:xfrm>
            <a:prstGeom prst="flowChartAlternateProcess">
              <a:avLst/>
            </a:prstGeom>
            <a:solidFill>
              <a:srgbClr val="2EB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07" name="AutoShape 31"/>
            <p:cNvSpPr>
              <a:spLocks noChangeArrowheads="1"/>
            </p:cNvSpPr>
            <p:nvPr/>
          </p:nvSpPr>
          <p:spPr bwMode="auto">
            <a:xfrm>
              <a:off x="3870" y="1842"/>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08" name="Group 32"/>
          <p:cNvGrpSpPr>
            <a:grpSpLocks/>
          </p:cNvGrpSpPr>
          <p:nvPr/>
        </p:nvGrpSpPr>
        <p:grpSpPr bwMode="auto">
          <a:xfrm>
            <a:off x="7967346" y="1489075"/>
            <a:ext cx="576263" cy="788988"/>
            <a:chOff x="3606" y="1845"/>
            <a:chExt cx="363" cy="497"/>
          </a:xfrm>
        </p:grpSpPr>
        <p:sp>
          <p:nvSpPr>
            <p:cNvPr id="792609" name="AutoShape 33"/>
            <p:cNvSpPr>
              <a:spLocks noChangeArrowheads="1"/>
            </p:cNvSpPr>
            <p:nvPr/>
          </p:nvSpPr>
          <p:spPr bwMode="auto">
            <a:xfrm>
              <a:off x="3606" y="1845"/>
              <a:ext cx="363" cy="316"/>
            </a:xfrm>
            <a:prstGeom prst="flowChartAlternateProces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0" name="Freeform 34"/>
            <p:cNvSpPr>
              <a:spLocks/>
            </p:cNvSpPr>
            <p:nvPr/>
          </p:nvSpPr>
          <p:spPr bwMode="auto">
            <a:xfrm>
              <a:off x="3615" y="2175"/>
              <a:ext cx="333"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chemeClr val="hlink"/>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1" name="AutoShape 35"/>
            <p:cNvSpPr>
              <a:spLocks noChangeArrowheads="1"/>
            </p:cNvSpPr>
            <p:nvPr/>
          </p:nvSpPr>
          <p:spPr bwMode="auto">
            <a:xfrm>
              <a:off x="3643" y="1890"/>
              <a:ext cx="290" cy="237"/>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12" name="Group 36"/>
          <p:cNvGrpSpPr>
            <a:grpSpLocks/>
          </p:cNvGrpSpPr>
          <p:nvPr/>
        </p:nvGrpSpPr>
        <p:grpSpPr bwMode="auto">
          <a:xfrm>
            <a:off x="8111809" y="1700214"/>
            <a:ext cx="720725" cy="790575"/>
            <a:chOff x="3696" y="2025"/>
            <a:chExt cx="454" cy="498"/>
          </a:xfrm>
        </p:grpSpPr>
        <p:sp>
          <p:nvSpPr>
            <p:cNvPr id="792613" name="AutoShape 37"/>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4" name="Freeform 38"/>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5" name="AutoShape 39"/>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16" name="Line 40"/>
          <p:cNvSpPr>
            <a:spLocks noChangeShapeType="1"/>
          </p:cNvSpPr>
          <p:nvPr/>
        </p:nvSpPr>
        <p:spPr bwMode="auto">
          <a:xfrm>
            <a:off x="2927034" y="16287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7" name="Rectangle 41"/>
          <p:cNvSpPr>
            <a:spLocks noGrp="1" noChangeArrowheads="1"/>
          </p:cNvSpPr>
          <p:nvPr>
            <p:ph type="title"/>
          </p:nvPr>
        </p:nvSpPr>
        <p:spPr>
          <a:xfrm>
            <a:off x="1415482" y="24120"/>
            <a:ext cx="9252519" cy="1101419"/>
          </a:xfrm>
          <a:noFill/>
          <a:ln/>
        </p:spPr>
        <p:txBody>
          <a:bodyPr>
            <a:normAutofit/>
          </a:bodyPr>
          <a:lstStyle/>
          <a:p>
            <a:r>
              <a:rPr lang="en-US" altLang="ja-JP" sz="4000" dirty="0"/>
              <a:t>PORTA</a:t>
            </a:r>
            <a:r>
              <a:rPr lang="ja-JP" altLang="en-US" sz="4000" dirty="0" err="1"/>
              <a:t>での</a:t>
            </a:r>
            <a:r>
              <a:rPr lang="ja-JP" altLang="en-US" sz="4000" dirty="0"/>
              <a:t>統合検索の概念（全体）</a:t>
            </a:r>
          </a:p>
        </p:txBody>
      </p:sp>
      <p:sp>
        <p:nvSpPr>
          <p:cNvPr id="792618" name="Line 42"/>
          <p:cNvSpPr>
            <a:spLocks noChangeShapeType="1"/>
          </p:cNvSpPr>
          <p:nvPr/>
        </p:nvSpPr>
        <p:spPr bwMode="auto">
          <a:xfrm>
            <a:off x="2927034" y="2060575"/>
            <a:ext cx="1152525"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19" name="Line 43"/>
          <p:cNvSpPr>
            <a:spLocks noChangeShapeType="1"/>
          </p:cNvSpPr>
          <p:nvPr/>
        </p:nvSpPr>
        <p:spPr bwMode="auto">
          <a:xfrm>
            <a:off x="2927034" y="4652963"/>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0" name="AutoShape 44"/>
          <p:cNvSpPr>
            <a:spLocks noChangeArrowheads="1"/>
          </p:cNvSpPr>
          <p:nvPr/>
        </p:nvSpPr>
        <p:spPr bwMode="auto">
          <a:xfrm>
            <a:off x="1199833" y="5302250"/>
            <a:ext cx="1727200" cy="649288"/>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1" name="AutoShape 45"/>
          <p:cNvSpPr>
            <a:spLocks noChangeArrowheads="1"/>
          </p:cNvSpPr>
          <p:nvPr/>
        </p:nvSpPr>
        <p:spPr bwMode="auto">
          <a:xfrm>
            <a:off x="1126809" y="4149726"/>
            <a:ext cx="1800225" cy="10080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b="1">
                <a:solidFill>
                  <a:srgbClr val="663300"/>
                </a:solidFill>
                <a:latin typeface="Meiryo UI" panose="020B0604030504040204" pitchFamily="50" charset="-128"/>
                <a:ea typeface="Meiryo UI" panose="020B0604030504040204" pitchFamily="50" charset="-128"/>
              </a:rPr>
              <a:t>NDL</a:t>
            </a:r>
          </a:p>
          <a:p>
            <a:pPr algn="ctr" fontAlgn="base">
              <a:spcBef>
                <a:spcPct val="0"/>
              </a:spcBef>
              <a:spcAft>
                <a:spcPct val="0"/>
              </a:spcAft>
            </a:pPr>
            <a:r>
              <a:rPr lang="ja-JP" altLang="en-US" sz="1400">
                <a:solidFill>
                  <a:srgbClr val="663300"/>
                </a:solidFill>
                <a:latin typeface="Meiryo UI" panose="020B0604030504040204" pitchFamily="50" charset="-128"/>
                <a:ea typeface="Meiryo UI" panose="020B0604030504040204" pitchFamily="50" charset="-128"/>
              </a:rPr>
              <a:t>･デジタルデポジット</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・近代デジタルライブラリ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・貴重書デジタルライブラリ</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WARP</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p>
        </p:txBody>
      </p:sp>
      <p:sp>
        <p:nvSpPr>
          <p:cNvPr id="792622" name="AutoShape 46"/>
          <p:cNvSpPr>
            <a:spLocks noChangeArrowheads="1"/>
          </p:cNvSpPr>
          <p:nvPr/>
        </p:nvSpPr>
        <p:spPr bwMode="auto">
          <a:xfrm>
            <a:off x="3647758" y="5805488"/>
            <a:ext cx="1873250" cy="863600"/>
          </a:xfrm>
          <a:prstGeom prst="wedgeRoundRectCallout">
            <a:avLst>
              <a:gd name="adj1" fmla="val -72713"/>
              <a:gd name="adj2" fmla="val -167278"/>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OAI-PMH</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SRW</a:t>
            </a:r>
            <a:r>
              <a:rPr lang="ja-JP" altLang="en-US" sz="1200" b="1">
                <a:solidFill>
                  <a:srgbClr val="C87700"/>
                </a:solidFill>
                <a:latin typeface="Meiryo UI" panose="020B0604030504040204" pitchFamily="50" charset="-128"/>
                <a:ea typeface="Meiryo UI" panose="020B0604030504040204" pitchFamily="50" charset="-128"/>
              </a:rPr>
              <a:t>、</a:t>
            </a:r>
            <a:r>
              <a:rPr lang="en-US" altLang="ja-JP" sz="1200" b="1">
                <a:solidFill>
                  <a:srgbClr val="C87700"/>
                </a:solidFill>
                <a:latin typeface="Meiryo UI" panose="020B0604030504040204" pitchFamily="50" charset="-128"/>
                <a:ea typeface="Meiryo UI" panose="020B0604030504040204" pitchFamily="50" charset="-128"/>
              </a:rPr>
              <a:t>Z39.50</a:t>
            </a:r>
            <a:r>
              <a:rPr lang="ja-JP" altLang="en-US" sz="1200" b="1">
                <a:solidFill>
                  <a:srgbClr val="C87700"/>
                </a:solidFill>
                <a:latin typeface="Meiryo UI" panose="020B0604030504040204" pitchFamily="50" charset="-128"/>
                <a:ea typeface="Meiryo UI" panose="020B0604030504040204" pitchFamily="50" charset="-128"/>
              </a:rPr>
              <a:t>等）</a:t>
            </a:r>
          </a:p>
        </p:txBody>
      </p:sp>
      <p:sp>
        <p:nvSpPr>
          <p:cNvPr id="792623" name="Line 47"/>
          <p:cNvSpPr>
            <a:spLocks noChangeShapeType="1"/>
          </p:cNvSpPr>
          <p:nvPr/>
        </p:nvSpPr>
        <p:spPr bwMode="auto">
          <a:xfrm>
            <a:off x="2927034" y="5445125"/>
            <a:ext cx="1081087" cy="0"/>
          </a:xfrm>
          <a:prstGeom prst="line">
            <a:avLst/>
          </a:prstGeom>
          <a:noFill/>
          <a:ln w="101600">
            <a:solidFill>
              <a:srgbClr val="0000FF"/>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24" name="AutoShape 48"/>
          <p:cNvSpPr>
            <a:spLocks noChangeArrowheads="1"/>
          </p:cNvSpPr>
          <p:nvPr/>
        </p:nvSpPr>
        <p:spPr bwMode="auto">
          <a:xfrm>
            <a:off x="6311584" y="1700214"/>
            <a:ext cx="1152525"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・各図書館</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・他システム</a:t>
            </a:r>
          </a:p>
          <a:p>
            <a:pPr algn="ctr" fontAlgn="base">
              <a:spcBef>
                <a:spcPct val="0"/>
              </a:spcBef>
              <a:spcAft>
                <a:spcPct val="0"/>
              </a:spcAft>
            </a:pPr>
            <a:r>
              <a:rPr lang="ja-JP" altLang="en-US" sz="1200" dirty="0">
                <a:solidFill>
                  <a:srgbClr val="663300"/>
                </a:solidFill>
                <a:latin typeface="Meiryo UI" panose="020B0604030504040204" pitchFamily="50" charset="-128"/>
                <a:ea typeface="Meiryo UI" panose="020B0604030504040204" pitchFamily="50" charset="-128"/>
              </a:rPr>
              <a:t>・</a:t>
            </a:r>
            <a:r>
              <a:rPr lang="en-US" altLang="ja-JP" sz="1200" dirty="0">
                <a:solidFill>
                  <a:srgbClr val="663300"/>
                </a:solidFill>
                <a:latin typeface="Meiryo UI" panose="020B0604030504040204" pitchFamily="50" charset="-128"/>
                <a:ea typeface="Meiryo UI" panose="020B0604030504040204" pitchFamily="50" charset="-128"/>
              </a:rPr>
              <a:t>Google</a:t>
            </a:r>
            <a:r>
              <a:rPr lang="ja-JP" altLang="en-US" sz="1200" dirty="0">
                <a:solidFill>
                  <a:srgbClr val="663300"/>
                </a:solidFill>
                <a:latin typeface="Meiryo UI" panose="020B0604030504040204" pitchFamily="50" charset="-128"/>
                <a:ea typeface="Meiryo UI" panose="020B0604030504040204" pitchFamily="50" charset="-128"/>
              </a:rPr>
              <a:t>等</a:t>
            </a:r>
          </a:p>
        </p:txBody>
      </p:sp>
      <p:sp>
        <p:nvSpPr>
          <p:cNvPr id="792625" name="AutoShape 49"/>
          <p:cNvSpPr>
            <a:spLocks noChangeArrowheads="1"/>
          </p:cNvSpPr>
          <p:nvPr/>
        </p:nvSpPr>
        <p:spPr bwMode="auto">
          <a:xfrm>
            <a:off x="1126809" y="1196976"/>
            <a:ext cx="1800225" cy="576263"/>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岡山デジタル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大百科</a:t>
            </a:r>
          </a:p>
        </p:txBody>
      </p:sp>
      <p:sp>
        <p:nvSpPr>
          <p:cNvPr id="792626" name="AutoShape 50"/>
          <p:cNvSpPr>
            <a:spLocks noChangeArrowheads="1"/>
          </p:cNvSpPr>
          <p:nvPr/>
        </p:nvSpPr>
        <p:spPr bwMode="auto">
          <a:xfrm>
            <a:off x="1055370" y="5446714"/>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sp>
        <p:nvSpPr>
          <p:cNvPr id="792627" name="AutoShape 51"/>
          <p:cNvSpPr>
            <a:spLocks noChangeArrowheads="1"/>
          </p:cNvSpPr>
          <p:nvPr/>
        </p:nvSpPr>
        <p:spPr bwMode="auto">
          <a:xfrm>
            <a:off x="910908" y="5589589"/>
            <a:ext cx="1727200" cy="649287"/>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他デジタル</a:t>
            </a:r>
          </a:p>
          <a:p>
            <a:pPr algn="ctr" fontAlgn="base">
              <a:spcBef>
                <a:spcPct val="0"/>
              </a:spcBef>
              <a:spcAft>
                <a:spcPct val="0"/>
              </a:spcAft>
            </a:pPr>
            <a:r>
              <a:rPr lang="ja-JP" altLang="en-US" sz="1400">
                <a:solidFill>
                  <a:srgbClr val="0000FF"/>
                </a:solidFill>
                <a:latin typeface="Meiryo UI" panose="020B0604030504040204" pitchFamily="50" charset="-128"/>
                <a:ea typeface="Meiryo UI" panose="020B0604030504040204" pitchFamily="50" charset="-128"/>
              </a:rPr>
              <a:t>アーカイブ</a:t>
            </a:r>
          </a:p>
        </p:txBody>
      </p:sp>
      <p:grpSp>
        <p:nvGrpSpPr>
          <p:cNvPr id="792628" name="Group 52"/>
          <p:cNvGrpSpPr>
            <a:grpSpLocks noChangeAspect="1"/>
          </p:cNvGrpSpPr>
          <p:nvPr/>
        </p:nvGrpSpPr>
        <p:grpSpPr bwMode="auto">
          <a:xfrm>
            <a:off x="12372975" y="4292600"/>
            <a:ext cx="787400" cy="2305050"/>
            <a:chOff x="4785" y="2704"/>
            <a:chExt cx="496" cy="1452"/>
          </a:xfrm>
        </p:grpSpPr>
        <p:sp>
          <p:nvSpPr>
            <p:cNvPr id="792629" name="AutoShape 53"/>
            <p:cNvSpPr>
              <a:spLocks noChangeAspect="1" noChangeArrowheads="1" noTextEdit="1"/>
            </p:cNvSpPr>
            <p:nvPr/>
          </p:nvSpPr>
          <p:spPr bwMode="auto">
            <a:xfrm>
              <a:off x="4785" y="2704"/>
              <a:ext cx="496" cy="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pic>
          <p:nvPicPr>
            <p:cNvPr id="79263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 y="3394"/>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1" name="Freeform 55"/>
            <p:cNvSpPr>
              <a:spLocks/>
            </p:cNvSpPr>
            <p:nvPr/>
          </p:nvSpPr>
          <p:spPr bwMode="auto">
            <a:xfrm>
              <a:off x="4818" y="3406"/>
              <a:ext cx="453" cy="353"/>
            </a:xfrm>
            <a:custGeom>
              <a:avLst/>
              <a:gdLst>
                <a:gd name="T0" fmla="*/ 0 w 1209"/>
                <a:gd name="T1" fmla="*/ 807 h 941"/>
                <a:gd name="T2" fmla="*/ 0 w 1209"/>
                <a:gd name="T3" fmla="*/ 0 h 941"/>
                <a:gd name="T4" fmla="*/ 1209 w 1209"/>
                <a:gd name="T5" fmla="*/ 0 h 941"/>
                <a:gd name="T6" fmla="*/ 1209 w 1209"/>
                <a:gd name="T7" fmla="*/ 807 h 941"/>
                <a:gd name="T8" fmla="*/ 604 w 1209"/>
                <a:gd name="T9" fmla="*/ 807 h 941"/>
                <a:gd name="T10" fmla="*/ 0 w 1209"/>
                <a:gd name="T11" fmla="*/ 807 h 941"/>
              </a:gdLst>
              <a:ahLst/>
              <a:cxnLst>
                <a:cxn ang="0">
                  <a:pos x="T0" y="T1"/>
                </a:cxn>
                <a:cxn ang="0">
                  <a:pos x="T2" y="T3"/>
                </a:cxn>
                <a:cxn ang="0">
                  <a:pos x="T4" y="T5"/>
                </a:cxn>
                <a:cxn ang="0">
                  <a:pos x="T6" y="T7"/>
                </a:cxn>
                <a:cxn ang="0">
                  <a:pos x="T8" y="T9"/>
                </a:cxn>
                <a:cxn ang="0">
                  <a:pos x="T10" y="T11"/>
                </a:cxn>
              </a:cxnLst>
              <a:rect l="0" t="0" r="r" b="b"/>
              <a:pathLst>
                <a:path w="1209" h="941">
                  <a:moveTo>
                    <a:pt x="0" y="807"/>
                  </a:moveTo>
                  <a:lnTo>
                    <a:pt x="0" y="0"/>
                  </a:lnTo>
                  <a:lnTo>
                    <a:pt x="1209" y="0"/>
                  </a:lnTo>
                  <a:lnTo>
                    <a:pt x="1209" y="807"/>
                  </a:lnTo>
                  <a:cubicBezTo>
                    <a:pt x="1030" y="672"/>
                    <a:pt x="783" y="672"/>
                    <a:pt x="604" y="807"/>
                  </a:cubicBezTo>
                  <a:cubicBezTo>
                    <a:pt x="425" y="941"/>
                    <a:pt x="179" y="941"/>
                    <a:pt x="0" y="8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2" name="Rectangle 56"/>
            <p:cNvSpPr>
              <a:spLocks noChangeArrowheads="1"/>
            </p:cNvSpPr>
            <p:nvPr/>
          </p:nvSpPr>
          <p:spPr bwMode="auto">
            <a:xfrm>
              <a:off x="4857" y="3424"/>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統合検索</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3" name="Rectangle 57"/>
            <p:cNvSpPr>
              <a:spLocks noChangeArrowheads="1"/>
            </p:cNvSpPr>
            <p:nvPr/>
          </p:nvSpPr>
          <p:spPr bwMode="auto">
            <a:xfrm>
              <a:off x="5109" y="3424"/>
              <a:ext cx="1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4" name="Rectangle 58"/>
            <p:cNvSpPr>
              <a:spLocks noChangeArrowheads="1"/>
            </p:cNvSpPr>
            <p:nvPr/>
          </p:nvSpPr>
          <p:spPr bwMode="auto">
            <a:xfrm>
              <a:off x="4851" y="3502"/>
              <a:ext cx="10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5" name="Rectangle 59"/>
            <p:cNvSpPr>
              <a:spLocks noChangeArrowheads="1"/>
            </p:cNvSpPr>
            <p:nvPr/>
          </p:nvSpPr>
          <p:spPr bwMode="auto">
            <a:xfrm>
              <a:off x="4977" y="3502"/>
              <a:ext cx="2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ガイドライ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36" name="Rectangle 60"/>
            <p:cNvSpPr>
              <a:spLocks noChangeArrowheads="1"/>
            </p:cNvSpPr>
            <p:nvPr/>
          </p:nvSpPr>
          <p:spPr bwMode="auto">
            <a:xfrm>
              <a:off x="5019" y="3580"/>
              <a:ext cx="4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 y="3796"/>
              <a:ext cx="46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38" name="Freeform 62"/>
            <p:cNvSpPr>
              <a:spLocks/>
            </p:cNvSpPr>
            <p:nvPr/>
          </p:nvSpPr>
          <p:spPr bwMode="auto">
            <a:xfrm>
              <a:off x="4818" y="3803"/>
              <a:ext cx="453" cy="353"/>
            </a:xfrm>
            <a:custGeom>
              <a:avLst/>
              <a:gdLst>
                <a:gd name="T0" fmla="*/ 0 w 1209"/>
                <a:gd name="T1" fmla="*/ 806 h 940"/>
                <a:gd name="T2" fmla="*/ 0 w 1209"/>
                <a:gd name="T3" fmla="*/ 0 h 940"/>
                <a:gd name="T4" fmla="*/ 1209 w 1209"/>
                <a:gd name="T5" fmla="*/ 0 h 940"/>
                <a:gd name="T6" fmla="*/ 1209 w 1209"/>
                <a:gd name="T7" fmla="*/ 806 h 940"/>
                <a:gd name="T8" fmla="*/ 604 w 1209"/>
                <a:gd name="T9" fmla="*/ 806 h 940"/>
                <a:gd name="T10" fmla="*/ 0 w 1209"/>
                <a:gd name="T11" fmla="*/ 806 h 940"/>
              </a:gdLst>
              <a:ahLst/>
              <a:cxnLst>
                <a:cxn ang="0">
                  <a:pos x="T0" y="T1"/>
                </a:cxn>
                <a:cxn ang="0">
                  <a:pos x="T2" y="T3"/>
                </a:cxn>
                <a:cxn ang="0">
                  <a:pos x="T4" y="T5"/>
                </a:cxn>
                <a:cxn ang="0">
                  <a:pos x="T6" y="T7"/>
                </a:cxn>
                <a:cxn ang="0">
                  <a:pos x="T8" y="T9"/>
                </a:cxn>
                <a:cxn ang="0">
                  <a:pos x="T10" y="T11"/>
                </a:cxn>
              </a:cxnLst>
              <a:rect l="0" t="0" r="r" b="b"/>
              <a:pathLst>
                <a:path w="1209" h="940">
                  <a:moveTo>
                    <a:pt x="0" y="806"/>
                  </a:moveTo>
                  <a:lnTo>
                    <a:pt x="0" y="0"/>
                  </a:lnTo>
                  <a:lnTo>
                    <a:pt x="1209" y="0"/>
                  </a:lnTo>
                  <a:lnTo>
                    <a:pt x="1209" y="806"/>
                  </a:lnTo>
                  <a:cubicBezTo>
                    <a:pt x="1030" y="672"/>
                    <a:pt x="783" y="672"/>
                    <a:pt x="604" y="806"/>
                  </a:cubicBezTo>
                  <a:cubicBezTo>
                    <a:pt x="425" y="940"/>
                    <a:pt x="179" y="940"/>
                    <a:pt x="0" y="80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39" name="Rectangle 63"/>
            <p:cNvSpPr>
              <a:spLocks noChangeArrowheads="1"/>
            </p:cNvSpPr>
            <p:nvPr/>
          </p:nvSpPr>
          <p:spPr bwMode="auto">
            <a:xfrm>
              <a:off x="4851" y="3826"/>
              <a:ext cx="2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検索機能</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0" name="Rectangle 64"/>
            <p:cNvSpPr>
              <a:spLocks noChangeArrowheads="1"/>
            </p:cNvSpPr>
            <p:nvPr/>
          </p:nvSpPr>
          <p:spPr bwMode="auto">
            <a:xfrm>
              <a:off x="5109" y="3826"/>
              <a:ext cx="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1" name="Rectangle 65"/>
            <p:cNvSpPr>
              <a:spLocks noChangeArrowheads="1"/>
            </p:cNvSpPr>
            <p:nvPr/>
          </p:nvSpPr>
          <p:spPr bwMode="auto">
            <a:xfrm>
              <a:off x="5175" y="3826"/>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提</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2" name="Rectangle 66"/>
            <p:cNvSpPr>
              <a:spLocks noChangeArrowheads="1"/>
            </p:cNvSpPr>
            <p:nvPr/>
          </p:nvSpPr>
          <p:spPr bwMode="auto">
            <a:xfrm>
              <a:off x="4857" y="389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供</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3" name="Rectangle 67"/>
            <p:cNvSpPr>
              <a:spLocks noChangeArrowheads="1"/>
            </p:cNvSpPr>
            <p:nvPr/>
          </p:nvSpPr>
          <p:spPr bwMode="auto">
            <a:xfrm>
              <a:off x="4923" y="3898"/>
              <a:ext cx="20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のための</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4" name="Rectangle 68"/>
            <p:cNvSpPr>
              <a:spLocks noChangeArrowheads="1"/>
            </p:cNvSpPr>
            <p:nvPr/>
          </p:nvSpPr>
          <p:spPr bwMode="auto">
            <a:xfrm>
              <a:off x="5169" y="3898"/>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45" name="Rectangle 69"/>
            <p:cNvSpPr>
              <a:spLocks noChangeArrowheads="1"/>
            </p:cNvSpPr>
            <p:nvPr/>
          </p:nvSpPr>
          <p:spPr bwMode="auto">
            <a:xfrm>
              <a:off x="4917" y="3976"/>
              <a:ext cx="23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イドライン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46"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2998"/>
              <a:ext cx="4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47" name="Freeform 71"/>
            <p:cNvSpPr>
              <a:spLocks/>
            </p:cNvSpPr>
            <p:nvPr/>
          </p:nvSpPr>
          <p:spPr bwMode="auto">
            <a:xfrm>
              <a:off x="4818" y="3009"/>
              <a:ext cx="453" cy="342"/>
            </a:xfrm>
            <a:custGeom>
              <a:avLst/>
              <a:gdLst>
                <a:gd name="T0" fmla="*/ 0 w 1209"/>
                <a:gd name="T1" fmla="*/ 776 h 911"/>
                <a:gd name="T2" fmla="*/ 0 w 1209"/>
                <a:gd name="T3" fmla="*/ 0 h 911"/>
                <a:gd name="T4" fmla="*/ 1209 w 1209"/>
                <a:gd name="T5" fmla="*/ 0 h 911"/>
                <a:gd name="T6" fmla="*/ 1209 w 1209"/>
                <a:gd name="T7" fmla="*/ 776 h 911"/>
                <a:gd name="T8" fmla="*/ 604 w 1209"/>
                <a:gd name="T9" fmla="*/ 776 h 911"/>
                <a:gd name="T10" fmla="*/ 0 w 1209"/>
                <a:gd name="T11" fmla="*/ 776 h 911"/>
              </a:gdLst>
              <a:ahLst/>
              <a:cxnLst>
                <a:cxn ang="0">
                  <a:pos x="T0" y="T1"/>
                </a:cxn>
                <a:cxn ang="0">
                  <a:pos x="T2" y="T3"/>
                </a:cxn>
                <a:cxn ang="0">
                  <a:pos x="T4" y="T5"/>
                </a:cxn>
                <a:cxn ang="0">
                  <a:pos x="T6" y="T7"/>
                </a:cxn>
                <a:cxn ang="0">
                  <a:pos x="T8" y="T9"/>
                </a:cxn>
                <a:cxn ang="0">
                  <a:pos x="T10" y="T11"/>
                </a:cxn>
              </a:cxnLst>
              <a:rect l="0" t="0" r="r" b="b"/>
              <a:pathLst>
                <a:path w="1209" h="911">
                  <a:moveTo>
                    <a:pt x="0" y="776"/>
                  </a:moveTo>
                  <a:lnTo>
                    <a:pt x="0" y="0"/>
                  </a:lnTo>
                  <a:lnTo>
                    <a:pt x="1209" y="0"/>
                  </a:lnTo>
                  <a:lnTo>
                    <a:pt x="1209" y="776"/>
                  </a:lnTo>
                  <a:cubicBezTo>
                    <a:pt x="1030" y="642"/>
                    <a:pt x="783" y="642"/>
                    <a:pt x="604" y="776"/>
                  </a:cubicBezTo>
                  <a:cubicBezTo>
                    <a:pt x="425" y="911"/>
                    <a:pt x="179" y="911"/>
                    <a:pt x="0" y="77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48" name="Rectangle 72"/>
            <p:cNvSpPr>
              <a:spLocks noChangeArrowheads="1"/>
            </p:cNvSpPr>
            <p:nvPr/>
          </p:nvSpPr>
          <p:spPr bwMode="auto">
            <a:xfrm>
              <a:off x="4839" y="3022"/>
              <a:ext cx="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ja-JP" sz="800">
                  <a:solidFill>
                    <a:srgbClr val="000000"/>
                  </a:solidFill>
                  <a:latin typeface="Meiryo UI" panose="020B0604030504040204" pitchFamily="50" charset="-128"/>
                  <a:ea typeface="Meiryo UI" panose="020B0604030504040204" pitchFamily="50" charset="-128"/>
                </a:rPr>
                <a:t>DA</a:t>
              </a:r>
              <a:endParaRPr lang="en-US" altLang="ja-JP">
                <a:solidFill>
                  <a:srgbClr val="000000"/>
                </a:solidFill>
                <a:latin typeface="Meiryo UI" panose="020B0604030504040204" pitchFamily="50" charset="-128"/>
                <a:ea typeface="Meiryo UI" panose="020B0604030504040204" pitchFamily="50" charset="-128"/>
              </a:endParaRPr>
            </a:p>
          </p:txBody>
        </p:sp>
        <p:sp>
          <p:nvSpPr>
            <p:cNvPr id="792649" name="Rectangle 73"/>
            <p:cNvSpPr>
              <a:spLocks noChangeArrowheads="1"/>
            </p:cNvSpPr>
            <p:nvPr/>
          </p:nvSpPr>
          <p:spPr bwMode="auto">
            <a:xfrm>
              <a:off x="4923" y="3022"/>
              <a:ext cx="2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メタデータス</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0" name="Rectangle 74"/>
            <p:cNvSpPr>
              <a:spLocks noChangeArrowheads="1"/>
            </p:cNvSpPr>
            <p:nvPr/>
          </p:nvSpPr>
          <p:spPr bwMode="auto">
            <a:xfrm>
              <a:off x="4851" y="3100"/>
              <a:ext cx="34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キーマガイドラ</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1" name="Rectangle 75"/>
            <p:cNvSpPr>
              <a:spLocks noChangeArrowheads="1"/>
            </p:cNvSpPr>
            <p:nvPr/>
          </p:nvSpPr>
          <p:spPr bwMode="auto">
            <a:xfrm>
              <a:off x="4989" y="3178"/>
              <a:ext cx="9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イン</a:t>
              </a:r>
              <a:endParaRPr lang="ja-JP" altLang="en-US">
                <a:solidFill>
                  <a:srgbClr val="000000"/>
                </a:solidFill>
                <a:latin typeface="Meiryo UI" panose="020B0604030504040204" pitchFamily="50" charset="-128"/>
                <a:ea typeface="Meiryo UI" panose="020B0604030504040204" pitchFamily="50" charset="-128"/>
              </a:endParaRPr>
            </a:p>
          </p:txBody>
        </p:sp>
        <p:pic>
          <p:nvPicPr>
            <p:cNvPr id="792652"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704"/>
              <a:ext cx="4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653" name="Freeform 77"/>
            <p:cNvSpPr>
              <a:spLocks/>
            </p:cNvSpPr>
            <p:nvPr/>
          </p:nvSpPr>
          <p:spPr bwMode="auto">
            <a:xfrm>
              <a:off x="4795" y="2714"/>
              <a:ext cx="476" cy="248"/>
            </a:xfrm>
            <a:custGeom>
              <a:avLst/>
              <a:gdLst>
                <a:gd name="T0" fmla="*/ 0 w 1270"/>
                <a:gd name="T1" fmla="*/ 556 h 661"/>
                <a:gd name="T2" fmla="*/ 0 w 1270"/>
                <a:gd name="T3" fmla="*/ 0 h 661"/>
                <a:gd name="T4" fmla="*/ 1270 w 1270"/>
                <a:gd name="T5" fmla="*/ 0 h 661"/>
                <a:gd name="T6" fmla="*/ 1270 w 1270"/>
                <a:gd name="T7" fmla="*/ 556 h 661"/>
                <a:gd name="T8" fmla="*/ 635 w 1270"/>
                <a:gd name="T9" fmla="*/ 556 h 661"/>
                <a:gd name="T10" fmla="*/ 0 w 1270"/>
                <a:gd name="T11" fmla="*/ 556 h 661"/>
              </a:gdLst>
              <a:ahLst/>
              <a:cxnLst>
                <a:cxn ang="0">
                  <a:pos x="T0" y="T1"/>
                </a:cxn>
                <a:cxn ang="0">
                  <a:pos x="T2" y="T3"/>
                </a:cxn>
                <a:cxn ang="0">
                  <a:pos x="T4" y="T5"/>
                </a:cxn>
                <a:cxn ang="0">
                  <a:pos x="T6" y="T7"/>
                </a:cxn>
                <a:cxn ang="0">
                  <a:pos x="T8" y="T9"/>
                </a:cxn>
                <a:cxn ang="0">
                  <a:pos x="T10" y="T11"/>
                </a:cxn>
              </a:cxnLst>
              <a:rect l="0" t="0" r="r" b="b"/>
              <a:pathLst>
                <a:path w="1270" h="661">
                  <a:moveTo>
                    <a:pt x="0" y="556"/>
                  </a:moveTo>
                  <a:lnTo>
                    <a:pt x="0" y="0"/>
                  </a:lnTo>
                  <a:lnTo>
                    <a:pt x="1270" y="0"/>
                  </a:lnTo>
                  <a:lnTo>
                    <a:pt x="1270" y="556"/>
                  </a:lnTo>
                  <a:cubicBezTo>
                    <a:pt x="1072" y="450"/>
                    <a:pt x="833" y="450"/>
                    <a:pt x="635" y="556"/>
                  </a:cubicBezTo>
                  <a:cubicBezTo>
                    <a:pt x="437" y="661"/>
                    <a:pt x="198" y="661"/>
                    <a:pt x="0" y="55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54" name="Rectangle 78"/>
            <p:cNvSpPr>
              <a:spLocks noChangeArrowheads="1"/>
            </p:cNvSpPr>
            <p:nvPr/>
          </p:nvSpPr>
          <p:spPr bwMode="auto">
            <a:xfrm>
              <a:off x="4827" y="2728"/>
              <a:ext cx="2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デジタル</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5" name="Rectangle 79"/>
            <p:cNvSpPr>
              <a:spLocks noChangeArrowheads="1"/>
            </p:cNvSpPr>
            <p:nvPr/>
          </p:nvSpPr>
          <p:spPr bwMode="auto">
            <a:xfrm>
              <a:off x="5061" y="2728"/>
              <a:ext cx="6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化</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6" name="Rectangle 80"/>
            <p:cNvSpPr>
              <a:spLocks noChangeArrowheads="1"/>
            </p:cNvSpPr>
            <p:nvPr/>
          </p:nvSpPr>
          <p:spPr bwMode="auto">
            <a:xfrm>
              <a:off x="5127" y="2728"/>
              <a:ext cx="9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ガイ</a:t>
              </a:r>
              <a:endParaRPr lang="ja-JP" altLang="en-US">
                <a:solidFill>
                  <a:srgbClr val="000000"/>
                </a:solidFill>
                <a:latin typeface="Meiryo UI" panose="020B0604030504040204" pitchFamily="50" charset="-128"/>
                <a:ea typeface="Meiryo UI" panose="020B0604030504040204" pitchFamily="50" charset="-128"/>
              </a:endParaRPr>
            </a:p>
          </p:txBody>
        </p:sp>
        <p:sp>
          <p:nvSpPr>
            <p:cNvPr id="792657" name="Rectangle 81"/>
            <p:cNvSpPr>
              <a:spLocks noChangeArrowheads="1"/>
            </p:cNvSpPr>
            <p:nvPr/>
          </p:nvSpPr>
          <p:spPr bwMode="auto">
            <a:xfrm>
              <a:off x="4929" y="2806"/>
              <a:ext cx="18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ja-JP" altLang="en-US" sz="800">
                  <a:solidFill>
                    <a:srgbClr val="000000"/>
                  </a:solidFill>
                  <a:latin typeface="Meiryo UI" panose="020B0604030504040204" pitchFamily="50" charset="-128"/>
                  <a:ea typeface="Meiryo UI" panose="020B0604030504040204" pitchFamily="50" charset="-128"/>
                </a:rPr>
                <a:t>ドライン</a:t>
              </a:r>
              <a:endParaRPr lang="ja-JP" altLang="en-US">
                <a:solidFill>
                  <a:srgbClr val="000000"/>
                </a:solidFill>
                <a:latin typeface="Meiryo UI" panose="020B0604030504040204" pitchFamily="50" charset="-128"/>
                <a:ea typeface="Meiryo UI" panose="020B0604030504040204" pitchFamily="50" charset="-128"/>
              </a:endParaRPr>
            </a:p>
          </p:txBody>
        </p:sp>
      </p:grpSp>
      <p:sp>
        <p:nvSpPr>
          <p:cNvPr id="792658" name="AutoShape 82"/>
          <p:cNvSpPr>
            <a:spLocks noChangeArrowheads="1"/>
          </p:cNvSpPr>
          <p:nvPr/>
        </p:nvSpPr>
        <p:spPr bwMode="auto">
          <a:xfrm>
            <a:off x="5087621" y="5229226"/>
            <a:ext cx="2232025" cy="792163"/>
          </a:xfrm>
          <a:prstGeom prst="cloudCallout">
            <a:avLst>
              <a:gd name="adj1" fmla="val -51282"/>
              <a:gd name="adj2" fmla="val -97296"/>
            </a:avLst>
          </a:prstGeom>
          <a:gradFill rotWithShape="1">
            <a:gsLst>
              <a:gs pos="0">
                <a:schemeClr val="bg1"/>
              </a:gs>
              <a:gs pos="100000">
                <a:srgbClr val="FFCC99"/>
              </a:gs>
            </a:gsLst>
            <a:path path="rect">
              <a:fillToRect l="50000" t="50000" r="50000" b="50000"/>
            </a:path>
          </a:gra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lang="ja-JP" altLang="en-US" sz="1400" b="1">
                <a:solidFill>
                  <a:srgbClr val="FF3300"/>
                </a:solidFill>
                <a:latin typeface="Meiryo UI" panose="020B0604030504040204" pitchFamily="50" charset="-128"/>
                <a:ea typeface="Meiryo UI" panose="020B0604030504040204" pitchFamily="50" charset="-128"/>
              </a:rPr>
              <a:t>アクセスの入り口を広く多様に</a:t>
            </a:r>
          </a:p>
        </p:txBody>
      </p:sp>
      <p:sp>
        <p:nvSpPr>
          <p:cNvPr id="792659" name="Line 83"/>
          <p:cNvSpPr>
            <a:spLocks noChangeShapeType="1"/>
          </p:cNvSpPr>
          <p:nvPr/>
        </p:nvSpPr>
        <p:spPr bwMode="auto">
          <a:xfrm>
            <a:off x="2927034" y="2852738"/>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60" name="Group 84"/>
          <p:cNvGrpSpPr>
            <a:grpSpLocks/>
          </p:cNvGrpSpPr>
          <p:nvPr/>
        </p:nvGrpSpPr>
        <p:grpSpPr bwMode="auto">
          <a:xfrm>
            <a:off x="8975409" y="2349501"/>
            <a:ext cx="719137" cy="792163"/>
            <a:chOff x="3696" y="1161"/>
            <a:chExt cx="609" cy="636"/>
          </a:xfrm>
        </p:grpSpPr>
        <p:sp>
          <p:nvSpPr>
            <p:cNvPr id="792661" name="AutoShape 85"/>
            <p:cNvSpPr>
              <a:spLocks noChangeArrowheads="1"/>
            </p:cNvSpPr>
            <p:nvPr/>
          </p:nvSpPr>
          <p:spPr bwMode="auto">
            <a:xfrm>
              <a:off x="3742" y="1161"/>
              <a:ext cx="195" cy="182"/>
            </a:xfrm>
            <a:prstGeom prst="flowChartConnector">
              <a:avLst/>
            </a:prstGeom>
            <a:gradFill rotWithShape="1">
              <a:gsLst>
                <a:gs pos="0">
                  <a:srgbClr val="DCEFF0"/>
                </a:gs>
                <a:gs pos="100000">
                  <a:schemeClr val="hlink"/>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2" name="AutoShape 86"/>
            <p:cNvSpPr>
              <a:spLocks noChangeArrowheads="1"/>
            </p:cNvSpPr>
            <p:nvPr/>
          </p:nvSpPr>
          <p:spPr bwMode="auto">
            <a:xfrm>
              <a:off x="3696" y="1343"/>
              <a:ext cx="292" cy="318"/>
            </a:xfrm>
            <a:prstGeom prst="flowChartCollate">
              <a:avLst/>
            </a:prstGeom>
            <a:gradFill rotWithShape="1">
              <a:gsLst>
                <a:gs pos="0">
                  <a:srgbClr val="DCEFF0"/>
                </a:gs>
                <a:gs pos="100000">
                  <a:schemeClr val="hlink"/>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3" name="AutoShape 87"/>
            <p:cNvSpPr>
              <a:spLocks noChangeArrowheads="1"/>
            </p:cNvSpPr>
            <p:nvPr/>
          </p:nvSpPr>
          <p:spPr bwMode="auto">
            <a:xfrm>
              <a:off x="4059" y="1161"/>
              <a:ext cx="195" cy="182"/>
            </a:xfrm>
            <a:prstGeom prst="flowChartConnector">
              <a:avLst/>
            </a:prstGeom>
            <a:gradFill rotWithShape="1">
              <a:gsLst>
                <a:gs pos="0">
                  <a:srgbClr val="DCEFF0"/>
                </a:gs>
                <a:gs pos="100000">
                  <a:srgbClr val="2EB71B"/>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4" name="AutoShape 88"/>
            <p:cNvSpPr>
              <a:spLocks noChangeArrowheads="1"/>
            </p:cNvSpPr>
            <p:nvPr/>
          </p:nvSpPr>
          <p:spPr bwMode="auto">
            <a:xfrm>
              <a:off x="4013" y="1343"/>
              <a:ext cx="292" cy="318"/>
            </a:xfrm>
            <a:prstGeom prst="flowChartCollate">
              <a:avLst/>
            </a:prstGeom>
            <a:gradFill rotWithShape="1">
              <a:gsLst>
                <a:gs pos="0">
                  <a:srgbClr val="DCEFF0"/>
                </a:gs>
                <a:gs pos="100000">
                  <a:srgbClr val="2EB71B"/>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5" name="AutoShape 89"/>
            <p:cNvSpPr>
              <a:spLocks noChangeArrowheads="1"/>
            </p:cNvSpPr>
            <p:nvPr/>
          </p:nvSpPr>
          <p:spPr bwMode="auto">
            <a:xfrm>
              <a:off x="3878" y="1226"/>
              <a:ext cx="227" cy="208"/>
            </a:xfrm>
            <a:prstGeom prst="flowChartConnector">
              <a:avLst/>
            </a:prstGeom>
            <a:gradFill rotWithShape="1">
              <a:gsLst>
                <a:gs pos="0">
                  <a:srgbClr val="DCEFF0"/>
                </a:gs>
                <a:gs pos="100000">
                  <a:srgbClr val="666699"/>
                </a:gs>
              </a:gsLst>
              <a:path path="shape">
                <a:fillToRect l="50000" t="50000" r="50000" b="50000"/>
              </a:path>
            </a:gradFill>
            <a:ln w="9525">
              <a:solidFill>
                <a:srgbClr val="8E8E8E"/>
              </a:solidFill>
              <a:round/>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6" name="AutoShape 90"/>
            <p:cNvSpPr>
              <a:spLocks noChangeArrowheads="1"/>
            </p:cNvSpPr>
            <p:nvPr/>
          </p:nvSpPr>
          <p:spPr bwMode="auto">
            <a:xfrm>
              <a:off x="3832" y="1434"/>
              <a:ext cx="341" cy="363"/>
            </a:xfrm>
            <a:prstGeom prst="flowChartCollate">
              <a:avLst/>
            </a:prstGeom>
            <a:gradFill rotWithShape="1">
              <a:gsLst>
                <a:gs pos="0">
                  <a:srgbClr val="DCEFF0"/>
                </a:gs>
                <a:gs pos="100000">
                  <a:srgbClr val="666699"/>
                </a:gs>
              </a:gsLst>
              <a:path path="shape">
                <a:fillToRect l="50000" t="50000" r="50000" b="50000"/>
              </a:path>
            </a:gradFill>
            <a:ln w="9525">
              <a:solidFill>
                <a:srgbClr val="8E8E8E"/>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grpSp>
        <p:nvGrpSpPr>
          <p:cNvPr id="792667" name="Group 91"/>
          <p:cNvGrpSpPr>
            <a:grpSpLocks/>
          </p:cNvGrpSpPr>
          <p:nvPr/>
        </p:nvGrpSpPr>
        <p:grpSpPr bwMode="auto">
          <a:xfrm>
            <a:off x="7319646" y="4437064"/>
            <a:ext cx="720725" cy="790575"/>
            <a:chOff x="3696" y="2025"/>
            <a:chExt cx="454" cy="498"/>
          </a:xfrm>
        </p:grpSpPr>
        <p:sp>
          <p:nvSpPr>
            <p:cNvPr id="792668" name="AutoShape 92"/>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69" name="Freeform 93"/>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0" name="AutoShape 94"/>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73" name="Line 97"/>
          <p:cNvSpPr>
            <a:spLocks noChangeShapeType="1"/>
          </p:cNvSpPr>
          <p:nvPr/>
        </p:nvSpPr>
        <p:spPr bwMode="auto">
          <a:xfrm flipH="1">
            <a:off x="5303521" y="4005263"/>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4" name="Line 98"/>
          <p:cNvSpPr>
            <a:spLocks noChangeShapeType="1"/>
          </p:cNvSpPr>
          <p:nvPr/>
        </p:nvSpPr>
        <p:spPr bwMode="auto">
          <a:xfrm>
            <a:off x="5301934" y="3641725"/>
            <a:ext cx="1152525" cy="0"/>
          </a:xfrm>
          <a:prstGeom prst="line">
            <a:avLst/>
          </a:prstGeom>
          <a:noFill/>
          <a:ln w="101600">
            <a:solidFill>
              <a:srgbClr val="FF9900"/>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5" name="AutoShape 99"/>
          <p:cNvSpPr>
            <a:spLocks noChangeArrowheads="1"/>
          </p:cNvSpPr>
          <p:nvPr/>
        </p:nvSpPr>
        <p:spPr bwMode="auto">
          <a:xfrm>
            <a:off x="6383020" y="3500439"/>
            <a:ext cx="1225550" cy="72072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ブラウザ機能拡張</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Firefox</a:t>
            </a:r>
            <a:r>
              <a:rPr lang="ja-JP" altLang="en-US" sz="1200">
                <a:solidFill>
                  <a:srgbClr val="663300"/>
                </a:solidFill>
                <a:latin typeface="Meiryo UI" panose="020B0604030504040204" pitchFamily="50" charset="-128"/>
                <a:ea typeface="Meiryo UI" panose="020B0604030504040204" pitchFamily="50" charset="-128"/>
              </a:rPr>
              <a:t>検索バー</a:t>
            </a:r>
            <a:br>
              <a:rPr lang="ja-JP" altLang="en-US"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a:t>
            </a:r>
            <a:r>
              <a:rPr lang="en-US" altLang="ja-JP" sz="1200">
                <a:solidFill>
                  <a:srgbClr val="663300"/>
                </a:solidFill>
                <a:latin typeface="Meiryo UI" panose="020B0604030504040204" pitchFamily="50" charset="-128"/>
                <a:ea typeface="Meiryo UI" panose="020B0604030504040204" pitchFamily="50" charset="-128"/>
              </a:rPr>
              <a:t>Google</a:t>
            </a:r>
            <a:r>
              <a:rPr lang="ja-JP" altLang="en-US" sz="1200">
                <a:solidFill>
                  <a:srgbClr val="663300"/>
                </a:solidFill>
                <a:latin typeface="Meiryo UI" panose="020B0604030504040204" pitchFamily="50" charset="-128"/>
                <a:ea typeface="Meiryo UI" panose="020B0604030504040204" pitchFamily="50" charset="-128"/>
              </a:rPr>
              <a:t>ツールバー</a:t>
            </a:r>
          </a:p>
        </p:txBody>
      </p:sp>
      <p:sp>
        <p:nvSpPr>
          <p:cNvPr id="792676" name="AutoShape 100"/>
          <p:cNvSpPr>
            <a:spLocks noChangeArrowheads="1"/>
          </p:cNvSpPr>
          <p:nvPr/>
        </p:nvSpPr>
        <p:spPr bwMode="auto">
          <a:xfrm>
            <a:off x="1126809" y="3429001"/>
            <a:ext cx="1800225" cy="574675"/>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en-US" altLang="ja-JP" sz="1400" dirty="0">
                <a:solidFill>
                  <a:srgbClr val="336699"/>
                </a:solidFill>
                <a:latin typeface="Meiryo UI" panose="020B0604030504040204" pitchFamily="50" charset="-128"/>
                <a:ea typeface="Meiryo UI" panose="020B0604030504040204" pitchFamily="50" charset="-128"/>
              </a:rPr>
              <a:t>NII</a:t>
            </a:r>
          </a:p>
          <a:p>
            <a:pPr algn="ctr" fontAlgn="base">
              <a:spcBef>
                <a:spcPct val="0"/>
              </a:spcBef>
              <a:spcAft>
                <a:spcPct val="0"/>
              </a:spcAft>
            </a:pPr>
            <a:r>
              <a:rPr lang="en-US" altLang="ja-JP" sz="1400" dirty="0" err="1">
                <a:solidFill>
                  <a:srgbClr val="336699"/>
                </a:solidFill>
                <a:latin typeface="Meiryo UI" panose="020B0604030504040204" pitchFamily="50" charset="-128"/>
                <a:ea typeface="Meiryo UI" panose="020B0604030504040204" pitchFamily="50" charset="-128"/>
              </a:rPr>
              <a:t>CiNii</a:t>
            </a:r>
            <a:r>
              <a:rPr lang="ja-JP" altLang="en-US" sz="1400" dirty="0" err="1">
                <a:solidFill>
                  <a:srgbClr val="336699"/>
                </a:solidFill>
                <a:latin typeface="Meiryo UI" panose="020B0604030504040204" pitchFamily="50" charset="-128"/>
                <a:ea typeface="Meiryo UI" panose="020B0604030504040204" pitchFamily="50" charset="-128"/>
              </a:rPr>
              <a:t>、</a:t>
            </a:r>
            <a:r>
              <a:rPr lang="en-US" altLang="ja-JP" sz="1400" dirty="0" err="1">
                <a:solidFill>
                  <a:srgbClr val="336699"/>
                </a:solidFill>
                <a:latin typeface="Meiryo UI" panose="020B0604030504040204" pitchFamily="50" charset="-128"/>
                <a:ea typeface="Meiryo UI" panose="020B0604030504040204" pitchFamily="50" charset="-128"/>
              </a:rPr>
              <a:t>JuNii</a:t>
            </a:r>
            <a:r>
              <a:rPr lang="en-US" altLang="ja-JP" sz="1400" dirty="0">
                <a:solidFill>
                  <a:srgbClr val="336699"/>
                </a:solidFill>
                <a:latin typeface="Meiryo UI" panose="020B0604030504040204" pitchFamily="50" charset="-128"/>
                <a:ea typeface="Meiryo UI" panose="020B0604030504040204" pitchFamily="50" charset="-128"/>
              </a:rPr>
              <a:t>+</a:t>
            </a:r>
          </a:p>
        </p:txBody>
      </p:sp>
      <p:sp>
        <p:nvSpPr>
          <p:cNvPr id="792677" name="Line 101"/>
          <p:cNvSpPr>
            <a:spLocks noChangeShapeType="1"/>
          </p:cNvSpPr>
          <p:nvPr/>
        </p:nvSpPr>
        <p:spPr bwMode="auto">
          <a:xfrm flipV="1">
            <a:off x="2927034" y="3644900"/>
            <a:ext cx="9366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78" name="Line 102"/>
          <p:cNvSpPr>
            <a:spLocks noChangeShapeType="1"/>
          </p:cNvSpPr>
          <p:nvPr/>
        </p:nvSpPr>
        <p:spPr bwMode="auto">
          <a:xfrm>
            <a:off x="2927034" y="5661025"/>
            <a:ext cx="1152525" cy="0"/>
          </a:xfrm>
          <a:prstGeom prst="line">
            <a:avLst/>
          </a:prstGeom>
          <a:noFill/>
          <a:ln w="101600">
            <a:solidFill>
              <a:srgbClr val="33CC33"/>
            </a:solidFill>
            <a:round/>
            <a:headEnd/>
            <a:tailEnd type="stealth" w="med" len="med"/>
          </a:ln>
          <a:effectLst>
            <a:outerShdw dist="35921" dir="2700000" algn="ctr" rotWithShape="0">
              <a:srgbClr val="C87700"/>
            </a:outerShdw>
          </a:effectLst>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nvGrpSpPr>
          <p:cNvPr id="792679" name="Group 103"/>
          <p:cNvGrpSpPr>
            <a:grpSpLocks/>
          </p:cNvGrpSpPr>
          <p:nvPr/>
        </p:nvGrpSpPr>
        <p:grpSpPr bwMode="auto">
          <a:xfrm>
            <a:off x="8256271" y="3573464"/>
            <a:ext cx="720725" cy="790575"/>
            <a:chOff x="3696" y="2025"/>
            <a:chExt cx="454" cy="498"/>
          </a:xfrm>
        </p:grpSpPr>
        <p:sp>
          <p:nvSpPr>
            <p:cNvPr id="792680" name="AutoShape 104"/>
            <p:cNvSpPr>
              <a:spLocks noChangeArrowheads="1"/>
            </p:cNvSpPr>
            <p:nvPr/>
          </p:nvSpPr>
          <p:spPr bwMode="auto">
            <a:xfrm>
              <a:off x="3696" y="2025"/>
              <a:ext cx="454" cy="317"/>
            </a:xfrm>
            <a:prstGeom prst="flowChartAlternateProcess">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1" name="Freeform 105"/>
            <p:cNvSpPr>
              <a:spLocks/>
            </p:cNvSpPr>
            <p:nvPr/>
          </p:nvSpPr>
          <p:spPr bwMode="auto">
            <a:xfrm>
              <a:off x="3707" y="2356"/>
              <a:ext cx="417" cy="167"/>
            </a:xfrm>
            <a:custGeom>
              <a:avLst/>
              <a:gdLst>
                <a:gd name="T0" fmla="*/ 0 w 454"/>
                <a:gd name="T1" fmla="*/ 0 h 272"/>
                <a:gd name="T2" fmla="*/ 227 w 454"/>
                <a:gd name="T3" fmla="*/ 45 h 272"/>
                <a:gd name="T4" fmla="*/ 227 w 454"/>
                <a:gd name="T5" fmla="*/ 181 h 272"/>
                <a:gd name="T6" fmla="*/ 91 w 454"/>
                <a:gd name="T7" fmla="*/ 272 h 272"/>
                <a:gd name="T8" fmla="*/ 408 w 454"/>
                <a:gd name="T9" fmla="*/ 272 h 272"/>
                <a:gd name="T10" fmla="*/ 272 w 454"/>
                <a:gd name="T11" fmla="*/ 181 h 272"/>
                <a:gd name="T12" fmla="*/ 272 w 454"/>
                <a:gd name="T13" fmla="*/ 45 h 272"/>
                <a:gd name="T14" fmla="*/ 454 w 454"/>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272">
                  <a:moveTo>
                    <a:pt x="0" y="0"/>
                  </a:moveTo>
                  <a:lnTo>
                    <a:pt x="227" y="45"/>
                  </a:lnTo>
                  <a:lnTo>
                    <a:pt x="227" y="181"/>
                  </a:lnTo>
                  <a:lnTo>
                    <a:pt x="91" y="272"/>
                  </a:lnTo>
                  <a:lnTo>
                    <a:pt x="408" y="272"/>
                  </a:lnTo>
                  <a:lnTo>
                    <a:pt x="272" y="181"/>
                  </a:lnTo>
                  <a:lnTo>
                    <a:pt x="272" y="45"/>
                  </a:lnTo>
                  <a:lnTo>
                    <a:pt x="454" y="0"/>
                  </a:lnTo>
                </a:path>
              </a:pathLst>
            </a:custGeom>
            <a:solidFill>
              <a:srgbClr val="666699"/>
            </a:solidFill>
            <a:ln>
              <a:noFill/>
            </a:ln>
            <a:effectLst/>
            <a:extLst>
              <a:ext uri="{91240B29-F687-4F45-9708-019B960494DF}">
                <a14:hiddenLine xmlns:a14="http://schemas.microsoft.com/office/drawing/2010/main" w="127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2" name="AutoShape 106"/>
            <p:cNvSpPr>
              <a:spLocks noChangeArrowheads="1"/>
            </p:cNvSpPr>
            <p:nvPr/>
          </p:nvSpPr>
          <p:spPr bwMode="auto">
            <a:xfrm>
              <a:off x="3742" y="2070"/>
              <a:ext cx="363" cy="238"/>
            </a:xfrm>
            <a:prstGeom prst="flowChartAlternateProcess">
              <a:avLst/>
            </a:prstGeom>
            <a:gradFill rotWithShape="1">
              <a:gsLst>
                <a:gs pos="0">
                  <a:schemeClr val="bg1"/>
                </a:gs>
                <a:gs pos="100000">
                  <a:srgbClr val="DDDDDD"/>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grpSp>
      <p:sp>
        <p:nvSpPr>
          <p:cNvPr id="792683" name="Line 107"/>
          <p:cNvSpPr>
            <a:spLocks noChangeShapeType="1"/>
          </p:cNvSpPr>
          <p:nvPr/>
        </p:nvSpPr>
        <p:spPr bwMode="auto">
          <a:xfrm>
            <a:off x="7680008" y="3933825"/>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4" name="Line 108"/>
          <p:cNvSpPr>
            <a:spLocks noChangeShapeType="1"/>
          </p:cNvSpPr>
          <p:nvPr/>
        </p:nvSpPr>
        <p:spPr bwMode="auto">
          <a:xfrm flipH="1">
            <a:off x="7608570" y="3716338"/>
            <a:ext cx="647700" cy="0"/>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89" name="Line 113"/>
          <p:cNvSpPr>
            <a:spLocks noChangeShapeType="1"/>
          </p:cNvSpPr>
          <p:nvPr/>
        </p:nvSpPr>
        <p:spPr bwMode="auto">
          <a:xfrm>
            <a:off x="8903971" y="1989139"/>
            <a:ext cx="360363" cy="287337"/>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690" name="Line 114"/>
          <p:cNvSpPr>
            <a:spLocks noChangeShapeType="1"/>
          </p:cNvSpPr>
          <p:nvPr/>
        </p:nvSpPr>
        <p:spPr bwMode="auto">
          <a:xfrm flipV="1">
            <a:off x="8472170" y="2924176"/>
            <a:ext cx="431800" cy="576263"/>
          </a:xfrm>
          <a:prstGeom prst="line">
            <a:avLst/>
          </a:prstGeom>
          <a:noFill/>
          <a:ln w="76200">
            <a:solidFill>
              <a:srgbClr val="C0C0C0">
                <a:alpha val="89999"/>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ja-JP" altLang="en-US" sz="1600" b="1">
              <a:solidFill>
                <a:srgbClr val="3333CC"/>
              </a:solidFill>
              <a:latin typeface="Meiryo UI" panose="020B0604030504040204" pitchFamily="50" charset="-128"/>
              <a:ea typeface="Meiryo UI" panose="020B0604030504040204" pitchFamily="50" charset="-128"/>
            </a:endParaRPr>
          </a:p>
        </p:txBody>
      </p:sp>
      <p:sp>
        <p:nvSpPr>
          <p:cNvPr id="792595" name="Text Box 19"/>
          <p:cNvSpPr txBox="1">
            <a:spLocks noChangeArrowheads="1"/>
          </p:cNvSpPr>
          <p:nvPr/>
        </p:nvSpPr>
        <p:spPr bwMode="auto">
          <a:xfrm>
            <a:off x="7248209" y="4437064"/>
            <a:ext cx="865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ja-JP" sz="1200">
                <a:solidFill>
                  <a:srgbClr val="663300"/>
                </a:solidFill>
                <a:latin typeface="Meiryo UI" panose="020B0604030504040204" pitchFamily="50" charset="-128"/>
                <a:ea typeface="Meiryo UI" panose="020B0604030504040204" pitchFamily="50" charset="-128"/>
              </a:rPr>
              <a:t>PORTA</a:t>
            </a:r>
            <a:br>
              <a:rPr lang="en-US" altLang="ja-JP" sz="1200">
                <a:solidFill>
                  <a:srgbClr val="663300"/>
                </a:solidFill>
                <a:latin typeface="Meiryo UI" panose="020B0604030504040204" pitchFamily="50" charset="-128"/>
                <a:ea typeface="Meiryo UI" panose="020B0604030504040204" pitchFamily="50" charset="-128"/>
              </a:rPr>
            </a:br>
            <a:r>
              <a:rPr lang="ja-JP" altLang="en-US" sz="1200">
                <a:solidFill>
                  <a:srgbClr val="663300"/>
                </a:solidFill>
                <a:latin typeface="Meiryo UI" panose="020B0604030504040204" pitchFamily="50" charset="-128"/>
                <a:ea typeface="Meiryo UI" panose="020B0604030504040204" pitchFamily="50" charset="-128"/>
              </a:rPr>
              <a:t>ホームページ</a:t>
            </a:r>
          </a:p>
        </p:txBody>
      </p:sp>
      <p:sp>
        <p:nvSpPr>
          <p:cNvPr id="792691" name="Text Box 115"/>
          <p:cNvSpPr txBox="1">
            <a:spLocks noChangeArrowheads="1"/>
          </p:cNvSpPr>
          <p:nvPr/>
        </p:nvSpPr>
        <p:spPr bwMode="auto">
          <a:xfrm>
            <a:off x="8040370" y="1700213"/>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各機関ページ</a:t>
            </a:r>
          </a:p>
        </p:txBody>
      </p:sp>
      <p:sp>
        <p:nvSpPr>
          <p:cNvPr id="792694" name="AutoShape 118"/>
          <p:cNvSpPr>
            <a:spLocks noChangeArrowheads="1"/>
          </p:cNvSpPr>
          <p:nvPr/>
        </p:nvSpPr>
        <p:spPr bwMode="auto">
          <a:xfrm>
            <a:off x="6383021" y="5805488"/>
            <a:ext cx="3241675" cy="863600"/>
          </a:xfrm>
          <a:prstGeom prst="wedgeRoundRectCallout">
            <a:avLst>
              <a:gd name="adj1" fmla="val -41579"/>
              <a:gd name="adj2" fmla="val -77574"/>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・統合検索のためのインタフェースが実装されることを目指す。</a:t>
            </a:r>
          </a:p>
          <a:p>
            <a:pPr fontAlgn="base">
              <a:spcBef>
                <a:spcPct val="0"/>
              </a:spcBef>
              <a:spcAft>
                <a:spcPct val="0"/>
              </a:spcAft>
            </a:pPr>
            <a:r>
              <a:rPr lang="ja-JP" altLang="en-US" sz="1200" b="1">
                <a:solidFill>
                  <a:srgbClr val="C87700"/>
                </a:solidFill>
                <a:latin typeface="Meiryo UI" panose="020B0604030504040204" pitchFamily="50" charset="-128"/>
                <a:ea typeface="Meiryo UI" panose="020B0604030504040204" pitchFamily="50" charset="-128"/>
              </a:rPr>
              <a:t>・各機関のサービスで</a:t>
            </a: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の統合検索機能が利用されることを目指す。</a:t>
            </a:r>
          </a:p>
          <a:p>
            <a:pPr fontAlgn="base">
              <a:spcBef>
                <a:spcPct val="0"/>
              </a:spcBef>
              <a:spcAft>
                <a:spcPct val="0"/>
              </a:spcAft>
            </a:pPr>
            <a:endParaRPr lang="en-US" altLang="ja-JP" sz="1200" b="1">
              <a:solidFill>
                <a:srgbClr val="C87700"/>
              </a:solidFill>
              <a:latin typeface="Meiryo UI" panose="020B0604030504040204" pitchFamily="50" charset="-128"/>
              <a:ea typeface="Meiryo UI" panose="020B0604030504040204" pitchFamily="50" charset="-128"/>
            </a:endParaRPr>
          </a:p>
        </p:txBody>
      </p:sp>
      <p:sp>
        <p:nvSpPr>
          <p:cNvPr id="792695" name="AutoShape 119"/>
          <p:cNvSpPr>
            <a:spLocks noChangeArrowheads="1"/>
          </p:cNvSpPr>
          <p:nvPr/>
        </p:nvSpPr>
        <p:spPr bwMode="auto">
          <a:xfrm>
            <a:off x="3863658" y="2636838"/>
            <a:ext cx="431800" cy="1223962"/>
          </a:xfrm>
          <a:prstGeom prst="flowChartAlternateProcess">
            <a:avLst/>
          </a:prstGeom>
          <a:gradFill rotWithShape="1">
            <a:gsLst>
              <a:gs pos="0">
                <a:srgbClr val="DDDDDD"/>
              </a:gs>
              <a:gs pos="50000">
                <a:schemeClr val="bg1"/>
              </a:gs>
              <a:gs pos="100000">
                <a:srgbClr val="DDDDDD"/>
              </a:gs>
            </a:gsLst>
            <a:lin ang="2700000" scaled="1"/>
          </a:gradFill>
          <a:ln w="9525" algn="ctr">
            <a:solidFill>
              <a:schemeClr val="bg2"/>
            </a:solidFill>
            <a:miter lim="800000"/>
            <a:headEnd/>
            <a:tailEnd/>
          </a:ln>
          <a:effectLst>
            <a:outerShdw dist="35921" dir="2700000" algn="ctr" rotWithShape="0">
              <a:schemeClr val="bg2"/>
            </a:outerShdw>
          </a:effectLst>
        </p:spPr>
        <p:txBody>
          <a:bodyPr wrap="none" anchor="ctr"/>
          <a:lstStyle/>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個別</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連携</a:t>
            </a:r>
          </a:p>
          <a:p>
            <a:pPr algn="ctr" fontAlgn="base">
              <a:spcBef>
                <a:spcPct val="0"/>
              </a:spcBef>
              <a:spcAft>
                <a:spcPct val="0"/>
              </a:spcAft>
            </a:pPr>
            <a:r>
              <a:rPr lang="ja-JP" altLang="en-US" sz="1200">
                <a:solidFill>
                  <a:srgbClr val="663300"/>
                </a:solidFill>
                <a:latin typeface="Meiryo UI" panose="020B0604030504040204" pitchFamily="50" charset="-128"/>
                <a:ea typeface="Meiryo UI" panose="020B0604030504040204" pitchFamily="50" charset="-128"/>
              </a:rPr>
              <a:t>機能</a:t>
            </a:r>
          </a:p>
        </p:txBody>
      </p:sp>
      <p:sp>
        <p:nvSpPr>
          <p:cNvPr id="792696" name="AutoShape 120"/>
          <p:cNvSpPr>
            <a:spLocks noChangeArrowheads="1"/>
          </p:cNvSpPr>
          <p:nvPr/>
        </p:nvSpPr>
        <p:spPr bwMode="auto">
          <a:xfrm>
            <a:off x="8183246" y="4581525"/>
            <a:ext cx="1547813" cy="719138"/>
          </a:xfrm>
          <a:prstGeom prst="wedgeRoundRectCallout">
            <a:avLst>
              <a:gd name="adj1" fmla="val -89282"/>
              <a:gd name="adj2" fmla="val -120639"/>
              <a:gd name="adj3" fmla="val 16667"/>
            </a:avLst>
          </a:prstGeom>
          <a:solidFill>
            <a:schemeClr val="bg1">
              <a:alpha val="70000"/>
            </a:schemeClr>
          </a:solidFill>
          <a:ln w="9525" algn="ctr">
            <a:solidFill>
              <a:srgbClr val="8E8E8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altLang="ja-JP" sz="1200" b="1">
                <a:solidFill>
                  <a:srgbClr val="C87700"/>
                </a:solidFill>
                <a:latin typeface="Meiryo UI" panose="020B0604030504040204" pitchFamily="50" charset="-128"/>
                <a:ea typeface="Meiryo UI" panose="020B0604030504040204" pitchFamily="50" charset="-128"/>
              </a:rPr>
              <a:t>PORTA</a:t>
            </a:r>
            <a:r>
              <a:rPr lang="ja-JP" altLang="en-US" sz="1200" b="1">
                <a:solidFill>
                  <a:srgbClr val="C87700"/>
                </a:solidFill>
                <a:latin typeface="Meiryo UI" panose="020B0604030504040204" pitchFamily="50" charset="-128"/>
                <a:ea typeface="Meiryo UI" panose="020B0604030504040204" pitchFamily="50" charset="-128"/>
              </a:rPr>
              <a:t>のホームページを見ていなくても検索が可能</a:t>
            </a:r>
          </a:p>
        </p:txBody>
      </p:sp>
      <p:sp>
        <p:nvSpPr>
          <p:cNvPr id="2" name="フッター プレースホルダー 1"/>
          <p:cNvSpPr>
            <a:spLocks noGrp="1"/>
          </p:cNvSpPr>
          <p:nvPr>
            <p:ph type="ftr" sz="quarter" idx="11"/>
          </p:nvPr>
        </p:nvSpPr>
        <p:spPr>
          <a:xfrm>
            <a:off x="3246120" y="6356350"/>
            <a:ext cx="4114800" cy="365125"/>
          </a:xfrm>
        </p:spPr>
        <p:txBody>
          <a:bodyPr/>
          <a:lstStyle/>
          <a:p>
            <a:endParaRPr kumimoji="0" lang="en-US"/>
          </a:p>
        </p:txBody>
      </p:sp>
      <p:sp>
        <p:nvSpPr>
          <p:cNvPr id="112" name="横巻き 111"/>
          <p:cNvSpPr/>
          <p:nvPr/>
        </p:nvSpPr>
        <p:spPr>
          <a:xfrm>
            <a:off x="9732646" y="4578350"/>
            <a:ext cx="2459354" cy="209803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「電子図書館中期計画</a:t>
            </a:r>
            <a:r>
              <a:rPr lang="en-US" altLang="ja-JP" b="1" dirty="0">
                <a:solidFill>
                  <a:srgbClr val="FF0000"/>
                </a:solidFill>
                <a:latin typeface="Meiryo UI" panose="020B0604030504040204" pitchFamily="50" charset="-128"/>
                <a:ea typeface="Meiryo UI" panose="020B0604030504040204" pitchFamily="50" charset="-128"/>
              </a:rPr>
              <a:t>2004</a:t>
            </a:r>
            <a:r>
              <a:rPr lang="ja-JP" altLang="en-US" b="1" dirty="0">
                <a:solidFill>
                  <a:srgbClr val="FF0000"/>
                </a:solidFill>
                <a:latin typeface="Meiryo UI" panose="020B0604030504040204" pitchFamily="50" charset="-128"/>
                <a:ea typeface="Meiryo UI" panose="020B0604030504040204" pitchFamily="50" charset="-128"/>
              </a:rPr>
              <a:t>」の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en-US" altLang="ja-JP" b="1" dirty="0">
                <a:solidFill>
                  <a:srgbClr val="FF0000"/>
                </a:solidFill>
                <a:latin typeface="Meiryo UI" panose="020B0604030504040204" pitchFamily="50" charset="-128"/>
                <a:ea typeface="Meiryo UI" panose="020B0604030504040204" pitchFamily="50" charset="-128"/>
              </a:rPr>
              <a:t>3</a:t>
            </a:r>
            <a:r>
              <a:rPr lang="ja-JP" altLang="en-US" b="1" dirty="0">
                <a:solidFill>
                  <a:srgbClr val="FF0000"/>
                </a:solidFill>
                <a:latin typeface="Meiryo UI" panose="020B0604030504040204" pitchFamily="50" charset="-128"/>
                <a:ea typeface="Meiryo UI" panose="020B0604030504040204" pitchFamily="50" charset="-128"/>
              </a:rPr>
              <a:t>つ目の柱の実装概念</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705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5028" y="0"/>
            <a:ext cx="11146971" cy="859570"/>
          </a:xfrm>
        </p:spPr>
        <p:txBody>
          <a:bodyPr>
            <a:normAutofit fontScale="90000"/>
          </a:bodyPr>
          <a:lstStyle/>
          <a:p>
            <a:r>
              <a:rPr lang="ja-JP" altLang="en-US" sz="4000" dirty="0"/>
              <a:t>国立国会図書館サーチ</a:t>
            </a:r>
            <a:br>
              <a:rPr lang="en-US" altLang="ja-JP" sz="4000" dirty="0"/>
            </a:br>
            <a:r>
              <a:rPr lang="ja-JP" altLang="en-US" sz="2800" dirty="0"/>
              <a:t>（</a:t>
            </a:r>
            <a:r>
              <a:rPr lang="en-US" altLang="ja-JP" sz="2800" dirty="0"/>
              <a:t>2015</a:t>
            </a:r>
            <a:r>
              <a:rPr lang="ja-JP" altLang="en-US" sz="2800" dirty="0"/>
              <a:t>年プロトタイプ⇒</a:t>
            </a:r>
            <a:r>
              <a:rPr lang="en-US" altLang="ja-JP" sz="2800" dirty="0"/>
              <a:t>2017</a:t>
            </a:r>
            <a:r>
              <a:rPr lang="ja-JP" altLang="en-US" sz="2800" dirty="0"/>
              <a:t>年</a:t>
            </a:r>
            <a:r>
              <a:rPr lang="en-US" altLang="ja-JP" sz="2800" dirty="0"/>
              <a:t>PORTA</a:t>
            </a:r>
            <a:r>
              <a:rPr lang="ja-JP" altLang="en-US" sz="2800" dirty="0"/>
              <a:t>⇒</a:t>
            </a:r>
            <a:r>
              <a:rPr lang="en-US" altLang="ja-JP" sz="2800" dirty="0"/>
              <a:t>2012</a:t>
            </a:r>
            <a:r>
              <a:rPr lang="ja-JP" altLang="en-US" sz="2800" dirty="0"/>
              <a:t>年</a:t>
            </a:r>
            <a:r>
              <a:rPr lang="en-US" altLang="ja-JP" sz="2800" dirty="0"/>
              <a:t>1</a:t>
            </a:r>
            <a:r>
              <a:rPr lang="ja-JP" altLang="en-US" sz="2800" dirty="0"/>
              <a:t>月から</a:t>
            </a:r>
            <a:r>
              <a:rPr lang="en-US" altLang="ja-JP" sz="2800" dirty="0"/>
              <a:t>NDL</a:t>
            </a:r>
            <a:r>
              <a:rPr lang="ja-JP" altLang="en-US" sz="2800" dirty="0"/>
              <a:t>サーチとして運用）</a:t>
            </a:r>
          </a:p>
        </p:txBody>
      </p:sp>
      <p:sp>
        <p:nvSpPr>
          <p:cNvPr id="3" name="コンテンツ プレースホルダー 2"/>
          <p:cNvSpPr>
            <a:spLocks noGrp="1"/>
          </p:cNvSpPr>
          <p:nvPr>
            <p:ph idx="1"/>
          </p:nvPr>
        </p:nvSpPr>
        <p:spPr>
          <a:xfrm>
            <a:off x="94593" y="859570"/>
            <a:ext cx="6808231" cy="3329137"/>
          </a:xfrm>
        </p:spPr>
        <p:txBody>
          <a:bodyPr>
            <a:normAutofit/>
          </a:bodyPr>
          <a:lstStyle/>
          <a:p>
            <a:pPr marL="0" indent="0">
              <a:buNone/>
            </a:pPr>
            <a:r>
              <a:rPr lang="ja-JP" altLang="en-US" sz="2200" dirty="0"/>
              <a:t> 国立国会図書館サーチ</a:t>
            </a:r>
            <a:endParaRPr lang="en-US" altLang="ja-JP" sz="2200" dirty="0"/>
          </a:p>
          <a:p>
            <a:pPr marL="0" indent="0">
              <a:spcBef>
                <a:spcPts val="0"/>
              </a:spcBef>
              <a:buNone/>
            </a:pPr>
            <a:r>
              <a:rPr lang="ja-JP" altLang="en-US" sz="2200" dirty="0"/>
              <a:t>　</a:t>
            </a:r>
            <a:r>
              <a:rPr lang="en-US" altLang="ja-JP" sz="2200" dirty="0">
                <a:hlinkClick r:id="rId3"/>
              </a:rPr>
              <a:t>http://iss.ndl.go.jp</a:t>
            </a:r>
            <a:endParaRPr lang="en-US" altLang="ja-JP" sz="2200" dirty="0"/>
          </a:p>
          <a:p>
            <a:pPr lvl="1">
              <a:lnSpc>
                <a:spcPct val="100000"/>
              </a:lnSpc>
              <a:spcBef>
                <a:spcPts val="0"/>
              </a:spcBef>
            </a:pPr>
            <a:r>
              <a:rPr lang="ja-JP" altLang="en-US" sz="1700" dirty="0"/>
              <a:t>国立国会図書館及び他機関が保有する紙・デジタル媒体等の様々な形態の情報資源の書誌・メタデータを横断的に検索</a:t>
            </a:r>
            <a:endParaRPr lang="en-US" altLang="ja-JP" sz="1700" dirty="0"/>
          </a:p>
          <a:p>
            <a:pPr lvl="1">
              <a:lnSpc>
                <a:spcPct val="100000"/>
              </a:lnSpc>
              <a:spcBef>
                <a:spcPts val="0"/>
              </a:spcBef>
            </a:pPr>
            <a:r>
              <a:rPr lang="ja-JP" altLang="en-US" sz="1700" dirty="0"/>
              <a:t>図書館、博物館、美術館、公文書館、民間企業等分野も問わない</a:t>
            </a:r>
            <a:endParaRPr lang="en-US" altLang="ja-JP" sz="1700" dirty="0"/>
          </a:p>
          <a:p>
            <a:pPr lvl="1">
              <a:lnSpc>
                <a:spcPct val="100000"/>
              </a:lnSpc>
              <a:spcBef>
                <a:spcPts val="0"/>
              </a:spcBef>
            </a:pPr>
            <a:r>
              <a:rPr lang="ja-JP" altLang="en-US" sz="1700" dirty="0"/>
              <a:t>約</a:t>
            </a:r>
            <a:r>
              <a:rPr lang="en-US" altLang="ja-JP" sz="1700" b="1" dirty="0">
                <a:solidFill>
                  <a:schemeClr val="accent1"/>
                </a:solidFill>
              </a:rPr>
              <a:t>100</a:t>
            </a:r>
            <a:r>
              <a:rPr lang="ja-JP" altLang="en-US" sz="1700" dirty="0"/>
              <a:t>データベース、約</a:t>
            </a:r>
            <a:r>
              <a:rPr lang="en-US" altLang="ja-JP" sz="1700" b="1" dirty="0">
                <a:solidFill>
                  <a:schemeClr val="accent1"/>
                </a:solidFill>
              </a:rPr>
              <a:t>1</a:t>
            </a:r>
            <a:r>
              <a:rPr lang="ja-JP" altLang="en-US" sz="1700" b="1" dirty="0">
                <a:solidFill>
                  <a:schemeClr val="accent1"/>
                </a:solidFill>
              </a:rPr>
              <a:t>億</a:t>
            </a:r>
            <a:r>
              <a:rPr lang="ja-JP" altLang="en-US" sz="1700" dirty="0"/>
              <a:t>件のメタデータを検索</a:t>
            </a:r>
            <a:endParaRPr lang="en-US" altLang="ja-JP" sz="1700" dirty="0"/>
          </a:p>
          <a:p>
            <a:pPr lvl="1">
              <a:lnSpc>
                <a:spcPct val="100000"/>
              </a:lnSpc>
              <a:spcBef>
                <a:spcPts val="0"/>
              </a:spcBef>
            </a:pPr>
            <a:r>
              <a:rPr lang="ja-JP" altLang="en-US" sz="1700" dirty="0"/>
              <a:t>同じ書誌をグループ化し、各種の入手手段に案内</a:t>
            </a:r>
            <a:endParaRPr lang="en-US" altLang="ja-JP" sz="1700" dirty="0"/>
          </a:p>
          <a:p>
            <a:pPr lvl="1">
              <a:lnSpc>
                <a:spcPct val="100000"/>
              </a:lnSpc>
              <a:spcBef>
                <a:spcPts val="0"/>
              </a:spcBef>
            </a:pPr>
            <a:r>
              <a:rPr lang="ja-JP" altLang="en-US" sz="1700" dirty="0"/>
              <a:t>「外部提供インタフェース（</a:t>
            </a:r>
            <a:r>
              <a:rPr lang="en-US" altLang="ja-JP" sz="1700" dirty="0"/>
              <a:t>API</a:t>
            </a:r>
            <a:r>
              <a:rPr lang="ja-JP" altLang="en-US" sz="1700" dirty="0"/>
              <a:t>）」提供</a:t>
            </a:r>
            <a:endParaRPr lang="en-US" altLang="ja-JP" sz="1700" dirty="0"/>
          </a:p>
          <a:p>
            <a:pPr lvl="1">
              <a:lnSpc>
                <a:spcPct val="100000"/>
              </a:lnSpc>
              <a:spcBef>
                <a:spcPts val="0"/>
              </a:spcBef>
            </a:pPr>
            <a:r>
              <a:rPr lang="ja-JP" altLang="en-US" sz="1700" dirty="0"/>
              <a:t>多言語対応（日</a:t>
            </a:r>
            <a:r>
              <a:rPr lang="en-US" altLang="ja-JP" sz="1700" dirty="0"/>
              <a:t>/</a:t>
            </a:r>
            <a:r>
              <a:rPr lang="ja-JP" altLang="en-US" sz="1700" dirty="0"/>
              <a:t>中</a:t>
            </a:r>
            <a:r>
              <a:rPr lang="en-US" altLang="ja-JP" sz="1700" dirty="0"/>
              <a:t>/</a:t>
            </a:r>
            <a:r>
              <a:rPr lang="ja-JP" altLang="en-US" sz="1700" dirty="0"/>
              <a:t>韓</a:t>
            </a:r>
            <a:r>
              <a:rPr lang="en-US" altLang="ja-JP" sz="1700" dirty="0"/>
              <a:t>/</a:t>
            </a:r>
            <a:r>
              <a:rPr lang="ja-JP" altLang="en-US" sz="1700" dirty="0"/>
              <a:t>英）：各言語版＋翻訳機能</a:t>
            </a:r>
            <a:endParaRPr lang="en-US" altLang="ja-JP" sz="1700" dirty="0"/>
          </a:p>
          <a:p>
            <a:pPr lvl="1">
              <a:lnSpc>
                <a:spcPct val="100000"/>
              </a:lnSpc>
              <a:spcBef>
                <a:spcPts val="0"/>
              </a:spcBef>
            </a:pPr>
            <a:r>
              <a:rPr lang="ja-JP" altLang="en-US" sz="1700" dirty="0"/>
              <a:t>スマートフォン対応</a:t>
            </a:r>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spcAft>
                <a:spcPts val="450"/>
              </a:spcAft>
            </a:pPr>
            <a:endParaRPr lang="en-US" altLang="ja-JP" dirty="0"/>
          </a:p>
          <a:p>
            <a:pPr lvl="2">
              <a:lnSpc>
                <a:spcPct val="100000"/>
              </a:lnSpc>
              <a:spcBef>
                <a:spcPts val="450"/>
              </a:spcBef>
            </a:pPr>
            <a:endParaRPr lang="en-US" altLang="ja-JP" dirty="0"/>
          </a:p>
          <a:p>
            <a:endParaRPr lang="ja-JP" altLang="en-US" dirty="0"/>
          </a:p>
        </p:txBody>
      </p:sp>
      <p:sp>
        <p:nvSpPr>
          <p:cNvPr id="5" name="スライド番号プレースホルダー 4"/>
          <p:cNvSpPr>
            <a:spLocks noGrp="1"/>
          </p:cNvSpPr>
          <p:nvPr>
            <p:ph type="sldNum" sz="quarter" idx="12"/>
          </p:nvPr>
        </p:nvSpPr>
        <p:spPr/>
        <p:txBody>
          <a:bodyPr/>
          <a:lstStyle/>
          <a:p>
            <a:fld id="{6E579811-7F2C-4A35-8540-221737694C7A}" type="slidenum">
              <a:rPr lang="ja-JP" altLang="en-US" smtClean="0"/>
              <a:pPr/>
              <a:t>26</a:t>
            </a:fld>
            <a:endParaRPr lang="ja-JP" altLang="en-US" dirty="0"/>
          </a:p>
        </p:txBody>
      </p:sp>
      <p:pic>
        <p:nvPicPr>
          <p:cNvPr id="4" name="図 3"/>
          <p:cNvPicPr>
            <a:picLocks noChangeAspect="1"/>
          </p:cNvPicPr>
          <p:nvPr/>
        </p:nvPicPr>
        <p:blipFill>
          <a:blip r:embed="rId4"/>
          <a:stretch>
            <a:fillRect/>
          </a:stretch>
        </p:blipFill>
        <p:spPr>
          <a:xfrm>
            <a:off x="6749143" y="781854"/>
            <a:ext cx="4717143" cy="5493190"/>
          </a:xfrm>
          <a:prstGeom prst="rect">
            <a:avLst/>
          </a:prstGeom>
        </p:spPr>
      </p:pic>
      <p:sp>
        <p:nvSpPr>
          <p:cNvPr id="7" name="コンテンツ プレースホルダー 49"/>
          <p:cNvSpPr txBox="1">
            <a:spLocks/>
          </p:cNvSpPr>
          <p:nvPr/>
        </p:nvSpPr>
        <p:spPr>
          <a:xfrm>
            <a:off x="9993937" y="2971800"/>
            <a:ext cx="2198062" cy="1216907"/>
          </a:xfrm>
          <a:prstGeom prst="wedgeRoundRectCallout">
            <a:avLst>
              <a:gd name="adj1" fmla="val -74409"/>
              <a:gd name="adj2" fmla="val -3916"/>
              <a:gd name="adj3" fmla="val 16667"/>
            </a:avLst>
          </a:prstGeom>
          <a:solidFill>
            <a:srgbClr val="FF99CC">
              <a:alpha val="80000"/>
            </a:srgbClr>
          </a:solidFill>
          <a:ln w="38100" cap="flat" cmpd="sng" algn="ctr">
            <a:noFill/>
            <a:prstDash val="solid"/>
          </a:ln>
          <a:effectLst/>
        </p:spPr>
        <p:txBody>
          <a:bodyPr vert="horz" rtlCol="0" anchor="ctr">
            <a:noAutofit/>
          </a:bodyPr>
          <a:lstStyle>
            <a:lvl1pPr marL="365760" indent="-256032" algn="l" rtl="0" eaLnBrk="1" latinLnBrk="0" hangingPunct="1">
              <a:spcBef>
                <a:spcPts val="300"/>
              </a:spcBef>
              <a:buClr>
                <a:srgbClr val="0066CC"/>
              </a:buClr>
              <a:buFont typeface="Arial" pitchFamily="34" charset="0"/>
              <a:buChar char="•"/>
              <a:defRPr kumimoji="1" sz="2400" kern="1200">
                <a:solidFill>
                  <a:srgbClr val="002060"/>
                </a:solidFill>
                <a:latin typeface="+mn-lt"/>
                <a:ea typeface="+mn-ea"/>
                <a:cs typeface="+mn-cs"/>
              </a:defRPr>
            </a:lvl1pPr>
            <a:lvl2pPr marL="658368" indent="-246888" algn="l" rtl="0" eaLnBrk="1" latinLnBrk="0" hangingPunct="1">
              <a:spcBef>
                <a:spcPts val="300"/>
              </a:spcBef>
              <a:buClr>
                <a:srgbClr val="666699"/>
              </a:buClr>
              <a:buFont typeface="Georgia"/>
              <a:buChar char="▫"/>
              <a:defRPr kumimoji="1" sz="2000" kern="1200">
                <a:solidFill>
                  <a:schemeClr val="tx1"/>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1" sz="1800" kern="1200">
                <a:solidFill>
                  <a:schemeClr val="accent1">
                    <a:lumMod val="50000"/>
                  </a:schemeClr>
                </a:solidFill>
                <a:latin typeface="+mn-lt"/>
                <a:ea typeface="+mn-ea"/>
                <a:cs typeface="+mn-cs"/>
              </a:defRPr>
            </a:lvl3pPr>
            <a:lvl4pPr marL="1179576" indent="-201168" algn="l" rtl="0" eaLnBrk="1" latinLnBrk="0" hangingPunct="1">
              <a:spcBef>
                <a:spcPts val="300"/>
              </a:spcBef>
              <a:buClrTx/>
              <a:buFont typeface="Wingdings 2"/>
              <a:buChar char=""/>
              <a:defRPr kumimoji="1" sz="1600" kern="1200">
                <a:solidFill>
                  <a:schemeClr val="tx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1" sz="1200" kern="1200">
                <a:solidFill>
                  <a:schemeClr val="accent3">
                    <a:lumMod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1" sz="1800" kern="1200">
                <a:solidFill>
                  <a:schemeClr val="lt1"/>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1" sz="1600" kern="1200">
                <a:solidFill>
                  <a:schemeClr val="lt1"/>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1" sz="1500" kern="1200">
                <a:solidFill>
                  <a:schemeClr val="lt1"/>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1" sz="1400" kern="1200" baseline="0">
                <a:solidFill>
                  <a:schemeClr val="lt1"/>
                </a:solidFill>
                <a:latin typeface="+mn-lt"/>
                <a:ea typeface="+mn-ea"/>
                <a:cs typeface="+mn-cs"/>
              </a:defRPr>
            </a:lvl9pPr>
          </a:lstStyle>
          <a:p>
            <a:pPr marL="0" indent="0" defTabSz="954405">
              <a:lnSpc>
                <a:spcPct val="120000"/>
              </a:lnSpc>
              <a:buNone/>
              <a:defRPr/>
            </a:pPr>
            <a:r>
              <a:rPr lang="ja-JP" altLang="en-US" sz="1400" dirty="0">
                <a:solidFill>
                  <a:prstClr val="black"/>
                </a:solidFill>
                <a:latin typeface="Meiryo UI" panose="020B0604030504040204" pitchFamily="50" charset="-128"/>
                <a:ea typeface="Meiryo UI" panose="020B0604030504040204" pitchFamily="50" charset="-128"/>
              </a:rPr>
              <a:t>業種・業態毎のアグリゲータを通じて国全体の情報の関連付け（</a:t>
            </a:r>
            <a:r>
              <a:rPr lang="en-US" altLang="ja-JP" sz="1400" dirty="0">
                <a:solidFill>
                  <a:prstClr val="black"/>
                </a:solidFill>
                <a:latin typeface="Meiryo UI" panose="020B0604030504040204" pitchFamily="50" charset="-128"/>
                <a:ea typeface="Meiryo UI" panose="020B0604030504040204" pitchFamily="50" charset="-128"/>
              </a:rPr>
              <a:t>Linked Data</a:t>
            </a:r>
            <a:r>
              <a:rPr lang="ja-JP" altLang="en-US" sz="1400" dirty="0">
                <a:solidFill>
                  <a:prstClr val="black"/>
                </a:solidFill>
                <a:latin typeface="Meiryo UI" panose="020B0604030504040204" pitchFamily="50" charset="-128"/>
                <a:ea typeface="Meiryo UI" panose="020B0604030504040204" pitchFamily="50" charset="-128"/>
              </a:rPr>
              <a:t>化）とサービスサイトへの提供（</a:t>
            </a:r>
            <a:r>
              <a:rPr lang="en-US" altLang="ja-JP" sz="1400" dirty="0">
                <a:solidFill>
                  <a:prstClr val="black"/>
                </a:solidFill>
                <a:latin typeface="Meiryo UI" panose="020B0604030504040204" pitchFamily="50" charset="-128"/>
                <a:ea typeface="Meiryo UI" panose="020B0604030504040204" pitchFamily="50" charset="-128"/>
              </a:rPr>
              <a:t>API</a:t>
            </a:r>
            <a:r>
              <a:rPr lang="ja-JP" altLang="en-US" sz="1400" dirty="0">
                <a:solidFill>
                  <a:prstClr val="black"/>
                </a:solidFill>
                <a:latin typeface="Meiryo UI" panose="020B0604030504040204" pitchFamily="50" charset="-128"/>
                <a:ea typeface="Meiryo UI" panose="020B0604030504040204" pitchFamily="50" charset="-128"/>
              </a:rPr>
              <a:t>提供）を目指す</a:t>
            </a:r>
            <a:endParaRPr lang="en-US" altLang="ja-JP"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5"/>
          <a:stretch>
            <a:fillRect/>
          </a:stretch>
        </p:blipFill>
        <p:spPr>
          <a:xfrm>
            <a:off x="565718" y="3675529"/>
            <a:ext cx="5960587" cy="3182472"/>
          </a:xfrm>
          <a:prstGeom prst="rect">
            <a:avLst/>
          </a:prstGeom>
        </p:spPr>
      </p:pic>
      <p:sp>
        <p:nvSpPr>
          <p:cNvPr id="9" name="テキスト ボックス 8"/>
          <p:cNvSpPr txBox="1"/>
          <p:nvPr/>
        </p:nvSpPr>
        <p:spPr>
          <a:xfrm>
            <a:off x="7655124" y="6215360"/>
            <a:ext cx="3286262" cy="461665"/>
          </a:xfrm>
          <a:prstGeom prst="rect">
            <a:avLst/>
          </a:prstGeom>
          <a:noFill/>
        </p:spPr>
        <p:txBody>
          <a:bodyPr wrap="square" rtlCol="0">
            <a:spAutoFit/>
          </a:bodyPr>
          <a:lstStyle/>
          <a:p>
            <a:pPr algn="ctr"/>
            <a:r>
              <a:rPr lang="ja-JP" altLang="en-US" sz="1200" dirty="0"/>
              <a:t>「</a:t>
            </a:r>
            <a:r>
              <a:rPr lang="en-US" altLang="ja-JP" sz="1200" dirty="0"/>
              <a:t>NDL</a:t>
            </a:r>
            <a:r>
              <a:rPr lang="ja-JP" altLang="en-US" sz="1200" dirty="0"/>
              <a:t>サーチ連携拡張に係る実施計画」より </a:t>
            </a:r>
            <a:r>
              <a:rPr lang="en-US" altLang="ja-JP" sz="1200" dirty="0">
                <a:hlinkClick r:id="rId6"/>
              </a:rPr>
              <a:t>http://iss.ndl.go.jp/information/outline/plan/</a:t>
            </a:r>
            <a:endParaRPr lang="ja-JP" altLang="en-US" sz="1200" dirty="0"/>
          </a:p>
        </p:txBody>
      </p:sp>
      <p:sp>
        <p:nvSpPr>
          <p:cNvPr id="10" name="横巻き 9"/>
          <p:cNvSpPr/>
          <p:nvPr/>
        </p:nvSpPr>
        <p:spPr>
          <a:xfrm>
            <a:off x="9732646" y="5957581"/>
            <a:ext cx="2459354" cy="9004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アグリゲータとしての</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役割を前面に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42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 </a:t>
            </a:r>
            <a:r>
              <a:rPr lang="en-US" altLang="ja-JP" sz="4000" dirty="0"/>
              <a:t>NDL</a:t>
            </a:r>
            <a:r>
              <a:rPr lang="ja-JP" altLang="en-US" sz="4000" dirty="0"/>
              <a:t>サーチでのサービス連携</a:t>
            </a:r>
          </a:p>
        </p:txBody>
      </p:sp>
      <p:sp>
        <p:nvSpPr>
          <p:cNvPr id="45" name="フッター プレースホルダ 44"/>
          <p:cNvSpPr>
            <a:spLocks noGrp="1"/>
          </p:cNvSpPr>
          <p:nvPr>
            <p:ph type="ftr" sz="quarter" idx="11"/>
          </p:nvPr>
        </p:nvSpPr>
        <p:spPr>
          <a:xfrm>
            <a:off x="2865120" y="6356350"/>
            <a:ext cx="4114800" cy="365125"/>
          </a:xfrm>
        </p:spPr>
        <p:txBody>
          <a:bodyPr/>
          <a:lstStyle/>
          <a:p>
            <a:endParaRPr kumimoji="0" lang="en-US" dirty="0"/>
          </a:p>
        </p:txBody>
      </p:sp>
      <p:sp>
        <p:nvSpPr>
          <p:cNvPr id="40" name="スライド番号プレースホルダ 39"/>
          <p:cNvSpPr>
            <a:spLocks noGrp="1"/>
          </p:cNvSpPr>
          <p:nvPr>
            <p:ph type="sldNum" sz="quarter" idx="12"/>
          </p:nvPr>
        </p:nvSpPr>
        <p:spPr/>
        <p:txBody>
          <a:bodyPr/>
          <a:lstStyle/>
          <a:p>
            <a:fld id="{042AED99-7FB4-404E-8A97-64753DCE42EC}" type="slidenum">
              <a:rPr kumimoji="0" lang="en-US" smtClean="0"/>
              <a:pPr/>
              <a:t>27</a:t>
            </a:fld>
            <a:endParaRPr kumimoji="0" lang="en-US" dirty="0"/>
          </a:p>
        </p:txBody>
      </p:sp>
      <p:sp>
        <p:nvSpPr>
          <p:cNvPr id="82" name="角丸四角形 81"/>
          <p:cNvSpPr/>
          <p:nvPr/>
        </p:nvSpPr>
        <p:spPr bwMode="auto">
          <a:xfrm>
            <a:off x="6794728" y="616530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人間文化研究機構</a:t>
            </a:r>
          </a:p>
        </p:txBody>
      </p:sp>
      <p:sp>
        <p:nvSpPr>
          <p:cNvPr id="83" name="角丸四角形 82"/>
          <p:cNvSpPr/>
          <p:nvPr/>
        </p:nvSpPr>
        <p:spPr bwMode="auto">
          <a:xfrm>
            <a:off x="627192" y="1700808"/>
            <a:ext cx="2274886" cy="158417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4" name="テキスト ボックス 21"/>
          <p:cNvSpPr txBox="1">
            <a:spLocks noChangeArrowheads="1"/>
          </p:cNvSpPr>
          <p:nvPr/>
        </p:nvSpPr>
        <p:spPr bwMode="auto">
          <a:xfrm>
            <a:off x="754243" y="1700791"/>
            <a:ext cx="2087485" cy="646278"/>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国立情報学研究所（</a:t>
            </a:r>
            <a:r>
              <a:rPr lang="en-US" altLang="ja-JP" dirty="0">
                <a:latin typeface="Meiryo UI" panose="020B0604030504040204" pitchFamily="50" charset="-128"/>
                <a:ea typeface="Meiryo UI" panose="020B0604030504040204" pitchFamily="50" charset="-128"/>
              </a:rPr>
              <a:t>NII</a:t>
            </a:r>
            <a:r>
              <a:rPr lang="ja-JP" altLang="en-US" dirty="0">
                <a:latin typeface="Meiryo UI" panose="020B0604030504040204" pitchFamily="50" charset="-128"/>
                <a:ea typeface="Meiryo UI" panose="020B0604030504040204" pitchFamily="50" charset="-128"/>
              </a:rPr>
              <a:t>）</a:t>
            </a:r>
          </a:p>
        </p:txBody>
      </p:sp>
      <p:pic>
        <p:nvPicPr>
          <p:cNvPr id="85" name="Picture 3"/>
          <p:cNvPicPr>
            <a:picLocks noChangeAspect="1" noChangeArrowheads="1"/>
          </p:cNvPicPr>
          <p:nvPr/>
        </p:nvPicPr>
        <p:blipFill>
          <a:blip r:embed="rId3" cstate="print"/>
          <a:srcRect/>
          <a:stretch>
            <a:fillRect/>
          </a:stretch>
        </p:blipFill>
        <p:spPr bwMode="auto">
          <a:xfrm>
            <a:off x="890072" y="2780928"/>
            <a:ext cx="1797612" cy="482977"/>
          </a:xfrm>
          <a:prstGeom prst="rect">
            <a:avLst/>
          </a:prstGeom>
          <a:noFill/>
          <a:ln w="9525">
            <a:noFill/>
            <a:miter lim="800000"/>
            <a:headEnd/>
            <a:tailEnd/>
          </a:ln>
        </p:spPr>
      </p:pic>
      <p:sp>
        <p:nvSpPr>
          <p:cNvPr id="86" name="角丸四角形 85"/>
          <p:cNvSpPr/>
          <p:nvPr/>
        </p:nvSpPr>
        <p:spPr bwMode="auto">
          <a:xfrm>
            <a:off x="602041" y="3861048"/>
            <a:ext cx="2349499" cy="1008112"/>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87" name="テキスト ボックス 22"/>
          <p:cNvSpPr txBox="1">
            <a:spLocks noChangeArrowheads="1"/>
          </p:cNvSpPr>
          <p:nvPr/>
        </p:nvSpPr>
        <p:spPr bwMode="auto">
          <a:xfrm>
            <a:off x="674048" y="3861049"/>
            <a:ext cx="2276976" cy="667877"/>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p>
        </p:txBody>
      </p:sp>
      <p:pic>
        <p:nvPicPr>
          <p:cNvPr id="88" name="Picture 4"/>
          <p:cNvPicPr>
            <a:picLocks noChangeAspect="1" noChangeArrowheads="1"/>
          </p:cNvPicPr>
          <p:nvPr/>
        </p:nvPicPr>
        <p:blipFill>
          <a:blip r:embed="rId4" cstate="print"/>
          <a:srcRect/>
          <a:stretch>
            <a:fillRect/>
          </a:stretch>
        </p:blipFill>
        <p:spPr bwMode="auto">
          <a:xfrm>
            <a:off x="1034088" y="4437111"/>
            <a:ext cx="1549834" cy="352170"/>
          </a:xfrm>
          <a:prstGeom prst="rect">
            <a:avLst/>
          </a:prstGeom>
          <a:noFill/>
          <a:ln w="9525">
            <a:noFill/>
            <a:miter lim="800000"/>
            <a:headEnd/>
            <a:tailEnd/>
          </a:ln>
        </p:spPr>
      </p:pic>
      <p:sp>
        <p:nvSpPr>
          <p:cNvPr id="89" name="角丸四角形 88"/>
          <p:cNvSpPr/>
          <p:nvPr/>
        </p:nvSpPr>
        <p:spPr bwMode="auto">
          <a:xfrm>
            <a:off x="578004" y="6093297"/>
            <a:ext cx="2400300" cy="503236"/>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91" name="角丸四角形 90"/>
          <p:cNvSpPr/>
          <p:nvPr/>
        </p:nvSpPr>
        <p:spPr bwMode="auto">
          <a:xfrm>
            <a:off x="3457703" y="4796750"/>
            <a:ext cx="2830512" cy="1500186"/>
          </a:xfrm>
          <a:prstGeom prst="roundRect">
            <a:avLst/>
          </a:prstGeom>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pic>
        <p:nvPicPr>
          <p:cNvPr id="92" name="Picture 6"/>
          <p:cNvPicPr>
            <a:picLocks noChangeAspect="1" noChangeArrowheads="1"/>
          </p:cNvPicPr>
          <p:nvPr/>
        </p:nvPicPr>
        <p:blipFill>
          <a:blip r:embed="rId5" cstate="print"/>
          <a:srcRect/>
          <a:stretch>
            <a:fillRect/>
          </a:stretch>
        </p:blipFill>
        <p:spPr bwMode="auto">
          <a:xfrm>
            <a:off x="3755991" y="5372890"/>
            <a:ext cx="2168471" cy="271675"/>
          </a:xfrm>
          <a:prstGeom prst="rect">
            <a:avLst/>
          </a:prstGeom>
          <a:noFill/>
          <a:ln w="9525">
            <a:noFill/>
            <a:miter lim="800000"/>
            <a:headEnd/>
            <a:tailEnd/>
          </a:ln>
        </p:spPr>
      </p:pic>
      <p:pic>
        <p:nvPicPr>
          <p:cNvPr id="93" name="Picture 7"/>
          <p:cNvPicPr>
            <a:picLocks noChangeAspect="1" noChangeArrowheads="1"/>
          </p:cNvPicPr>
          <p:nvPr/>
        </p:nvPicPr>
        <p:blipFill>
          <a:blip r:embed="rId6" cstate="print"/>
          <a:srcRect/>
          <a:stretch>
            <a:fillRect/>
          </a:stretch>
        </p:blipFill>
        <p:spPr bwMode="auto">
          <a:xfrm>
            <a:off x="3962486" y="5732901"/>
            <a:ext cx="2247825" cy="390981"/>
          </a:xfrm>
          <a:prstGeom prst="rect">
            <a:avLst/>
          </a:prstGeom>
          <a:noFill/>
          <a:ln w="9525">
            <a:noFill/>
            <a:miter lim="800000"/>
            <a:headEnd/>
            <a:tailEnd/>
          </a:ln>
        </p:spPr>
      </p:pic>
      <p:sp>
        <p:nvSpPr>
          <p:cNvPr id="94" name="角丸四角形 93"/>
          <p:cNvSpPr/>
          <p:nvPr/>
        </p:nvSpPr>
        <p:spPr bwMode="auto">
          <a:xfrm>
            <a:off x="602041" y="4941168"/>
            <a:ext cx="2384425" cy="108012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0" name="下矢印 99"/>
          <p:cNvSpPr/>
          <p:nvPr/>
        </p:nvSpPr>
        <p:spPr bwMode="auto">
          <a:xfrm rot="10800000">
            <a:off x="4562480" y="1988840"/>
            <a:ext cx="576064" cy="129614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1" name="テキスト ボックス 29"/>
          <p:cNvSpPr txBox="1">
            <a:spLocks noChangeArrowheads="1"/>
          </p:cNvSpPr>
          <p:nvPr/>
        </p:nvSpPr>
        <p:spPr bwMode="auto">
          <a:xfrm>
            <a:off x="3830485" y="4868874"/>
            <a:ext cx="2129604" cy="369332"/>
          </a:xfrm>
          <a:prstGeom prst="rect">
            <a:avLst/>
          </a:prstGeom>
          <a:noFill/>
          <a:ln w="9525">
            <a:noFill/>
            <a:miter lim="800000"/>
            <a:headEnd/>
            <a:tailEnd/>
          </a:ln>
        </p:spPr>
        <p:txBody>
          <a:bodyPr>
            <a:spAutoFit/>
          </a:bodyPr>
          <a:lstStyle/>
          <a:p>
            <a:pPr algn="ctr"/>
            <a:r>
              <a:rPr lang="ja-JP" altLang="en-US">
                <a:latin typeface="Meiryo UI" panose="020B0604030504040204" pitchFamily="50" charset="-128"/>
                <a:ea typeface="Meiryo UI" panose="020B0604030504040204" pitchFamily="50" charset="-128"/>
              </a:rPr>
              <a:t>国立国会図書館</a:t>
            </a:r>
          </a:p>
        </p:txBody>
      </p:sp>
      <p:sp>
        <p:nvSpPr>
          <p:cNvPr id="102" name="テキスト ボックス 52"/>
          <p:cNvSpPr txBox="1">
            <a:spLocks noChangeArrowheads="1"/>
          </p:cNvSpPr>
          <p:nvPr/>
        </p:nvSpPr>
        <p:spPr bwMode="auto">
          <a:xfrm>
            <a:off x="3266336" y="3817463"/>
            <a:ext cx="3017666" cy="369332"/>
          </a:xfrm>
          <a:prstGeom prst="rect">
            <a:avLst/>
          </a:prstGeom>
          <a:noFill/>
          <a:ln w="9525">
            <a:noFill/>
            <a:miter lim="800000"/>
            <a:headEnd/>
            <a:tailEnd/>
          </a:ln>
        </p:spPr>
        <p:txBody>
          <a:bodyPr wrap="square">
            <a:spAutoFit/>
          </a:bodyPr>
          <a:lstStyle/>
          <a:p>
            <a:pPr algn="ctr"/>
            <a:r>
              <a:rPr lang="en-US" altLang="ja-JP">
                <a:latin typeface="Meiryo UI" panose="020B0604030504040204" pitchFamily="50" charset="-128"/>
                <a:ea typeface="Meiryo UI" panose="020B0604030504040204" pitchFamily="50" charset="-128"/>
              </a:rPr>
              <a:t>200</a:t>
            </a:r>
            <a:r>
              <a:rPr lang="ja-JP" altLang="en-US">
                <a:latin typeface="Meiryo UI" panose="020B0604030504040204" pitchFamily="50" charset="-128"/>
                <a:ea typeface="Meiryo UI" panose="020B0604030504040204" pitchFamily="50" charset="-128"/>
              </a:rPr>
              <a:t>余りのデータベース</a:t>
            </a:r>
          </a:p>
        </p:txBody>
      </p:sp>
      <p:sp>
        <p:nvSpPr>
          <p:cNvPr id="103" name="テキスト ボックス 29"/>
          <p:cNvSpPr txBox="1">
            <a:spLocks noChangeArrowheads="1"/>
          </p:cNvSpPr>
          <p:nvPr/>
        </p:nvSpPr>
        <p:spPr bwMode="auto">
          <a:xfrm>
            <a:off x="602040" y="6165304"/>
            <a:ext cx="2422728" cy="36933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韓国国立中央図書館</a:t>
            </a:r>
          </a:p>
        </p:txBody>
      </p:sp>
      <p:pic>
        <p:nvPicPr>
          <p:cNvPr id="69" name="Picture 3"/>
          <p:cNvPicPr>
            <a:picLocks noChangeAspect="1" noChangeArrowheads="1"/>
          </p:cNvPicPr>
          <p:nvPr/>
        </p:nvPicPr>
        <p:blipFill>
          <a:blip r:embed="rId7" cstate="print"/>
          <a:srcRect/>
          <a:stretch>
            <a:fillRect/>
          </a:stretch>
        </p:blipFill>
        <p:spPr bwMode="auto">
          <a:xfrm>
            <a:off x="3266758" y="3428331"/>
            <a:ext cx="2952750" cy="403225"/>
          </a:xfrm>
          <a:prstGeom prst="rect">
            <a:avLst/>
          </a:prstGeom>
          <a:noFill/>
          <a:ln w="9525">
            <a:noFill/>
            <a:miter lim="800000"/>
            <a:headEnd/>
            <a:tailEnd/>
          </a:ln>
        </p:spPr>
      </p:pic>
      <p:sp>
        <p:nvSpPr>
          <p:cNvPr id="71" name="テキスト ボックス 21"/>
          <p:cNvSpPr txBox="1">
            <a:spLocks noChangeArrowheads="1"/>
          </p:cNvSpPr>
          <p:nvPr/>
        </p:nvSpPr>
        <p:spPr bwMode="auto">
          <a:xfrm>
            <a:off x="674049" y="4941168"/>
            <a:ext cx="2271713" cy="646112"/>
          </a:xfrm>
          <a:prstGeom prst="rect">
            <a:avLst/>
          </a:prstGeom>
          <a:noFill/>
          <a:ln w="9525">
            <a:noFill/>
            <a:miter lim="800000"/>
            <a:headEnd/>
            <a:tailEnd/>
          </a:ln>
        </p:spPr>
        <p:txBody>
          <a:bodyPr>
            <a:spAutoFit/>
          </a:bodyPr>
          <a:lstStyle/>
          <a:p>
            <a:r>
              <a:rPr lang="ja-JP" altLang="en-US" dirty="0">
                <a:latin typeface="Meiryo UI" panose="020B0604030504040204" pitchFamily="50" charset="-128"/>
                <a:ea typeface="Meiryo UI" panose="020B0604030504040204" pitchFamily="50" charset="-128"/>
              </a:rPr>
              <a:t>日本原子力研究開発機構（</a:t>
            </a:r>
            <a:r>
              <a:rPr lang="en-US" altLang="ja-JP" dirty="0">
                <a:latin typeface="Meiryo UI" panose="020B0604030504040204" pitchFamily="50" charset="-128"/>
                <a:ea typeface="Meiryo UI" panose="020B0604030504040204" pitchFamily="50" charset="-128"/>
              </a:rPr>
              <a:t>JAEA</a:t>
            </a:r>
            <a:r>
              <a:rPr lang="ja-JP" altLang="en-US" dirty="0">
                <a:latin typeface="Meiryo UI" panose="020B0604030504040204" pitchFamily="50" charset="-128"/>
                <a:ea typeface="Meiryo UI" panose="020B0604030504040204" pitchFamily="50" charset="-128"/>
              </a:rPr>
              <a:t>）</a:t>
            </a:r>
          </a:p>
        </p:txBody>
      </p:sp>
      <p:pic>
        <p:nvPicPr>
          <p:cNvPr id="72" name="Picture 44"/>
          <p:cNvPicPr>
            <a:picLocks noChangeAspect="1" noChangeArrowheads="1"/>
          </p:cNvPicPr>
          <p:nvPr/>
        </p:nvPicPr>
        <p:blipFill>
          <a:blip r:embed="rId8" cstate="print"/>
          <a:srcRect/>
          <a:stretch>
            <a:fillRect/>
          </a:stretch>
        </p:blipFill>
        <p:spPr bwMode="auto">
          <a:xfrm>
            <a:off x="1250112" y="5445225"/>
            <a:ext cx="1143000" cy="523875"/>
          </a:xfrm>
          <a:prstGeom prst="rect">
            <a:avLst/>
          </a:prstGeom>
          <a:noFill/>
          <a:ln w="9525">
            <a:noFill/>
            <a:miter lim="800000"/>
            <a:headEnd/>
            <a:tailEnd/>
          </a:ln>
        </p:spPr>
      </p:pic>
      <p:pic>
        <p:nvPicPr>
          <p:cNvPr id="73" name="Picture 2" descr="CiNii books 国立情報学研究所 総合目録検索サービス"/>
          <p:cNvPicPr>
            <a:picLocks noChangeAspect="1" noChangeArrowheads="1"/>
          </p:cNvPicPr>
          <p:nvPr/>
        </p:nvPicPr>
        <p:blipFill>
          <a:blip r:embed="rId9" cstate="print"/>
          <a:srcRect/>
          <a:stretch>
            <a:fillRect/>
          </a:stretch>
        </p:blipFill>
        <p:spPr bwMode="auto">
          <a:xfrm>
            <a:off x="890072" y="2420342"/>
            <a:ext cx="1656185" cy="360586"/>
          </a:xfrm>
          <a:prstGeom prst="rect">
            <a:avLst/>
          </a:prstGeom>
          <a:noFill/>
        </p:spPr>
      </p:pic>
      <p:pic>
        <p:nvPicPr>
          <p:cNvPr id="43" name="Picture 76" descr="MCj03035110000[1]"/>
          <p:cNvPicPr>
            <a:picLocks noChangeAspect="1" noChangeArrowheads="1"/>
          </p:cNvPicPr>
          <p:nvPr/>
        </p:nvPicPr>
        <p:blipFill>
          <a:blip r:embed="rId10" cstate="print"/>
          <a:srcRect/>
          <a:stretch>
            <a:fillRect/>
          </a:stretch>
        </p:blipFill>
        <p:spPr bwMode="auto">
          <a:xfrm>
            <a:off x="4418464" y="1052736"/>
            <a:ext cx="1042988" cy="1079500"/>
          </a:xfrm>
          <a:prstGeom prst="rect">
            <a:avLst/>
          </a:prstGeom>
          <a:noFill/>
          <a:ln w="9525">
            <a:noFill/>
            <a:miter lim="800000"/>
            <a:headEnd/>
            <a:tailEnd/>
          </a:ln>
        </p:spPr>
      </p:pic>
      <p:sp>
        <p:nvSpPr>
          <p:cNvPr id="44" name="下矢印 43"/>
          <p:cNvSpPr/>
          <p:nvPr/>
        </p:nvSpPr>
        <p:spPr bwMode="auto">
          <a:xfrm rot="13290335">
            <a:off x="5816295" y="1882285"/>
            <a:ext cx="501650" cy="1536263"/>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8" name="下矢印 47"/>
          <p:cNvSpPr/>
          <p:nvPr/>
        </p:nvSpPr>
        <p:spPr bwMode="auto">
          <a:xfrm rot="5400000">
            <a:off x="5859826" y="867316"/>
            <a:ext cx="501650" cy="1368152"/>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9" name="角丸四角形 48"/>
          <p:cNvSpPr/>
          <p:nvPr/>
        </p:nvSpPr>
        <p:spPr bwMode="auto">
          <a:xfrm>
            <a:off x="602040" y="34290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国立大学・私立大学</a:t>
            </a:r>
          </a:p>
        </p:txBody>
      </p:sp>
      <p:sp>
        <p:nvSpPr>
          <p:cNvPr id="50" name="角丸四角形 49"/>
          <p:cNvSpPr/>
          <p:nvPr/>
        </p:nvSpPr>
        <p:spPr bwMode="auto">
          <a:xfrm>
            <a:off x="6794728" y="4725144"/>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公立図書館</a:t>
            </a:r>
          </a:p>
        </p:txBody>
      </p:sp>
      <p:sp>
        <p:nvSpPr>
          <p:cNvPr id="51" name="角丸四角形 50"/>
          <p:cNvSpPr/>
          <p:nvPr/>
        </p:nvSpPr>
        <p:spPr bwMode="auto">
          <a:xfrm>
            <a:off x="6794728" y="5733256"/>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美術館・博物館</a:t>
            </a:r>
          </a:p>
        </p:txBody>
      </p:sp>
      <p:sp>
        <p:nvSpPr>
          <p:cNvPr id="52" name="角丸四角形 51"/>
          <p:cNvSpPr/>
          <p:nvPr/>
        </p:nvSpPr>
        <p:spPr bwMode="auto">
          <a:xfrm>
            <a:off x="6794728" y="5229200"/>
            <a:ext cx="2374900" cy="360040"/>
          </a:xfrm>
          <a:prstGeom prst="roundRect">
            <a:avLst/>
          </a:prstGeom>
          <a:noFill/>
          <a:ln>
            <a:solidFill>
              <a:srgbClr val="60B5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ja-JP" altLang="en-US" dirty="0">
                <a:solidFill>
                  <a:schemeClr val="tx1"/>
                </a:solidFill>
                <a:latin typeface="Meiryo UI" panose="020B0604030504040204" pitchFamily="50" charset="-128"/>
                <a:ea typeface="Meiryo UI" panose="020B0604030504040204" pitchFamily="50" charset="-128"/>
              </a:rPr>
              <a:t>国立公文書館</a:t>
            </a:r>
          </a:p>
        </p:txBody>
      </p:sp>
      <p:sp>
        <p:nvSpPr>
          <p:cNvPr id="54" name="角丸四角形 53"/>
          <p:cNvSpPr/>
          <p:nvPr/>
        </p:nvSpPr>
        <p:spPr bwMode="auto">
          <a:xfrm>
            <a:off x="6866736" y="2041960"/>
            <a:ext cx="2592288" cy="2611176"/>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b="1" dirty="0">
                <a:solidFill>
                  <a:schemeClr val="tx1"/>
                </a:solidFill>
                <a:latin typeface="Meiryo UI" panose="020B0604030504040204" pitchFamily="50" charset="-128"/>
                <a:ea typeface="Meiryo UI" panose="020B0604030504040204" pitchFamily="50" charset="-128"/>
              </a:rPr>
              <a:t>書店等</a:t>
            </a:r>
            <a:endParaRPr lang="en-US" altLang="ja-JP" sz="1600" b="1" dirty="0">
              <a:solidFill>
                <a:schemeClr val="tx1"/>
              </a:solidFill>
              <a:latin typeface="Meiryo UI" panose="020B0604030504040204" pitchFamily="50" charset="-128"/>
              <a:ea typeface="Meiryo UI" panose="020B0604030504040204" pitchFamily="50" charset="-128"/>
            </a:endParaRPr>
          </a:p>
          <a:p>
            <a:r>
              <a:rPr lang="en-US" altLang="ja-JP" sz="1600" dirty="0">
                <a:solidFill>
                  <a:schemeClr val="tx1"/>
                </a:solidFill>
                <a:latin typeface="Meiryo UI" panose="020B0604030504040204" pitchFamily="50" charset="-128"/>
                <a:ea typeface="Meiryo UI" panose="020B0604030504040204" pitchFamily="50" charset="-128"/>
              </a:rPr>
              <a:t>Amazon.com</a:t>
            </a:r>
          </a:p>
          <a:p>
            <a:r>
              <a:rPr lang="en-US" altLang="ja-JP" sz="1600" dirty="0">
                <a:solidFill>
                  <a:schemeClr val="tx1"/>
                </a:solidFill>
                <a:latin typeface="Meiryo UI" panose="020B0604030504040204" pitchFamily="50" charset="-128"/>
                <a:ea typeface="Meiryo UI" panose="020B0604030504040204" pitchFamily="50" charset="-128"/>
              </a:rPr>
              <a:t>Books.or.jp</a:t>
            </a:r>
          </a:p>
          <a:p>
            <a:r>
              <a:rPr lang="en-US" altLang="ja-JP" sz="1600" dirty="0" err="1">
                <a:solidFill>
                  <a:schemeClr val="tx1"/>
                </a:solidFill>
                <a:latin typeface="Meiryo UI" panose="020B0604030504040204" pitchFamily="50" charset="-128"/>
                <a:ea typeface="Meiryo UI" panose="020B0604030504040204" pitchFamily="50" charset="-128"/>
              </a:rPr>
              <a:t>honto</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紀伊國屋書店</a:t>
            </a:r>
            <a:r>
              <a:rPr lang="en-US" altLang="ja-JP" sz="1600" dirty="0" err="1">
                <a:solidFill>
                  <a:schemeClr val="tx1"/>
                </a:solidFill>
                <a:latin typeface="Meiryo UI" panose="020B0604030504040204" pitchFamily="50" charset="-128"/>
                <a:ea typeface="Meiryo UI" panose="020B0604030504040204" pitchFamily="50" charset="-128"/>
              </a:rPr>
              <a:t>BookWeb</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ジュンク堂書店</a:t>
            </a:r>
          </a:p>
          <a:p>
            <a:r>
              <a:rPr lang="en-US" altLang="ja-JP" sz="1600" dirty="0" err="1">
                <a:solidFill>
                  <a:schemeClr val="tx1"/>
                </a:solidFill>
                <a:latin typeface="Meiryo UI" panose="020B0604030504040204" pitchFamily="50" charset="-128"/>
                <a:ea typeface="Meiryo UI" panose="020B0604030504040204" pitchFamily="50" charset="-128"/>
              </a:rPr>
              <a:t>Honya</a:t>
            </a:r>
            <a:r>
              <a:rPr lang="en-US" altLang="ja-JP" sz="1600" dirty="0">
                <a:solidFill>
                  <a:schemeClr val="tx1"/>
                </a:solidFill>
                <a:latin typeface="Meiryo UI" panose="020B0604030504040204" pitchFamily="50" charset="-128"/>
                <a:ea typeface="Meiryo UI" panose="020B0604030504040204" pitchFamily="50" charset="-128"/>
              </a:rPr>
              <a:t> Club.com</a:t>
            </a:r>
          </a:p>
          <a:p>
            <a:r>
              <a:rPr lang="en-US" altLang="ja-JP" sz="1600" dirty="0">
                <a:solidFill>
                  <a:schemeClr val="tx1"/>
                </a:solidFill>
                <a:latin typeface="Meiryo UI" panose="020B0604030504040204" pitchFamily="50" charset="-128"/>
                <a:ea typeface="Meiryo UI" panose="020B0604030504040204" pitchFamily="50" charset="-128"/>
              </a:rPr>
              <a:t>e-</a:t>
            </a:r>
            <a:r>
              <a:rPr lang="en-US" altLang="ja-JP" sz="1600" dirty="0" err="1">
                <a:solidFill>
                  <a:schemeClr val="tx1"/>
                </a:solidFill>
                <a:latin typeface="Meiryo UI" panose="020B0604030504040204" pitchFamily="50" charset="-128"/>
                <a:ea typeface="Meiryo UI" panose="020B0604030504040204" pitchFamily="50" charset="-128"/>
              </a:rPr>
              <a:t>hon</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日本の古本屋</a:t>
            </a:r>
            <a:endParaRPr lang="en-US" altLang="ja-JP" sz="1600" dirty="0">
              <a:solidFill>
                <a:schemeClr val="tx1"/>
              </a:solidFill>
              <a:latin typeface="Meiryo UI" panose="020B0604030504040204" pitchFamily="50" charset="-128"/>
              <a:ea typeface="Meiryo UI" panose="020B0604030504040204" pitchFamily="50" charset="-128"/>
            </a:endParaRPr>
          </a:p>
          <a:p>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5" name="下矢印 54"/>
          <p:cNvSpPr/>
          <p:nvPr/>
        </p:nvSpPr>
        <p:spPr bwMode="auto">
          <a:xfrm rot="15525984">
            <a:off x="6255755" y="2863265"/>
            <a:ext cx="445763" cy="882054"/>
          </a:xfrm>
          <a:prstGeom prst="down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dirty="0">
              <a:latin typeface="Meiryo UI" panose="020B0604030504040204" pitchFamily="50" charset="-128"/>
              <a:ea typeface="Meiryo UI" panose="020B0604030504040204" pitchFamily="50" charset="-128"/>
            </a:endParaRPr>
          </a:p>
        </p:txBody>
      </p:sp>
      <p:sp>
        <p:nvSpPr>
          <p:cNvPr id="57" name="左右矢印 56"/>
          <p:cNvSpPr/>
          <p:nvPr/>
        </p:nvSpPr>
        <p:spPr>
          <a:xfrm rot="3198837">
            <a:off x="2653764" y="2379779"/>
            <a:ext cx="1814915"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8" name="左右矢印 57"/>
          <p:cNvSpPr/>
          <p:nvPr/>
        </p:nvSpPr>
        <p:spPr>
          <a:xfrm rot="19970607">
            <a:off x="2949394" y="4283049"/>
            <a:ext cx="100692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9" name="左右矢印 58"/>
          <p:cNvSpPr/>
          <p:nvPr/>
        </p:nvSpPr>
        <p:spPr>
          <a:xfrm rot="5400000">
            <a:off x="4490472" y="4293096"/>
            <a:ext cx="720080" cy="432048"/>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左右矢印 59"/>
          <p:cNvSpPr/>
          <p:nvPr/>
        </p:nvSpPr>
        <p:spPr>
          <a:xfrm rot="2607667">
            <a:off x="5723839" y="4394161"/>
            <a:ext cx="1218840" cy="432048"/>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1" name="テキスト ボックス 29"/>
          <p:cNvSpPr txBox="1">
            <a:spLocks noChangeArrowheads="1"/>
          </p:cNvSpPr>
          <p:nvPr/>
        </p:nvSpPr>
        <p:spPr bwMode="auto">
          <a:xfrm>
            <a:off x="5786616" y="3140968"/>
            <a:ext cx="115212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リンクリゾルバ</a:t>
            </a:r>
          </a:p>
        </p:txBody>
      </p:sp>
      <p:sp>
        <p:nvSpPr>
          <p:cNvPr id="62" name="テキスト ボックス 29"/>
          <p:cNvSpPr txBox="1">
            <a:spLocks noChangeArrowheads="1"/>
          </p:cNvSpPr>
          <p:nvPr/>
        </p:nvSpPr>
        <p:spPr bwMode="auto">
          <a:xfrm>
            <a:off x="5786616" y="2708920"/>
            <a:ext cx="792088" cy="253916"/>
          </a:xfrm>
          <a:prstGeom prst="rect">
            <a:avLst/>
          </a:prstGeom>
          <a:noFill/>
          <a:ln w="9525">
            <a:noFill/>
            <a:miter lim="800000"/>
            <a:headEnd/>
            <a:tailEnd/>
          </a:ln>
        </p:spPr>
        <p:txBody>
          <a:bodyPr wrap="square">
            <a:spAutoFit/>
          </a:bodyPr>
          <a:lstStyle/>
          <a:p>
            <a:r>
              <a:rPr lang="ja-JP" altLang="en-US" sz="1050" b="1" dirty="0">
                <a:latin typeface="Meiryo UI" panose="020B0604030504040204" pitchFamily="50" charset="-128"/>
                <a:ea typeface="Meiryo UI" panose="020B0604030504040204" pitchFamily="50" charset="-128"/>
              </a:rPr>
              <a:t>外部検索</a:t>
            </a:r>
          </a:p>
        </p:txBody>
      </p:sp>
      <p:sp>
        <p:nvSpPr>
          <p:cNvPr id="41" name="角丸四角形 40"/>
          <p:cNvSpPr/>
          <p:nvPr/>
        </p:nvSpPr>
        <p:spPr bwMode="auto">
          <a:xfrm>
            <a:off x="6866736" y="836712"/>
            <a:ext cx="2374900" cy="108012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Google Book</a:t>
            </a:r>
          </a:p>
          <a:p>
            <a:r>
              <a:rPr lang="en-US" altLang="ja-JP" dirty="0" err="1">
                <a:solidFill>
                  <a:schemeClr val="tx1"/>
                </a:solidFill>
                <a:latin typeface="Meiryo UI" panose="020B0604030504040204" pitchFamily="50" charset="-128"/>
                <a:ea typeface="Meiryo UI" panose="020B0604030504040204" pitchFamily="50" charset="-128"/>
              </a:rPr>
              <a:t>WebCat</a:t>
            </a:r>
            <a:r>
              <a:rPr lang="en-US" altLang="ja-JP" dirty="0">
                <a:solidFill>
                  <a:schemeClr val="tx1"/>
                </a:solidFill>
                <a:latin typeface="Meiryo UI" panose="020B0604030504040204" pitchFamily="50" charset="-128"/>
                <a:ea typeface="Meiryo UI" panose="020B0604030504040204" pitchFamily="50" charset="-128"/>
              </a:rPr>
              <a:t> Plus</a:t>
            </a:r>
          </a:p>
          <a:p>
            <a:r>
              <a:rPr lang="en-US" altLang="ja-JP" dirty="0">
                <a:solidFill>
                  <a:schemeClr val="tx1"/>
                </a:solidFill>
                <a:latin typeface="Meiryo UI" panose="020B0604030504040204" pitchFamily="50" charset="-128"/>
                <a:ea typeface="Meiryo UI" panose="020B0604030504040204" pitchFamily="50" charset="-128"/>
              </a:rPr>
              <a:t>World Cat</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bwMode="auto">
          <a:xfrm>
            <a:off x="602040" y="908720"/>
            <a:ext cx="2302892" cy="72008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r>
              <a:rPr lang="en-US" altLang="ja-JP" dirty="0">
                <a:solidFill>
                  <a:schemeClr val="tx1"/>
                </a:solidFill>
                <a:latin typeface="Meiryo UI" panose="020B0604030504040204" pitchFamily="50" charset="-128"/>
                <a:ea typeface="Meiryo UI" panose="020B0604030504040204" pitchFamily="50" charset="-128"/>
              </a:rPr>
              <a:t>JPO</a:t>
            </a:r>
            <a:r>
              <a:rPr lang="ja-JP" altLang="en-US" dirty="0">
                <a:solidFill>
                  <a:schemeClr val="tx1"/>
                </a:solidFill>
                <a:latin typeface="Meiryo UI" panose="020B0604030504040204" pitchFamily="50" charset="-128"/>
                <a:ea typeface="Meiryo UI" panose="020B0604030504040204" pitchFamily="50" charset="-128"/>
              </a:rPr>
              <a:t>近刊図書情報</a:t>
            </a:r>
            <a:endParaRPr lang="en-US" altLang="ja-JP" dirty="0">
              <a:solidFill>
                <a:schemeClr val="tx1"/>
              </a:solidFill>
              <a:latin typeface="Meiryo UI" panose="020B0604030504040204" pitchFamily="50" charset="-128"/>
              <a:ea typeface="Meiryo UI" panose="020B0604030504040204" pitchFamily="50" charset="-128"/>
            </a:endParaRPr>
          </a:p>
          <a:p>
            <a:r>
              <a:rPr lang="en-US" altLang="ja-JP" sz="2000" dirty="0">
                <a:solidFill>
                  <a:schemeClr val="tx1"/>
                </a:solidFill>
                <a:latin typeface="Meiryo UI" panose="020B0604030504040204" pitchFamily="50" charset="-128"/>
                <a:ea typeface="Meiryo UI" panose="020B0604030504040204" pitchFamily="50" charset="-128"/>
              </a:rPr>
              <a:t>hon.jp</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46" name="横巻き 45"/>
          <p:cNvSpPr/>
          <p:nvPr/>
        </p:nvSpPr>
        <p:spPr>
          <a:xfrm>
            <a:off x="9611588" y="4613196"/>
            <a:ext cx="2459354" cy="20687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関係機関との連携により、補完しあいながら、利用者が必要とする情報を利用できるように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420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フローチャート: 処理 485"/>
          <p:cNvSpPr/>
          <p:nvPr/>
        </p:nvSpPr>
        <p:spPr>
          <a:xfrm>
            <a:off x="8596331" y="2928934"/>
            <a:ext cx="1785950" cy="71438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302" name="フローチャート: 処理 301"/>
          <p:cNvSpPr/>
          <p:nvPr/>
        </p:nvSpPr>
        <p:spPr>
          <a:xfrm>
            <a:off x="1738282" y="642918"/>
            <a:ext cx="2214578" cy="1143008"/>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u="sng" dirty="0">
                <a:latin typeface="HG丸ｺﾞｼｯｸM-PRO" pitchFamily="50" charset="-128"/>
                <a:ea typeface="HG丸ｺﾞｼｯｸM-PRO" pitchFamily="50" charset="-128"/>
              </a:rPr>
              <a:t>外部</a:t>
            </a:r>
            <a:r>
              <a:rPr lang="en-US" altLang="ja-JP" sz="900" u="sng" dirty="0">
                <a:latin typeface="HG丸ｺﾞｼｯｸM-PRO" pitchFamily="50" charset="-128"/>
                <a:ea typeface="HG丸ｺﾞｼｯｸM-PRO" pitchFamily="50" charset="-128"/>
              </a:rPr>
              <a:t>Web</a:t>
            </a:r>
            <a:r>
              <a:rPr lang="ja-JP" altLang="en-US" sz="900" u="sng" dirty="0">
                <a:latin typeface="HG丸ｺﾞｼｯｸM-PRO" pitchFamily="50" charset="-128"/>
                <a:ea typeface="HG丸ｺﾞｼｯｸM-PRO" pitchFamily="50" charset="-128"/>
              </a:rPr>
              <a:t>サービス</a:t>
            </a:r>
          </a:p>
        </p:txBody>
      </p:sp>
      <p:sp>
        <p:nvSpPr>
          <p:cNvPr id="206" name="フローチャート: 処理 205"/>
          <p:cNvSpPr/>
          <p:nvPr/>
        </p:nvSpPr>
        <p:spPr>
          <a:xfrm>
            <a:off x="2881293" y="3071810"/>
            <a:ext cx="4357718" cy="164307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データ管理機能</a:t>
            </a:r>
          </a:p>
        </p:txBody>
      </p:sp>
      <p:sp>
        <p:nvSpPr>
          <p:cNvPr id="203" name="フローチャート: 処理 202"/>
          <p:cNvSpPr/>
          <p:nvPr/>
        </p:nvSpPr>
        <p:spPr>
          <a:xfrm>
            <a:off x="5810248" y="3143248"/>
            <a:ext cx="1285884" cy="5000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91" name="フローチャート: 処理 190"/>
          <p:cNvSpPr/>
          <p:nvPr/>
        </p:nvSpPr>
        <p:spPr>
          <a:xfrm>
            <a:off x="6381752" y="3714752"/>
            <a:ext cx="714380" cy="8572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04" name="フローチャート : 端子 203"/>
          <p:cNvSpPr/>
          <p:nvPr/>
        </p:nvSpPr>
        <p:spPr>
          <a:xfrm>
            <a:off x="8739206" y="3143248"/>
            <a:ext cx="857224"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endParaRPr lang="en-US" altLang="ja-JP" sz="1000" dirty="0">
              <a:latin typeface="HG丸ｺﾞｼｯｸM-PRO" pitchFamily="50" charset="-128"/>
              <a:ea typeface="HG丸ｺﾞｼｯｸM-PRO" pitchFamily="50" charset="-128"/>
            </a:endParaRPr>
          </a:p>
        </p:txBody>
      </p:sp>
      <p:sp>
        <p:nvSpPr>
          <p:cNvPr id="116" name="フローチャート : 端子 115"/>
          <p:cNvSpPr/>
          <p:nvPr/>
        </p:nvSpPr>
        <p:spPr>
          <a:xfrm>
            <a:off x="352423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SRU/SOAP</a:t>
            </a:r>
          </a:p>
        </p:txBody>
      </p:sp>
      <p:sp>
        <p:nvSpPr>
          <p:cNvPr id="163" name="フローチャート: 処理 162"/>
          <p:cNvSpPr/>
          <p:nvPr/>
        </p:nvSpPr>
        <p:spPr>
          <a:xfrm>
            <a:off x="4167174" y="571480"/>
            <a:ext cx="4071966" cy="1071570"/>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en-US" altLang="ja-JP" sz="900" dirty="0">
                <a:latin typeface="HG丸ｺﾞｼｯｸM-PRO" pitchFamily="50" charset="-128"/>
                <a:ea typeface="HG丸ｺﾞｼｯｸM-PRO" pitchFamily="50" charset="-128"/>
              </a:rPr>
              <a:t>NDL</a:t>
            </a:r>
            <a:r>
              <a:rPr lang="ja-JP" altLang="en-US" sz="900" dirty="0">
                <a:latin typeface="HG丸ｺﾞｼｯｸM-PRO" pitchFamily="50" charset="-128"/>
                <a:ea typeface="HG丸ｺﾞｼｯｸM-PRO" pitchFamily="50" charset="-128"/>
              </a:rPr>
              <a:t>　</a:t>
            </a:r>
            <a:r>
              <a:rPr lang="en-US" altLang="ja-JP" sz="900" dirty="0">
                <a:latin typeface="HG丸ｺﾞｼｯｸM-PRO" pitchFamily="50" charset="-128"/>
                <a:ea typeface="HG丸ｺﾞｼｯｸM-PRO" pitchFamily="50" charset="-128"/>
              </a:rPr>
              <a:t>GUI</a:t>
            </a:r>
            <a:r>
              <a:rPr lang="ja-JP" altLang="en-US" sz="900" dirty="0">
                <a:latin typeface="HG丸ｺﾞｼｯｸM-PRO" pitchFamily="50" charset="-128"/>
                <a:ea typeface="HG丸ｺﾞｼｯｸM-PRO" pitchFamily="50" charset="-128"/>
              </a:rPr>
              <a:t>サービス</a:t>
            </a:r>
          </a:p>
        </p:txBody>
      </p:sp>
      <p:sp>
        <p:nvSpPr>
          <p:cNvPr id="46" name="フローチャート: 処理 45"/>
          <p:cNvSpPr/>
          <p:nvPr/>
        </p:nvSpPr>
        <p:spPr>
          <a:xfrm>
            <a:off x="2881293" y="4786322"/>
            <a:ext cx="4357718" cy="928694"/>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収集機能</a:t>
            </a:r>
          </a:p>
        </p:txBody>
      </p:sp>
      <p:sp>
        <p:nvSpPr>
          <p:cNvPr id="45" name="フローチャート: 処理 44"/>
          <p:cNvSpPr/>
          <p:nvPr/>
        </p:nvSpPr>
        <p:spPr>
          <a:xfrm>
            <a:off x="7881950" y="3714752"/>
            <a:ext cx="2428892" cy="1571636"/>
          </a:xfrm>
          <a:prstGeom prst="flowChartProcess">
            <a:avLst/>
          </a:pr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組織化機能</a:t>
            </a:r>
          </a:p>
        </p:txBody>
      </p:sp>
      <p:sp>
        <p:nvSpPr>
          <p:cNvPr id="37" name="フローチャート: 処理 36"/>
          <p:cNvSpPr/>
          <p:nvPr/>
        </p:nvSpPr>
        <p:spPr>
          <a:xfrm>
            <a:off x="2166910" y="2000240"/>
            <a:ext cx="6572296" cy="857256"/>
          </a:xfrm>
          <a:prstGeom prst="flowChartProcess">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endParaRPr lang="en-US" altLang="ja-JP" sz="900" dirty="0">
              <a:latin typeface="HG丸ｺﾞｼｯｸM-PRO" pitchFamily="50" charset="-128"/>
              <a:ea typeface="HG丸ｺﾞｼｯｸM-PRO" pitchFamily="50" charset="-128"/>
            </a:endParaRPr>
          </a:p>
          <a:p>
            <a:r>
              <a:rPr lang="ja-JP" altLang="en-US" sz="900" dirty="0">
                <a:latin typeface="HG丸ｺﾞｼｯｸM-PRO" pitchFamily="50" charset="-128"/>
                <a:ea typeface="HG丸ｺﾞｼｯｸM-PRO" pitchFamily="50" charset="-128"/>
              </a:rPr>
              <a:t>検索付加価値サービス</a:t>
            </a:r>
          </a:p>
        </p:txBody>
      </p:sp>
      <p:sp>
        <p:nvSpPr>
          <p:cNvPr id="41" name="フローチャート : 端子 40"/>
          <p:cNvSpPr/>
          <p:nvPr/>
        </p:nvSpPr>
        <p:spPr>
          <a:xfrm>
            <a:off x="6238876" y="5429264"/>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40" name="フローチャート : 端子 39"/>
          <p:cNvSpPr/>
          <p:nvPr/>
        </p:nvSpPr>
        <p:spPr>
          <a:xfrm>
            <a:off x="6167438"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収集用</a:t>
            </a:r>
            <a:r>
              <a:rPr lang="en-US" altLang="ja-JP" sz="800" dirty="0">
                <a:latin typeface="HG丸ｺﾞｼｯｸM-PRO" pitchFamily="50" charset="-128"/>
                <a:ea typeface="HG丸ｺﾞｼｯｸM-PRO" pitchFamily="50" charset="-128"/>
              </a:rPr>
              <a:t>API</a:t>
            </a:r>
          </a:p>
        </p:txBody>
      </p:sp>
      <p:sp>
        <p:nvSpPr>
          <p:cNvPr id="39" name="フローチャート : 端子 38"/>
          <p:cNvSpPr/>
          <p:nvPr/>
        </p:nvSpPr>
        <p:spPr>
          <a:xfrm>
            <a:off x="5667372" y="1857364"/>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lnSpcReduction="10000"/>
          </a:bodyPr>
          <a:lstStyle/>
          <a:p>
            <a:pPr algn="ctr"/>
            <a:r>
              <a:rPr lang="en-US" altLang="ja-JP" sz="800" dirty="0">
                <a:latin typeface="HG丸ｺﾞｼｯｸM-PRO" pitchFamily="50" charset="-128"/>
                <a:ea typeface="HG丸ｺﾞｼｯｸM-PRO" pitchFamily="50" charset="-128"/>
              </a:rPr>
              <a:t>SRU/SOAP</a:t>
            </a:r>
          </a:p>
        </p:txBody>
      </p:sp>
      <p:sp>
        <p:nvSpPr>
          <p:cNvPr id="38" name="フローチャート : 端子 37"/>
          <p:cNvSpPr/>
          <p:nvPr/>
        </p:nvSpPr>
        <p:spPr>
          <a:xfrm>
            <a:off x="7953388"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Web</a:t>
            </a:r>
            <a:r>
              <a:rPr lang="ja-JP" altLang="en-US" sz="700" dirty="0">
                <a:latin typeface="HG丸ｺﾞｼｯｸM-PRO" pitchFamily="50" charset="-128"/>
                <a:ea typeface="HG丸ｺﾞｼｯｸM-PRO" pitchFamily="50" charset="-128"/>
              </a:rPr>
              <a:t>サービス</a:t>
            </a:r>
            <a:endParaRPr lang="en-US" altLang="ja-JP" sz="700" dirty="0">
              <a:latin typeface="HG丸ｺﾞｼｯｸM-PRO" pitchFamily="50" charset="-128"/>
              <a:ea typeface="HG丸ｺﾞｼｯｸM-PRO" pitchFamily="50" charset="-128"/>
            </a:endParaRPr>
          </a:p>
          <a:p>
            <a:pPr algn="ctr"/>
            <a:r>
              <a:rPr lang="en-US" altLang="ja-JP" sz="700" dirty="0">
                <a:latin typeface="HG丸ｺﾞｼｯｸM-PRO" pitchFamily="50" charset="-128"/>
                <a:ea typeface="HG丸ｺﾞｼｯｸM-PRO" pitchFamily="50" charset="-128"/>
              </a:rPr>
              <a:t>API</a:t>
            </a:r>
          </a:p>
        </p:txBody>
      </p:sp>
      <p:sp>
        <p:nvSpPr>
          <p:cNvPr id="31" name="フローチャート: 処理 30"/>
          <p:cNvSpPr/>
          <p:nvPr/>
        </p:nvSpPr>
        <p:spPr>
          <a:xfrm>
            <a:off x="4167177" y="6286520"/>
            <a:ext cx="92869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atin typeface="HG丸ｺﾞｼｯｸM-PRO" pitchFamily="50" charset="-128"/>
                <a:ea typeface="HG丸ｺﾞｼｯｸM-PRO" pitchFamily="50" charset="-128"/>
              </a:rPr>
              <a:t>県域横断検索</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参加図書館</a:t>
            </a:r>
            <a:endParaRPr lang="en-US" altLang="ja-JP" sz="9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（岡山県立図書館）</a:t>
            </a:r>
          </a:p>
        </p:txBody>
      </p:sp>
      <p:sp>
        <p:nvSpPr>
          <p:cNvPr id="18" name="フローチャート: 処理 17"/>
          <p:cNvSpPr/>
          <p:nvPr/>
        </p:nvSpPr>
        <p:spPr>
          <a:xfrm>
            <a:off x="5095871" y="3714752"/>
            <a:ext cx="928694" cy="6429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1371600" y="71414"/>
            <a:ext cx="8081986" cy="511156"/>
          </a:xfrm>
        </p:spPr>
        <p:txBody>
          <a:bodyPr>
            <a:noAutofit/>
          </a:bodyPr>
          <a:lstStyle/>
          <a:p>
            <a:r>
              <a:rPr lang="ja-JP" altLang="en-US" sz="2800" dirty="0">
                <a:latin typeface="HG丸ｺﾞｼｯｸM-PRO" pitchFamily="50" charset="-128"/>
                <a:ea typeface="HG丸ｺﾞｼｯｸM-PRO" pitchFamily="50" charset="-128"/>
              </a:rPr>
              <a:t>情報探索システムの機能モデル </a:t>
            </a:r>
            <a:r>
              <a:rPr lang="en-US" altLang="ja-JP" sz="1400" dirty="0">
                <a:solidFill>
                  <a:srgbClr val="FF0000"/>
                </a:solidFill>
                <a:latin typeface="HG丸ｺﾞｼｯｸM-PRO" pitchFamily="50" charset="-128"/>
                <a:ea typeface="HG丸ｺﾞｼｯｸM-PRO" pitchFamily="50" charset="-128"/>
              </a:rPr>
              <a:t>(2009FY</a:t>
            </a:r>
            <a:r>
              <a:rPr lang="ja-JP" altLang="en-US" sz="1400" dirty="0">
                <a:solidFill>
                  <a:srgbClr val="FF0000"/>
                </a:solidFill>
                <a:latin typeface="HG丸ｺﾞｼｯｸM-PRO" pitchFamily="50" charset="-128"/>
                <a:ea typeface="HG丸ｺﾞｼｯｸM-PRO" pitchFamily="50" charset="-128"/>
              </a:rPr>
              <a:t>プロトタイプ</a:t>
            </a:r>
            <a:r>
              <a:rPr lang="en-US" altLang="ja-JP" sz="1400" dirty="0">
                <a:latin typeface="HG丸ｺﾞｼｯｸM-PRO" pitchFamily="50" charset="-128"/>
                <a:ea typeface="HG丸ｺﾞｼｯｸM-PRO" pitchFamily="50" charset="-128"/>
              </a:rPr>
              <a:t>)</a:t>
            </a:r>
            <a:endParaRPr lang="ja-JP" altLang="en-US" sz="1100" dirty="0">
              <a:latin typeface="HG丸ｺﾞｼｯｸM-PRO" pitchFamily="50" charset="-128"/>
              <a:ea typeface="HG丸ｺﾞｼｯｸM-PRO" pitchFamily="50" charset="-128"/>
            </a:endParaRPr>
          </a:p>
        </p:txBody>
      </p:sp>
      <p:sp>
        <p:nvSpPr>
          <p:cNvPr id="4" name="フローチャート : 端子 3"/>
          <p:cNvSpPr/>
          <p:nvPr/>
        </p:nvSpPr>
        <p:spPr>
          <a:xfrm>
            <a:off x="2952730" y="4929198"/>
            <a:ext cx="1428760"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6" name="フローチャート : 磁気ディスク 5"/>
          <p:cNvSpPr/>
          <p:nvPr/>
        </p:nvSpPr>
        <p:spPr>
          <a:xfrm>
            <a:off x="5167309" y="3786190"/>
            <a:ext cx="785818" cy="50006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収集した検索用メタデータ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a:t>
            </a:r>
            <a:r>
              <a:rPr lang="en-US" altLang="ja-JP" sz="700" dirty="0">
                <a:latin typeface="HG丸ｺﾞｼｯｸM-PRO" pitchFamily="50" charset="-128"/>
                <a:ea typeface="HG丸ｺﾞｼｯｸM-PRO" pitchFamily="50" charset="-128"/>
              </a:rPr>
              <a:t>DC-NDL</a:t>
            </a:r>
            <a:r>
              <a:rPr lang="ja-JP" altLang="en-US" sz="700" dirty="0">
                <a:latin typeface="HG丸ｺﾞｼｯｸM-PRO" pitchFamily="50" charset="-128"/>
                <a:ea typeface="HG丸ｺﾞｼｯｸM-PRO" pitchFamily="50" charset="-128"/>
              </a:rPr>
              <a:t>項目）</a:t>
            </a:r>
            <a:endParaRPr lang="en-US" altLang="ja-JP" sz="700" dirty="0">
              <a:latin typeface="HG丸ｺﾞｼｯｸM-PRO" pitchFamily="50" charset="-128"/>
              <a:ea typeface="HG丸ｺﾞｼｯｸM-PRO" pitchFamily="50" charset="-128"/>
            </a:endParaRPr>
          </a:p>
        </p:txBody>
      </p:sp>
      <p:sp>
        <p:nvSpPr>
          <p:cNvPr id="10" name="フローチャート : 端子 9"/>
          <p:cNvSpPr/>
          <p:nvPr/>
        </p:nvSpPr>
        <p:spPr>
          <a:xfrm>
            <a:off x="2952728" y="2285992"/>
            <a:ext cx="1000132"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統合検索機能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（収集メタ＋横断検索）</a:t>
            </a:r>
            <a:endParaRPr lang="en-US" altLang="ja-JP" sz="800" dirty="0">
              <a:latin typeface="HG丸ｺﾞｼｯｸM-PRO" pitchFamily="50" charset="-128"/>
              <a:ea typeface="HG丸ｺﾞｼｯｸM-PRO" pitchFamily="50" charset="-128"/>
            </a:endParaRPr>
          </a:p>
        </p:txBody>
      </p:sp>
      <p:sp>
        <p:nvSpPr>
          <p:cNvPr id="12" name="フローチャート : 端子 11"/>
          <p:cNvSpPr/>
          <p:nvPr/>
        </p:nvSpPr>
        <p:spPr>
          <a:xfrm>
            <a:off x="6096000"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メタデータ収集用</a:t>
            </a:r>
            <a:r>
              <a:rPr lang="en-US" altLang="ja-JP" sz="800" dirty="0">
                <a:latin typeface="HG丸ｺﾞｼｯｸM-PRO" pitchFamily="50" charset="-128"/>
                <a:ea typeface="HG丸ｺﾞｼｯｸM-PRO" pitchFamily="50" charset="-128"/>
              </a:rPr>
              <a:t>API</a:t>
            </a:r>
          </a:p>
        </p:txBody>
      </p:sp>
      <p:sp>
        <p:nvSpPr>
          <p:cNvPr id="13" name="フローチャート : 端子 12"/>
          <p:cNvSpPr/>
          <p:nvPr/>
        </p:nvSpPr>
        <p:spPr>
          <a:xfrm>
            <a:off x="3809984" y="5500702"/>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14" name="フローチャート : 端子 13"/>
          <p:cNvSpPr/>
          <p:nvPr/>
        </p:nvSpPr>
        <p:spPr>
          <a:xfrm>
            <a:off x="5881686" y="4929198"/>
            <a:ext cx="135732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メタデータ収集機能</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PORTA</a:t>
            </a:r>
            <a:r>
              <a:rPr lang="ja-JP" altLang="en-US" sz="800" dirty="0">
                <a:latin typeface="HG丸ｺﾞｼｯｸM-PRO" pitchFamily="50" charset="-128"/>
                <a:ea typeface="HG丸ｺﾞｼｯｸM-PRO" pitchFamily="50" charset="-128"/>
              </a:rPr>
              <a:t>サーバ複製）</a:t>
            </a:r>
            <a:endParaRPr lang="en-US" altLang="ja-JP" sz="800" dirty="0">
              <a:latin typeface="HG丸ｺﾞｼｯｸM-PRO" pitchFamily="50" charset="-128"/>
              <a:ea typeface="HG丸ｺﾞｼｯｸM-PRO" pitchFamily="50" charset="-128"/>
            </a:endParaRPr>
          </a:p>
        </p:txBody>
      </p:sp>
      <p:sp>
        <p:nvSpPr>
          <p:cNvPr id="17" name="フローチャート : 端子 16"/>
          <p:cNvSpPr/>
          <p:nvPr/>
        </p:nvSpPr>
        <p:spPr>
          <a:xfrm>
            <a:off x="8239140" y="4000504"/>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総合目録</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組織化機能</a:t>
            </a:r>
            <a:endParaRPr lang="en-US" altLang="ja-JP" sz="800" dirty="0">
              <a:latin typeface="HG丸ｺﾞｼｯｸM-PRO" pitchFamily="50" charset="-128"/>
              <a:ea typeface="HG丸ｺﾞｼｯｸM-PRO" pitchFamily="50" charset="-128"/>
            </a:endParaRPr>
          </a:p>
        </p:txBody>
      </p:sp>
      <p:sp>
        <p:nvSpPr>
          <p:cNvPr id="21" name="フローチャート : 磁気ディスク 20"/>
          <p:cNvSpPr/>
          <p:nvPr/>
        </p:nvSpPr>
        <p:spPr>
          <a:xfrm>
            <a:off x="6524628" y="3214686"/>
            <a:ext cx="500066" cy="3571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件名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9" name="フローチャート: 処理 28"/>
          <p:cNvSpPr/>
          <p:nvPr/>
        </p:nvSpPr>
        <p:spPr>
          <a:xfrm>
            <a:off x="8596330" y="6286520"/>
            <a:ext cx="1357322" cy="428628"/>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現行基盤システム</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（和図書・洋図書・和雑誌・雑誌記事索引等）</a:t>
            </a:r>
            <a:endParaRPr lang="en-US" altLang="ja-JP" sz="900" dirty="0">
              <a:latin typeface="HG丸ｺﾞｼｯｸM-PRO" pitchFamily="50" charset="-128"/>
              <a:ea typeface="HG丸ｺﾞｼｯｸM-PRO" pitchFamily="50" charset="-128"/>
            </a:endParaRPr>
          </a:p>
        </p:txBody>
      </p:sp>
      <p:sp>
        <p:nvSpPr>
          <p:cNvPr id="30" name="フローチャート: 処理 29"/>
          <p:cNvSpPr/>
          <p:nvPr/>
        </p:nvSpPr>
        <p:spPr>
          <a:xfrm>
            <a:off x="5167309" y="6286520"/>
            <a:ext cx="1143008"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err="1">
                <a:latin typeface="HG丸ｺﾞｼｯｸM-PRO" pitchFamily="50" charset="-128"/>
                <a:ea typeface="HG丸ｺﾞｼｯｸM-PRO" pitchFamily="50" charset="-128"/>
              </a:rPr>
              <a:t>ゆにかねっ</a:t>
            </a:r>
            <a:r>
              <a:rPr lang="ja-JP" altLang="en-US" sz="900" dirty="0">
                <a:latin typeface="HG丸ｺﾞｼｯｸM-PRO" pitchFamily="50" charset="-128"/>
                <a:ea typeface="HG丸ｺﾞｼｯｸM-PRO" pitchFamily="50" charset="-128"/>
              </a:rPr>
              <a:t>と</a:t>
            </a:r>
            <a:endParaRPr lang="en-US" altLang="ja-JP" sz="900" dirty="0">
              <a:latin typeface="HG丸ｺﾞｼｯｸM-PRO" pitchFamily="50" charset="-128"/>
              <a:ea typeface="HG丸ｺﾞｼｯｸM-PRO" pitchFamily="50" charset="-128"/>
            </a:endParaRPr>
          </a:p>
          <a:p>
            <a:pPr algn="ctr"/>
            <a:r>
              <a:rPr lang="ja-JP" altLang="en-US" sz="900" dirty="0">
                <a:latin typeface="HG丸ｺﾞｼｯｸM-PRO" pitchFamily="50" charset="-128"/>
                <a:ea typeface="HG丸ｺﾞｼｯｸM-PRO" pitchFamily="50" charset="-128"/>
              </a:rPr>
              <a:t>（提供館所蔵資料）</a:t>
            </a:r>
          </a:p>
        </p:txBody>
      </p:sp>
      <p:sp>
        <p:nvSpPr>
          <p:cNvPr id="33" name="フローチャート: 処理 32"/>
          <p:cNvSpPr/>
          <p:nvPr/>
        </p:nvSpPr>
        <p:spPr>
          <a:xfrm>
            <a:off x="7239011" y="6215082"/>
            <a:ext cx="1285884" cy="57148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00" dirty="0">
                <a:latin typeface="HG丸ｺﾞｼｯｸM-PRO" pitchFamily="50" charset="-128"/>
                <a:ea typeface="HG丸ｺﾞｼｯｸM-PRO" pitchFamily="50" charset="-128"/>
              </a:rPr>
              <a:t>NDL-DA</a:t>
            </a:r>
            <a:r>
              <a:rPr lang="ja-JP" altLang="en-US" sz="900" dirty="0">
                <a:latin typeface="HG丸ｺﾞｼｯｸM-PRO" pitchFamily="50" charset="-128"/>
                <a:ea typeface="HG丸ｺﾞｼｯｸM-PRO" pitchFamily="50" charset="-128"/>
              </a:rPr>
              <a:t>システム</a:t>
            </a:r>
            <a:endParaRPr lang="en-US" altLang="ja-JP" sz="900" dirty="0">
              <a:latin typeface="HG丸ｺﾞｼｯｸM-PRO" pitchFamily="50" charset="-128"/>
              <a:ea typeface="HG丸ｺﾞｼｯｸM-PRO" pitchFamily="50" charset="-128"/>
            </a:endParaRPr>
          </a:p>
          <a:p>
            <a:pPr algn="ctr"/>
            <a:r>
              <a:rPr lang="en-US" altLang="ja-JP" sz="900" dirty="0">
                <a:latin typeface="HG丸ｺﾞｼｯｸM-PRO" pitchFamily="50" charset="-128"/>
                <a:ea typeface="HG丸ｺﾞｼｯｸM-PRO" pitchFamily="50" charset="-128"/>
              </a:rPr>
              <a:t>(</a:t>
            </a:r>
            <a:r>
              <a:rPr lang="ja-JP" altLang="en-US" sz="900" dirty="0">
                <a:latin typeface="HG丸ｺﾞｼｯｸM-PRO" pitchFamily="50" charset="-128"/>
                <a:ea typeface="HG丸ｺﾞｼｯｸM-PRO" pitchFamily="50" charset="-128"/>
              </a:rPr>
              <a:t>近デジ・貴重書・大規模デジタル化・歴史的音源等</a:t>
            </a:r>
            <a:r>
              <a:rPr lang="en-US" altLang="ja-JP" sz="900" dirty="0">
                <a:latin typeface="HG丸ｺﾞｼｯｸM-PRO" pitchFamily="50" charset="-128"/>
                <a:ea typeface="HG丸ｺﾞｼｯｸM-PRO" pitchFamily="50" charset="-128"/>
              </a:rPr>
              <a:t>)</a:t>
            </a:r>
          </a:p>
        </p:txBody>
      </p:sp>
      <p:sp>
        <p:nvSpPr>
          <p:cNvPr id="35" name="フローチャート: 処理 34"/>
          <p:cNvSpPr/>
          <p:nvPr/>
        </p:nvSpPr>
        <p:spPr>
          <a:xfrm>
            <a:off x="1666847" y="6286520"/>
            <a:ext cx="100016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横断検索先</a:t>
            </a:r>
          </a:p>
        </p:txBody>
      </p:sp>
      <p:sp>
        <p:nvSpPr>
          <p:cNvPr id="36" name="フローチャート: 処理 35"/>
          <p:cNvSpPr/>
          <p:nvPr/>
        </p:nvSpPr>
        <p:spPr>
          <a:xfrm>
            <a:off x="2809852" y="6286520"/>
            <a:ext cx="1285884" cy="35719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atin typeface="HG丸ｺﾞｼｯｸM-PRO" pitchFamily="50" charset="-128"/>
                <a:ea typeface="HG丸ｺﾞｼｯｸM-PRO" pitchFamily="50" charset="-128"/>
              </a:rPr>
              <a:t>PORTA</a:t>
            </a:r>
          </a:p>
          <a:p>
            <a:pPr algn="ctr"/>
            <a:r>
              <a:rPr lang="ja-JP" altLang="en-US" sz="900" dirty="0">
                <a:latin typeface="HG丸ｺﾞｼｯｸM-PRO" pitchFamily="50" charset="-128"/>
                <a:ea typeface="HG丸ｺﾞｼｯｸM-PRO" pitchFamily="50" charset="-128"/>
              </a:rPr>
              <a:t>ハーベスト先</a:t>
            </a:r>
          </a:p>
        </p:txBody>
      </p:sp>
      <p:sp>
        <p:nvSpPr>
          <p:cNvPr id="42" name="フローチャート : 端子 41"/>
          <p:cNvSpPr/>
          <p:nvPr/>
        </p:nvSpPr>
        <p:spPr>
          <a:xfrm>
            <a:off x="3738546" y="5572140"/>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55000" lnSpcReduction="20000"/>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43" name="フローチャート : 端子 42"/>
          <p:cNvSpPr/>
          <p:nvPr/>
        </p:nvSpPr>
        <p:spPr>
          <a:xfrm>
            <a:off x="3667108" y="564357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横断検索</a:t>
            </a:r>
            <a:r>
              <a:rPr lang="en-US" altLang="ja-JP" sz="800" dirty="0">
                <a:latin typeface="HG丸ｺﾞｼｯｸM-PRO" pitchFamily="50" charset="-128"/>
                <a:ea typeface="HG丸ｺﾞｼｯｸM-PRO" pitchFamily="50" charset="-128"/>
              </a:rPr>
              <a:t>API</a:t>
            </a:r>
          </a:p>
        </p:txBody>
      </p:sp>
      <p:sp>
        <p:nvSpPr>
          <p:cNvPr id="60" name="フローチャート: 処理 59"/>
          <p:cNvSpPr/>
          <p:nvPr/>
        </p:nvSpPr>
        <p:spPr>
          <a:xfrm>
            <a:off x="9239272" y="714356"/>
            <a:ext cx="1071570" cy="2143140"/>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外部実証実験サイト（組織化及び検索ナビゲーション）</a:t>
            </a:r>
          </a:p>
        </p:txBody>
      </p:sp>
      <p:sp>
        <p:nvSpPr>
          <p:cNvPr id="61" name="フローチャート : 端子 60"/>
          <p:cNvSpPr/>
          <p:nvPr/>
        </p:nvSpPr>
        <p:spPr>
          <a:xfrm>
            <a:off x="9453589" y="2357430"/>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研究機関</a:t>
            </a:r>
            <a:endParaRPr lang="en-US" altLang="ja-JP" sz="800" dirty="0">
              <a:latin typeface="HG丸ｺﾞｼｯｸM-PRO" pitchFamily="50" charset="-128"/>
              <a:ea typeface="HG丸ｺﾞｼｯｸM-PRO" pitchFamily="50" charset="-128"/>
            </a:endParaRPr>
          </a:p>
        </p:txBody>
      </p:sp>
      <p:sp>
        <p:nvSpPr>
          <p:cNvPr id="63" name="フローチャート : 端子 62"/>
          <p:cNvSpPr/>
          <p:nvPr/>
        </p:nvSpPr>
        <p:spPr>
          <a:xfrm>
            <a:off x="7953388" y="250030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69" name="曲線コネクタ 68"/>
          <p:cNvCxnSpPr>
            <a:stCxn id="114" idx="3"/>
            <a:endCxn id="113" idx="1"/>
          </p:cNvCxnSpPr>
          <p:nvPr/>
        </p:nvCxnSpPr>
        <p:spPr>
          <a:xfrm flipV="1">
            <a:off x="8953520" y="2143116"/>
            <a:ext cx="500066" cy="142876"/>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ローチャート : 端子 71"/>
          <p:cNvSpPr/>
          <p:nvPr/>
        </p:nvSpPr>
        <p:spPr>
          <a:xfrm>
            <a:off x="5381620"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87" name="曲線コネクタ 86"/>
          <p:cNvCxnSpPr>
            <a:stCxn id="166" idx="3"/>
            <a:endCxn id="17" idx="1"/>
          </p:cNvCxnSpPr>
          <p:nvPr/>
        </p:nvCxnSpPr>
        <p:spPr>
          <a:xfrm>
            <a:off x="8024826" y="4071949"/>
            <a:ext cx="214314" cy="107157"/>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曲線コネクタ 133"/>
          <p:cNvCxnSpPr>
            <a:stCxn id="12" idx="2"/>
            <a:endCxn id="29" idx="0"/>
          </p:cNvCxnSpPr>
          <p:nvPr/>
        </p:nvCxnSpPr>
        <p:spPr>
          <a:xfrm rot="16200000" flipH="1">
            <a:off x="7685495" y="4697031"/>
            <a:ext cx="500066" cy="2678925"/>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曲線コネクタ 136"/>
          <p:cNvCxnSpPr>
            <a:stCxn id="12" idx="2"/>
            <a:endCxn id="33" idx="0"/>
          </p:cNvCxnSpPr>
          <p:nvPr/>
        </p:nvCxnSpPr>
        <p:spPr>
          <a:xfrm rot="16200000" flipH="1">
            <a:off x="7024694" y="5357829"/>
            <a:ext cx="428628" cy="1285884"/>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 端子 142"/>
          <p:cNvSpPr/>
          <p:nvPr/>
        </p:nvSpPr>
        <p:spPr>
          <a:xfrm>
            <a:off x="3095604" y="4572008"/>
            <a:ext cx="1000132"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700" dirty="0">
                <a:latin typeface="HG丸ｺﾞｼｯｸM-PRO" pitchFamily="50" charset="-128"/>
                <a:ea typeface="HG丸ｺﾞｼｯｸM-PRO" pitchFamily="50" charset="-128"/>
              </a:rPr>
              <a:t>SRU/SOAP</a:t>
            </a:r>
          </a:p>
        </p:txBody>
      </p:sp>
      <p:cxnSp>
        <p:nvCxnSpPr>
          <p:cNvPr id="153" name="曲線コネクタ 152"/>
          <p:cNvCxnSpPr/>
          <p:nvPr/>
        </p:nvCxnSpPr>
        <p:spPr>
          <a:xfrm rot="10800000">
            <a:off x="6238876" y="4714884"/>
            <a:ext cx="357190" cy="21431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曲線コネクタ 155"/>
          <p:cNvCxnSpPr>
            <a:stCxn id="72" idx="0"/>
            <a:endCxn id="18" idx="2"/>
          </p:cNvCxnSpPr>
          <p:nvPr/>
        </p:nvCxnSpPr>
        <p:spPr>
          <a:xfrm rot="16200000" flipV="1">
            <a:off x="5613794" y="4304119"/>
            <a:ext cx="214314" cy="321471"/>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フローチャート : 端子 164"/>
          <p:cNvSpPr/>
          <p:nvPr/>
        </p:nvSpPr>
        <p:spPr>
          <a:xfrm>
            <a:off x="5238744" y="2214554"/>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199" name="曲線コネクタ 198"/>
          <p:cNvCxnSpPr>
            <a:stCxn id="41" idx="0"/>
            <a:endCxn id="14" idx="2"/>
          </p:cNvCxnSpPr>
          <p:nvPr/>
        </p:nvCxnSpPr>
        <p:spPr>
          <a:xfrm rot="16200000" flipV="1">
            <a:off x="6578207" y="5268532"/>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フローチャート : 端子 221"/>
          <p:cNvSpPr/>
          <p:nvPr/>
        </p:nvSpPr>
        <p:spPr>
          <a:xfrm>
            <a:off x="4595802"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典拠情報提供</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235" name="曲線コネクタ 234"/>
          <p:cNvCxnSpPr>
            <a:stCxn id="18" idx="3"/>
            <a:endCxn id="191" idx="1"/>
          </p:cNvCxnSpPr>
          <p:nvPr/>
        </p:nvCxnSpPr>
        <p:spPr>
          <a:xfrm>
            <a:off x="6024562" y="4036230"/>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a:off x="8096264" y="6000768"/>
            <a:ext cx="1500198" cy="215444"/>
          </a:xfrm>
          <a:prstGeom prst="rect">
            <a:avLst/>
          </a:prstGeom>
          <a:noFill/>
        </p:spPr>
        <p:txBody>
          <a:bodyPr wrap="square" rtlCol="0">
            <a:spAutoFit/>
          </a:bodyPr>
          <a:lstStyle/>
          <a:p>
            <a:r>
              <a:rPr lang="ja-JP" altLang="en-US" sz="800" dirty="0"/>
              <a:t>統合書誌</a:t>
            </a:r>
            <a:r>
              <a:rPr lang="en-US" altLang="ja-JP" sz="800" dirty="0"/>
              <a:t>XML</a:t>
            </a:r>
            <a:r>
              <a:rPr lang="ja-JP" altLang="en-US" sz="800" dirty="0"/>
              <a:t>ファイル転送</a:t>
            </a:r>
          </a:p>
        </p:txBody>
      </p:sp>
      <p:sp>
        <p:nvSpPr>
          <p:cNvPr id="268" name="フローチャート : 端子 267"/>
          <p:cNvSpPr/>
          <p:nvPr/>
        </p:nvSpPr>
        <p:spPr>
          <a:xfrm>
            <a:off x="4952992" y="5500702"/>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一次情報収集</a:t>
            </a:r>
            <a:r>
              <a:rPr lang="en-US" altLang="ja-JP" sz="800" dirty="0">
                <a:latin typeface="HG丸ｺﾞｼｯｸM-PRO" pitchFamily="50" charset="-128"/>
                <a:ea typeface="HG丸ｺﾞｼｯｸM-PRO" pitchFamily="50" charset="-128"/>
              </a:rPr>
              <a:t>API</a:t>
            </a:r>
          </a:p>
        </p:txBody>
      </p:sp>
      <p:cxnSp>
        <p:nvCxnSpPr>
          <p:cNvPr id="272" name="曲線コネクタ 271"/>
          <p:cNvCxnSpPr>
            <a:stCxn id="268" idx="2"/>
            <a:endCxn id="33" idx="0"/>
          </p:cNvCxnSpPr>
          <p:nvPr/>
        </p:nvCxnSpPr>
        <p:spPr>
          <a:xfrm rot="16200000" flipH="1">
            <a:off x="6417471" y="4750606"/>
            <a:ext cx="428628" cy="2500330"/>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0" name="フローチャート : 端子 279"/>
          <p:cNvSpPr/>
          <p:nvPr/>
        </p:nvSpPr>
        <p:spPr>
          <a:xfrm>
            <a:off x="5167306" y="228599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sp>
        <p:nvSpPr>
          <p:cNvPr id="281" name="フローチャート : 端子 280"/>
          <p:cNvSpPr/>
          <p:nvPr/>
        </p:nvSpPr>
        <p:spPr>
          <a:xfrm>
            <a:off x="5095868" y="2357430"/>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ファセット検索</a:t>
            </a:r>
            <a:endParaRPr lang="en-US" altLang="ja-JP" sz="800" dirty="0">
              <a:latin typeface="HG丸ｺﾞｼｯｸM-PRO" pitchFamily="50" charset="-128"/>
              <a:ea typeface="HG丸ｺﾞｼｯｸM-PRO" pitchFamily="50" charset="-128"/>
            </a:endParaRPr>
          </a:p>
          <a:p>
            <a:pPr algn="ctr"/>
            <a:r>
              <a:rPr lang="ja-JP" altLang="en-US" sz="800" dirty="0" err="1">
                <a:latin typeface="HG丸ｺﾞｼｯｸM-PRO" pitchFamily="50" charset="-128"/>
                <a:ea typeface="HG丸ｺﾞｼｯｸM-PRO" pitchFamily="50" charset="-128"/>
              </a:rPr>
              <a:t>．．．．．</a:t>
            </a:r>
            <a:endParaRPr lang="en-US" altLang="ja-JP" sz="800" dirty="0">
              <a:latin typeface="HG丸ｺﾞｼｯｸM-PRO" pitchFamily="50" charset="-128"/>
              <a:ea typeface="HG丸ｺﾞｼｯｸM-PRO" pitchFamily="50" charset="-128"/>
            </a:endParaRPr>
          </a:p>
        </p:txBody>
      </p:sp>
      <p:cxnSp>
        <p:nvCxnSpPr>
          <p:cNvPr id="345" name="曲線コネクタ 344"/>
          <p:cNvCxnSpPr>
            <a:stCxn id="352" idx="1"/>
            <a:endCxn id="170" idx="3"/>
          </p:cNvCxnSpPr>
          <p:nvPr/>
        </p:nvCxnSpPr>
        <p:spPr>
          <a:xfrm rot="10800000">
            <a:off x="7810512" y="2643182"/>
            <a:ext cx="928694" cy="785818"/>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2" name="フローチャート : 端子 351"/>
          <p:cNvSpPr/>
          <p:nvPr/>
        </p:nvSpPr>
        <p:spPr>
          <a:xfrm>
            <a:off x="8739206" y="3214686"/>
            <a:ext cx="785818" cy="428628"/>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リンクターゲット</a:t>
            </a:r>
            <a:endParaRPr lang="en-US" altLang="ja-JP" sz="200" dirty="0">
              <a:latin typeface="HG丸ｺﾞｼｯｸM-PRO" pitchFamily="50" charset="-128"/>
              <a:ea typeface="HG丸ｺﾞｼｯｸM-PRO" pitchFamily="50" charset="-128"/>
            </a:endParaRPr>
          </a:p>
        </p:txBody>
      </p:sp>
      <p:sp>
        <p:nvSpPr>
          <p:cNvPr id="113" name="フローチャート : 端子 112"/>
          <p:cNvSpPr/>
          <p:nvPr/>
        </p:nvSpPr>
        <p:spPr>
          <a:xfrm>
            <a:off x="9453589" y="2000240"/>
            <a:ext cx="785818"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600" dirty="0">
                <a:latin typeface="HG丸ｺﾞｼｯｸM-PRO" pitchFamily="50" charset="-128"/>
                <a:ea typeface="HG丸ｺﾞｼｯｸM-PRO" pitchFamily="50" charset="-128"/>
              </a:rPr>
              <a:t>想・イマジン</a:t>
            </a:r>
            <a:endParaRPr lang="en-US" altLang="ja-JP" sz="600" dirty="0">
              <a:latin typeface="HG丸ｺﾞｼｯｸM-PRO" pitchFamily="50" charset="-128"/>
              <a:ea typeface="HG丸ｺﾞｼｯｸM-PRO" pitchFamily="50" charset="-128"/>
            </a:endParaRPr>
          </a:p>
          <a:p>
            <a:pPr algn="ctr"/>
            <a:r>
              <a:rPr lang="ja-JP" altLang="en-US" sz="600" dirty="0">
                <a:latin typeface="HG丸ｺﾞｼｯｸM-PRO" pitchFamily="50" charset="-128"/>
                <a:ea typeface="HG丸ｺﾞｼｯｸM-PRO" pitchFamily="50" charset="-128"/>
              </a:rPr>
              <a:t>連想検索</a:t>
            </a:r>
            <a:endParaRPr lang="en-US" altLang="ja-JP" sz="600" dirty="0">
              <a:latin typeface="HG丸ｺﾞｼｯｸM-PRO" pitchFamily="50" charset="-128"/>
              <a:ea typeface="HG丸ｺﾞｼｯｸM-PRO" pitchFamily="50" charset="-128"/>
            </a:endParaRPr>
          </a:p>
        </p:txBody>
      </p:sp>
      <p:sp>
        <p:nvSpPr>
          <p:cNvPr id="167" name="フローチャート : 端子 166"/>
          <p:cNvSpPr/>
          <p:nvPr/>
        </p:nvSpPr>
        <p:spPr>
          <a:xfrm>
            <a:off x="7167570" y="3857628"/>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166" name="フローチャート : 端子 165"/>
          <p:cNvSpPr/>
          <p:nvPr/>
        </p:nvSpPr>
        <p:spPr>
          <a:xfrm>
            <a:off x="7167570" y="3929066"/>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75" name="フローチャート : 端子 74"/>
          <p:cNvSpPr/>
          <p:nvPr/>
        </p:nvSpPr>
        <p:spPr>
          <a:xfrm>
            <a:off x="7024694" y="4000504"/>
            <a:ext cx="857256"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アクセス</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sp>
        <p:nvSpPr>
          <p:cNvPr id="226" name="フローチャート : 端子 225"/>
          <p:cNvSpPr/>
          <p:nvPr/>
        </p:nvSpPr>
        <p:spPr>
          <a:xfrm>
            <a:off x="4238612" y="78579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簡易検索窓</a:t>
            </a:r>
            <a:endParaRPr lang="en-US" altLang="ja-JP" sz="800" dirty="0">
              <a:latin typeface="HG丸ｺﾞｼｯｸM-PRO" pitchFamily="50" charset="-128"/>
              <a:ea typeface="HG丸ｺﾞｼｯｸM-PRO" pitchFamily="50" charset="-128"/>
            </a:endParaRPr>
          </a:p>
        </p:txBody>
      </p:sp>
      <p:sp>
        <p:nvSpPr>
          <p:cNvPr id="157" name="フローチャート: 処理 156"/>
          <p:cNvSpPr/>
          <p:nvPr/>
        </p:nvSpPr>
        <p:spPr>
          <a:xfrm>
            <a:off x="3309918" y="3500438"/>
            <a:ext cx="1643074" cy="7143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dirty="0">
              <a:latin typeface="HG丸ｺﾞｼｯｸM-PRO" pitchFamily="50" charset="-128"/>
              <a:ea typeface="HG丸ｺﾞｼｯｸM-PRO" pitchFamily="50" charset="-128"/>
            </a:endParaRPr>
          </a:p>
        </p:txBody>
      </p:sp>
      <p:sp>
        <p:nvSpPr>
          <p:cNvPr id="162" name="フローチャート : 磁気ディスク 161"/>
          <p:cNvSpPr/>
          <p:nvPr/>
        </p:nvSpPr>
        <p:spPr>
          <a:xfrm>
            <a:off x="4238612"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メタデータ</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cxnSp>
        <p:nvCxnSpPr>
          <p:cNvPr id="171" name="曲線コネクタ 170"/>
          <p:cNvCxnSpPr>
            <a:stCxn id="157" idx="0"/>
            <a:endCxn id="116" idx="2"/>
          </p:cNvCxnSpPr>
          <p:nvPr/>
        </p:nvCxnSpPr>
        <p:spPr>
          <a:xfrm rot="16200000" flipV="1">
            <a:off x="3899282" y="3268271"/>
            <a:ext cx="357190" cy="107157"/>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曲線コネクタ 220"/>
          <p:cNvCxnSpPr>
            <a:stCxn id="157" idx="3"/>
            <a:endCxn id="18" idx="1"/>
          </p:cNvCxnSpPr>
          <p:nvPr/>
        </p:nvCxnSpPr>
        <p:spPr>
          <a:xfrm>
            <a:off x="4952992" y="3857634"/>
            <a:ext cx="142876" cy="17859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線コネクタ 229"/>
          <p:cNvCxnSpPr>
            <a:stCxn id="116" idx="0"/>
            <a:endCxn id="10" idx="2"/>
          </p:cNvCxnSpPr>
          <p:nvPr/>
        </p:nvCxnSpPr>
        <p:spPr>
          <a:xfrm rot="16200000" flipV="1">
            <a:off x="3667108" y="2500309"/>
            <a:ext cx="142876" cy="571504"/>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フローチャート : 端子 109"/>
          <p:cNvSpPr/>
          <p:nvPr/>
        </p:nvSpPr>
        <p:spPr>
          <a:xfrm>
            <a:off x="6810380" y="214311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p:txBody>
      </p:sp>
      <p:sp>
        <p:nvSpPr>
          <p:cNvPr id="114" name="フローチャート : 端子 113"/>
          <p:cNvSpPr/>
          <p:nvPr/>
        </p:nvSpPr>
        <p:spPr>
          <a:xfrm>
            <a:off x="7953388" y="214311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GETAssoc</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API</a:t>
            </a:r>
          </a:p>
        </p:txBody>
      </p:sp>
      <p:cxnSp>
        <p:nvCxnSpPr>
          <p:cNvPr id="121" name="曲線コネクタ 120"/>
          <p:cNvCxnSpPr>
            <a:stCxn id="63" idx="3"/>
            <a:endCxn id="61" idx="1"/>
          </p:cNvCxnSpPr>
          <p:nvPr/>
        </p:nvCxnSpPr>
        <p:spPr>
          <a:xfrm flipV="1">
            <a:off x="8953520" y="2536032"/>
            <a:ext cx="500066" cy="107157"/>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線コネクタ 123"/>
          <p:cNvCxnSpPr>
            <a:stCxn id="110" idx="3"/>
            <a:endCxn id="114" idx="1"/>
          </p:cNvCxnSpPr>
          <p:nvPr/>
        </p:nvCxnSpPr>
        <p:spPr>
          <a:xfrm>
            <a:off x="7810512" y="2285992"/>
            <a:ext cx="142876" cy="1588"/>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フローチャート : 磁気ディスク 177"/>
          <p:cNvSpPr/>
          <p:nvPr/>
        </p:nvSpPr>
        <p:spPr>
          <a:xfrm>
            <a:off x="3452797" y="3571876"/>
            <a:ext cx="642942" cy="57150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本文</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全文検索</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インデックス</a:t>
            </a:r>
            <a:endParaRPr lang="en-US" altLang="ja-JP" sz="700" dirty="0">
              <a:latin typeface="HG丸ｺﾞｼｯｸM-PRO" pitchFamily="50" charset="-128"/>
              <a:ea typeface="HG丸ｺﾞｼｯｸM-PRO" pitchFamily="50" charset="-128"/>
            </a:endParaRPr>
          </a:p>
        </p:txBody>
      </p:sp>
      <p:sp>
        <p:nvSpPr>
          <p:cNvPr id="188" name="フローチャート : 磁気ディスク 187"/>
          <p:cNvSpPr/>
          <p:nvPr/>
        </p:nvSpPr>
        <p:spPr>
          <a:xfrm>
            <a:off x="6453190" y="378619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著作・表現・体現</a:t>
            </a:r>
          </a:p>
        </p:txBody>
      </p:sp>
      <p:sp>
        <p:nvSpPr>
          <p:cNvPr id="189" name="フローチャート : 磁気ディスク 188"/>
          <p:cNvSpPr/>
          <p:nvPr/>
        </p:nvSpPr>
        <p:spPr>
          <a:xfrm>
            <a:off x="6453190" y="4143380"/>
            <a:ext cx="571504" cy="35719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所蔵場所情報</a:t>
            </a:r>
          </a:p>
        </p:txBody>
      </p:sp>
      <p:sp>
        <p:nvSpPr>
          <p:cNvPr id="201" name="フローチャート : 磁気ディスク 200"/>
          <p:cNvSpPr/>
          <p:nvPr/>
        </p:nvSpPr>
        <p:spPr>
          <a:xfrm>
            <a:off x="5881686" y="3214686"/>
            <a:ext cx="500066" cy="357190"/>
          </a:xfrm>
          <a:prstGeom prst="flowChartMagneticDisk">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著者名</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典拠</a:t>
            </a:r>
          </a:p>
        </p:txBody>
      </p:sp>
      <p:sp>
        <p:nvSpPr>
          <p:cNvPr id="229" name="フローチャート: 処理 228"/>
          <p:cNvSpPr/>
          <p:nvPr/>
        </p:nvSpPr>
        <p:spPr>
          <a:xfrm>
            <a:off x="6310317" y="6286520"/>
            <a:ext cx="928694" cy="357190"/>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900" dirty="0">
                <a:latin typeface="HG丸ｺﾞｼｯｸM-PRO" pitchFamily="50" charset="-128"/>
                <a:ea typeface="HG丸ｺﾞｼｯｸM-PRO" pitchFamily="50" charset="-128"/>
              </a:rPr>
              <a:t>当館</a:t>
            </a:r>
            <a:r>
              <a:rPr lang="en-US" altLang="ja-JP" sz="900" dirty="0">
                <a:latin typeface="HG丸ｺﾞｼｯｸM-PRO" pitchFamily="50" charset="-128"/>
                <a:ea typeface="HG丸ｺﾞｼｯｸM-PRO" pitchFamily="50" charset="-128"/>
              </a:rPr>
              <a:t>HP</a:t>
            </a:r>
          </a:p>
          <a:p>
            <a:pPr algn="ctr"/>
            <a:r>
              <a:rPr lang="ja-JP" altLang="en-US" sz="900" dirty="0">
                <a:latin typeface="HG丸ｺﾞｼｯｸM-PRO" pitchFamily="50" charset="-128"/>
                <a:ea typeface="HG丸ｺﾞｼｯｸM-PRO" pitchFamily="50" charset="-128"/>
              </a:rPr>
              <a:t>（当館刊行物等）</a:t>
            </a:r>
            <a:endParaRPr lang="en-US" altLang="ja-JP" sz="900" dirty="0">
              <a:latin typeface="HG丸ｺﾞｼｯｸM-PRO" pitchFamily="50" charset="-128"/>
              <a:ea typeface="HG丸ｺﾞｼｯｸM-PRO" pitchFamily="50" charset="-128"/>
            </a:endParaRPr>
          </a:p>
        </p:txBody>
      </p:sp>
      <p:cxnSp>
        <p:nvCxnSpPr>
          <p:cNvPr id="232" name="曲線コネクタ 231"/>
          <p:cNvCxnSpPr>
            <a:stCxn id="229" idx="0"/>
            <a:endCxn id="268" idx="2"/>
          </p:cNvCxnSpPr>
          <p:nvPr/>
        </p:nvCxnSpPr>
        <p:spPr>
          <a:xfrm rot="16200000" flipV="1">
            <a:off x="5828108" y="5339970"/>
            <a:ext cx="500066" cy="1393041"/>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曲線コネクタ 236"/>
          <p:cNvCxnSpPr>
            <a:stCxn id="143" idx="0"/>
            <a:endCxn id="10" idx="2"/>
          </p:cNvCxnSpPr>
          <p:nvPr/>
        </p:nvCxnSpPr>
        <p:spPr>
          <a:xfrm rot="16200000" flipV="1">
            <a:off x="2595538" y="3571876"/>
            <a:ext cx="1857388" cy="142876"/>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フローチャート : 端子 260"/>
          <p:cNvSpPr/>
          <p:nvPr/>
        </p:nvSpPr>
        <p:spPr>
          <a:xfrm>
            <a:off x="8239140" y="4429132"/>
            <a:ext cx="1071570"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FRBR</a:t>
            </a:r>
            <a:r>
              <a:rPr lang="ja-JP" altLang="en-US" sz="800" dirty="0">
                <a:latin typeface="HG丸ｺﾞｼｯｸM-PRO" pitchFamily="50" charset="-128"/>
                <a:ea typeface="HG丸ｺﾞｼｯｸM-PRO" pitchFamily="50" charset="-128"/>
              </a:rPr>
              <a:t>的</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管理機能</a:t>
            </a:r>
            <a:endParaRPr lang="en-US" altLang="ja-JP" sz="800" dirty="0">
              <a:latin typeface="HG丸ｺﾞｼｯｸM-PRO" pitchFamily="50" charset="-128"/>
              <a:ea typeface="HG丸ｺﾞｼｯｸM-PRO" pitchFamily="50" charset="-128"/>
            </a:endParaRPr>
          </a:p>
        </p:txBody>
      </p:sp>
      <p:sp>
        <p:nvSpPr>
          <p:cNvPr id="262" name="フローチャート : 端子 261"/>
          <p:cNvSpPr/>
          <p:nvPr/>
        </p:nvSpPr>
        <p:spPr>
          <a:xfrm>
            <a:off x="9453589" y="4000504"/>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書誌同定</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実証実験</a:t>
            </a:r>
            <a:endParaRPr lang="en-US" altLang="ja-JP" sz="800" dirty="0">
              <a:latin typeface="HG丸ｺﾞｼｯｸM-PRO" pitchFamily="50" charset="-128"/>
              <a:ea typeface="HG丸ｺﾞｼｯｸM-PRO" pitchFamily="50" charset="-128"/>
            </a:endParaRPr>
          </a:p>
        </p:txBody>
      </p:sp>
      <p:sp>
        <p:nvSpPr>
          <p:cNvPr id="270" name="フローチャート : 端子 269"/>
          <p:cNvSpPr/>
          <p:nvPr/>
        </p:nvSpPr>
        <p:spPr>
          <a:xfrm>
            <a:off x="5381620" y="642918"/>
            <a:ext cx="1500198" cy="285752"/>
          </a:xfrm>
          <a:prstGeom prst="flowChartTerminator">
            <a:avLst/>
          </a:prstGeom>
          <a:gradFill flip="none" rotWithShape="1">
            <a:gsLst>
              <a:gs pos="0">
                <a:schemeClr val="accent4">
                  <a:tint val="35000"/>
                  <a:satMod val="260000"/>
                </a:schemeClr>
              </a:gs>
              <a:gs pos="30000">
                <a:schemeClr val="accent4">
                  <a:tint val="38000"/>
                  <a:satMod val="260000"/>
                </a:schemeClr>
              </a:gs>
              <a:gs pos="75000">
                <a:schemeClr val="accent4">
                  <a:tint val="55000"/>
                  <a:satMod val="255000"/>
                </a:schemeClr>
              </a:gs>
              <a:gs pos="100000">
                <a:schemeClr val="accent4">
                  <a:tint val="70000"/>
                  <a:satMod val="255000"/>
                </a:schemeClr>
              </a:gs>
            </a:gsLst>
            <a:lin ang="2700000" scaled="1"/>
            <a:tileRect/>
          </a:gra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情報探索ページ</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a:t>
            </a: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ページデザイン</a:t>
            </a:r>
            <a:endParaRPr lang="en-US" altLang="ja-JP" sz="800" dirty="0">
              <a:latin typeface="HG丸ｺﾞｼｯｸM-PRO" pitchFamily="50" charset="-128"/>
              <a:ea typeface="HG丸ｺﾞｼｯｸM-PRO" pitchFamily="50" charset="-128"/>
            </a:endParaRPr>
          </a:p>
        </p:txBody>
      </p:sp>
      <p:sp>
        <p:nvSpPr>
          <p:cNvPr id="284" name="フローチャート : 端子 283"/>
          <p:cNvSpPr/>
          <p:nvPr/>
        </p:nvSpPr>
        <p:spPr>
          <a:xfrm>
            <a:off x="6953256" y="1285860"/>
            <a:ext cx="1000132"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典拠検索窓</a:t>
            </a:r>
            <a:endParaRPr lang="en-US" altLang="ja-JP" sz="800" dirty="0">
              <a:latin typeface="HG丸ｺﾞｼｯｸM-PRO" pitchFamily="50" charset="-128"/>
              <a:ea typeface="HG丸ｺﾞｼｯｸM-PRO" pitchFamily="50" charset="-128"/>
            </a:endParaRPr>
          </a:p>
        </p:txBody>
      </p:sp>
      <p:cxnSp>
        <p:nvCxnSpPr>
          <p:cNvPr id="288" name="曲線コネクタ 287"/>
          <p:cNvCxnSpPr>
            <a:stCxn id="10" idx="0"/>
            <a:endCxn id="39" idx="2"/>
          </p:cNvCxnSpPr>
          <p:nvPr/>
        </p:nvCxnSpPr>
        <p:spPr>
          <a:xfrm rot="5400000" flipH="1" flipV="1">
            <a:off x="4738678" y="857232"/>
            <a:ext cx="142876" cy="271464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2" name="フローチャート : 端子 291"/>
          <p:cNvSpPr/>
          <p:nvPr/>
        </p:nvSpPr>
        <p:spPr>
          <a:xfrm>
            <a:off x="5738810" y="285749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sp>
        <p:nvSpPr>
          <p:cNvPr id="295" name="フローチャート : 端子 294"/>
          <p:cNvSpPr/>
          <p:nvPr/>
        </p:nvSpPr>
        <p:spPr>
          <a:xfrm>
            <a:off x="288129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OAI-PMH</a:t>
            </a:r>
          </a:p>
        </p:txBody>
      </p:sp>
      <p:cxnSp>
        <p:nvCxnSpPr>
          <p:cNvPr id="296" name="曲線コネクタ 295"/>
          <p:cNvCxnSpPr>
            <a:stCxn id="10" idx="0"/>
            <a:endCxn id="295" idx="2"/>
          </p:cNvCxnSpPr>
          <p:nvPr/>
        </p:nvCxnSpPr>
        <p:spPr>
          <a:xfrm rot="16200000" flipV="1">
            <a:off x="3309918" y="2143119"/>
            <a:ext cx="214314" cy="7143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曲線コネクタ 298"/>
          <p:cNvCxnSpPr>
            <a:stCxn id="295" idx="0"/>
            <a:endCxn id="173" idx="3"/>
          </p:cNvCxnSpPr>
          <p:nvPr/>
        </p:nvCxnSpPr>
        <p:spPr>
          <a:xfrm rot="16200000" flipV="1">
            <a:off x="2970588" y="1375161"/>
            <a:ext cx="142876" cy="678661"/>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フローチャート : 端子 305"/>
          <p:cNvSpPr/>
          <p:nvPr/>
        </p:nvSpPr>
        <p:spPr>
          <a:xfrm>
            <a:off x="1881158" y="857232"/>
            <a:ext cx="1000132" cy="285752"/>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典拠データ</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利用サイト</a:t>
            </a:r>
            <a:endParaRPr lang="en-US" altLang="ja-JP" sz="800" dirty="0">
              <a:latin typeface="HG丸ｺﾞｼｯｸM-PRO" pitchFamily="50" charset="-128"/>
              <a:ea typeface="HG丸ｺﾞｼｯｸM-PRO" pitchFamily="50" charset="-128"/>
            </a:endParaRPr>
          </a:p>
        </p:txBody>
      </p:sp>
      <p:sp>
        <p:nvSpPr>
          <p:cNvPr id="309" name="フローチャート : 端子 308"/>
          <p:cNvSpPr/>
          <p:nvPr/>
        </p:nvSpPr>
        <p:spPr>
          <a:xfrm>
            <a:off x="3952860" y="1785926"/>
            <a:ext cx="1000132" cy="357190"/>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rmAutofit fontScale="77500" lnSpcReduction="20000"/>
          </a:bodyPr>
          <a:lstStyle/>
          <a:p>
            <a:pPr algn="ctr"/>
            <a:r>
              <a:rPr lang="ja-JP" altLang="en-US" sz="800" dirty="0">
                <a:latin typeface="HG丸ｺﾞｼｯｸM-PRO" pitchFamily="50" charset="-128"/>
                <a:ea typeface="HG丸ｺﾞｼｯｸM-PRO" pitchFamily="50" charset="-128"/>
              </a:rPr>
              <a:t>辞書検索</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316" name="曲線コネクタ 315"/>
          <p:cNvCxnSpPr>
            <a:stCxn id="309" idx="0"/>
            <a:endCxn id="306" idx="3"/>
          </p:cNvCxnSpPr>
          <p:nvPr/>
        </p:nvCxnSpPr>
        <p:spPr>
          <a:xfrm rot="16200000" flipV="1">
            <a:off x="3274199" y="607199"/>
            <a:ext cx="785818" cy="1571636"/>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フローチャート : 端子 329"/>
          <p:cNvSpPr/>
          <p:nvPr/>
        </p:nvSpPr>
        <p:spPr>
          <a:xfrm>
            <a:off x="3952860" y="2428868"/>
            <a:ext cx="1071570" cy="285752"/>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辞書検索サービス</a:t>
            </a:r>
            <a:endParaRPr lang="en-US" altLang="ja-JP" sz="800" dirty="0">
              <a:latin typeface="HG丸ｺﾞｼｯｸM-PRO" pitchFamily="50" charset="-128"/>
              <a:ea typeface="HG丸ｺﾞｼｯｸM-PRO" pitchFamily="50" charset="-128"/>
            </a:endParaRPr>
          </a:p>
        </p:txBody>
      </p:sp>
      <p:cxnSp>
        <p:nvCxnSpPr>
          <p:cNvPr id="335" name="曲線コネクタ 334"/>
          <p:cNvCxnSpPr>
            <a:stCxn id="330" idx="0"/>
            <a:endCxn id="309" idx="2"/>
          </p:cNvCxnSpPr>
          <p:nvPr/>
        </p:nvCxnSpPr>
        <p:spPr>
          <a:xfrm rot="16200000" flipV="1">
            <a:off x="4327910" y="2268136"/>
            <a:ext cx="285752" cy="35719"/>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曲線コネクタ 337"/>
          <p:cNvCxnSpPr>
            <a:stCxn id="222" idx="0"/>
            <a:endCxn id="330" idx="2"/>
          </p:cNvCxnSpPr>
          <p:nvPr/>
        </p:nvCxnSpPr>
        <p:spPr>
          <a:xfrm rot="16200000" flipV="1">
            <a:off x="4720819" y="2482453"/>
            <a:ext cx="142876" cy="60722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曲線コネクタ 370"/>
          <p:cNvCxnSpPr>
            <a:stCxn id="538" idx="0"/>
            <a:endCxn id="178" idx="3"/>
          </p:cNvCxnSpPr>
          <p:nvPr/>
        </p:nvCxnSpPr>
        <p:spPr>
          <a:xfrm rot="16200000" flipV="1">
            <a:off x="4042158" y="3875492"/>
            <a:ext cx="428628" cy="96441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曲線コネクタ 375"/>
          <p:cNvCxnSpPr>
            <a:stCxn id="421" idx="0"/>
            <a:endCxn id="538" idx="2"/>
          </p:cNvCxnSpPr>
          <p:nvPr/>
        </p:nvCxnSpPr>
        <p:spPr>
          <a:xfrm rot="16200000" flipV="1">
            <a:off x="4827976" y="4697031"/>
            <a:ext cx="214314" cy="392909"/>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9" name="曲線コネクタ 378"/>
          <p:cNvCxnSpPr>
            <a:stCxn id="33" idx="0"/>
            <a:endCxn id="268" idx="2"/>
          </p:cNvCxnSpPr>
          <p:nvPr/>
        </p:nvCxnSpPr>
        <p:spPr>
          <a:xfrm rot="16200000" flipV="1">
            <a:off x="6417471" y="4750606"/>
            <a:ext cx="428628" cy="2500330"/>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曲線コネクタ 415"/>
          <p:cNvCxnSpPr>
            <a:stCxn id="4" idx="0"/>
            <a:endCxn id="143" idx="2"/>
          </p:cNvCxnSpPr>
          <p:nvPr/>
        </p:nvCxnSpPr>
        <p:spPr>
          <a:xfrm rot="16200000" flipV="1">
            <a:off x="3559951" y="4822044"/>
            <a:ext cx="142876" cy="71438"/>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 name="フローチャート : 端子 420"/>
          <p:cNvSpPr/>
          <p:nvPr/>
        </p:nvSpPr>
        <p:spPr>
          <a:xfrm>
            <a:off x="4452926" y="5000636"/>
            <a:ext cx="1357322" cy="285752"/>
          </a:xfrm>
          <a:prstGeom prst="flowChartTerminator">
            <a:avLst/>
          </a:prstGeom>
          <a:solidFill>
            <a:schemeClr val="bg1"/>
          </a:solidFill>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本文（一次情報）</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収集機能</a:t>
            </a:r>
            <a:endParaRPr lang="en-US" altLang="ja-JP" sz="800" dirty="0">
              <a:latin typeface="HG丸ｺﾞｼｯｸM-PRO" pitchFamily="50" charset="-128"/>
              <a:ea typeface="HG丸ｺﾞｼｯｸM-PRO" pitchFamily="50" charset="-128"/>
            </a:endParaRPr>
          </a:p>
        </p:txBody>
      </p:sp>
      <p:cxnSp>
        <p:nvCxnSpPr>
          <p:cNvPr id="423" name="曲線コネクタ 422"/>
          <p:cNvCxnSpPr>
            <a:stCxn id="268" idx="0"/>
            <a:endCxn id="421" idx="2"/>
          </p:cNvCxnSpPr>
          <p:nvPr/>
        </p:nvCxnSpPr>
        <p:spPr>
          <a:xfrm rot="16200000" flipV="1">
            <a:off x="5149447" y="5268535"/>
            <a:ext cx="214314" cy="250033"/>
          </a:xfrm>
          <a:prstGeom prst="curvedConnector3">
            <a:avLst>
              <a:gd name="adj1" fmla="val 50000"/>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曲線コネクタ 432"/>
          <p:cNvCxnSpPr>
            <a:stCxn id="13" idx="0"/>
            <a:endCxn id="4" idx="2"/>
          </p:cNvCxnSpPr>
          <p:nvPr/>
        </p:nvCxnSpPr>
        <p:spPr>
          <a:xfrm rot="16200000" flipV="1">
            <a:off x="3917141" y="5107796"/>
            <a:ext cx="142876" cy="642942"/>
          </a:xfrm>
          <a:prstGeom prst="curvedConnector3">
            <a:avLst>
              <a:gd name="adj1" fmla="val 50000"/>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曲線コネクタ 438"/>
          <p:cNvCxnSpPr>
            <a:stCxn id="12" idx="2"/>
            <a:endCxn id="30" idx="0"/>
          </p:cNvCxnSpPr>
          <p:nvPr/>
        </p:nvCxnSpPr>
        <p:spPr>
          <a:xfrm rot="5400000">
            <a:off x="5917405" y="5607859"/>
            <a:ext cx="500066" cy="857256"/>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2" name="曲線コネクタ 441"/>
          <p:cNvCxnSpPr>
            <a:stCxn id="31" idx="0"/>
            <a:endCxn id="43" idx="2"/>
          </p:cNvCxnSpPr>
          <p:nvPr/>
        </p:nvCxnSpPr>
        <p:spPr>
          <a:xfrm rot="16200000" flipV="1">
            <a:off x="4185034" y="5840039"/>
            <a:ext cx="428628" cy="464347"/>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曲線コネクタ 444"/>
          <p:cNvCxnSpPr>
            <a:stCxn id="12" idx="2"/>
            <a:endCxn id="36" idx="0"/>
          </p:cNvCxnSpPr>
          <p:nvPr/>
        </p:nvCxnSpPr>
        <p:spPr>
          <a:xfrm rot="5400000">
            <a:off x="4774397" y="4464854"/>
            <a:ext cx="500066" cy="3143272"/>
          </a:xfrm>
          <a:prstGeom prst="curvedConnector3">
            <a:avLst>
              <a:gd name="adj1" fmla="val 50000"/>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1" name="曲線コネクタ 450"/>
          <p:cNvCxnSpPr>
            <a:stCxn id="35" idx="0"/>
            <a:endCxn id="43" idx="2"/>
          </p:cNvCxnSpPr>
          <p:nvPr/>
        </p:nvCxnSpPr>
        <p:spPr>
          <a:xfrm rot="5400000" flipH="1" flipV="1">
            <a:off x="2952736" y="5072085"/>
            <a:ext cx="428628" cy="2000248"/>
          </a:xfrm>
          <a:prstGeom prst="curvedConnector3">
            <a:avLst>
              <a:gd name="adj1" fmla="val 50000"/>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7" name="曲線コネクタ 86"/>
          <p:cNvCxnSpPr>
            <a:stCxn id="166" idx="3"/>
            <a:endCxn id="261" idx="1"/>
          </p:cNvCxnSpPr>
          <p:nvPr/>
        </p:nvCxnSpPr>
        <p:spPr>
          <a:xfrm>
            <a:off x="8024826" y="4071947"/>
            <a:ext cx="214314" cy="535785"/>
          </a:xfrm>
          <a:prstGeom prst="curvedConnector3">
            <a:avLst>
              <a:gd name="adj1" fmla="val 5000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2" name="フローチャート : 端子 491"/>
          <p:cNvSpPr/>
          <p:nvPr/>
        </p:nvSpPr>
        <p:spPr>
          <a:xfrm>
            <a:off x="4310050" y="1142984"/>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詳細検索窓</a:t>
            </a:r>
            <a:endParaRPr lang="en-US" altLang="ja-JP" sz="800" dirty="0">
              <a:latin typeface="HG丸ｺﾞｼｯｸM-PRO" pitchFamily="50" charset="-128"/>
              <a:ea typeface="HG丸ｺﾞｼｯｸM-PRO" pitchFamily="50" charset="-128"/>
            </a:endParaRPr>
          </a:p>
        </p:txBody>
      </p:sp>
      <p:sp>
        <p:nvSpPr>
          <p:cNvPr id="493" name="フローチャート : 端子 492"/>
          <p:cNvSpPr/>
          <p:nvPr/>
        </p:nvSpPr>
        <p:spPr>
          <a:xfrm>
            <a:off x="5953124" y="107154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ファセット表示</a:t>
            </a:r>
            <a:endParaRPr lang="en-US" altLang="ja-JP" sz="800" dirty="0">
              <a:latin typeface="HG丸ｺﾞｼｯｸM-PRO" pitchFamily="50" charset="-128"/>
              <a:ea typeface="HG丸ｺﾞｼｯｸM-PRO" pitchFamily="50" charset="-128"/>
            </a:endParaRPr>
          </a:p>
        </p:txBody>
      </p:sp>
      <p:sp>
        <p:nvSpPr>
          <p:cNvPr id="494" name="フローチャート : 端子 493"/>
          <p:cNvSpPr/>
          <p:nvPr/>
        </p:nvSpPr>
        <p:spPr>
          <a:xfrm>
            <a:off x="7024694" y="857232"/>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連想検索窓</a:t>
            </a:r>
            <a:endParaRPr lang="en-US" altLang="ja-JP" sz="800" dirty="0">
              <a:latin typeface="HG丸ｺﾞｼｯｸM-PRO" pitchFamily="50" charset="-128"/>
              <a:ea typeface="HG丸ｺﾞｼｯｸM-PRO" pitchFamily="50" charset="-128"/>
            </a:endParaRPr>
          </a:p>
        </p:txBody>
      </p:sp>
      <p:sp>
        <p:nvSpPr>
          <p:cNvPr id="518" name="フローチャート : 端子 517"/>
          <p:cNvSpPr/>
          <p:nvPr/>
        </p:nvSpPr>
        <p:spPr>
          <a:xfrm>
            <a:off x="2881290" y="714356"/>
            <a:ext cx="1000132" cy="285752"/>
          </a:xfrm>
          <a:prstGeom prst="flowChartTerminator">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他</a:t>
            </a:r>
            <a:r>
              <a:rPr lang="en-US" altLang="ja-JP" sz="800" dirty="0">
                <a:latin typeface="HG丸ｺﾞｼｯｸM-PRO" pitchFamily="50" charset="-128"/>
                <a:ea typeface="HG丸ｺﾞｼｯｸM-PRO" pitchFamily="50" charset="-128"/>
              </a:rPr>
              <a:t>DB</a:t>
            </a: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cxnSp>
        <p:nvCxnSpPr>
          <p:cNvPr id="519" name="曲線コネクタ 315"/>
          <p:cNvCxnSpPr>
            <a:stCxn id="163" idx="1"/>
            <a:endCxn id="518" idx="3"/>
          </p:cNvCxnSpPr>
          <p:nvPr/>
        </p:nvCxnSpPr>
        <p:spPr>
          <a:xfrm rot="10800000">
            <a:off x="3881425" y="857235"/>
            <a:ext cx="285752" cy="250033"/>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2" name="テキスト ボックス 521"/>
          <p:cNvSpPr txBox="1"/>
          <p:nvPr/>
        </p:nvSpPr>
        <p:spPr>
          <a:xfrm>
            <a:off x="2952730" y="1500174"/>
            <a:ext cx="571504" cy="215444"/>
          </a:xfrm>
          <a:prstGeom prst="rect">
            <a:avLst/>
          </a:prstGeom>
          <a:noFill/>
        </p:spPr>
        <p:txBody>
          <a:bodyPr wrap="square" rtlCol="0">
            <a:spAutoFit/>
          </a:bodyPr>
          <a:lstStyle/>
          <a:p>
            <a:r>
              <a:rPr lang="ja-JP" altLang="en-US" sz="800" dirty="0"/>
              <a:t>体現形</a:t>
            </a:r>
          </a:p>
        </p:txBody>
      </p:sp>
      <p:sp>
        <p:nvSpPr>
          <p:cNvPr id="523" name="フローチャート : 端子 522"/>
          <p:cNvSpPr/>
          <p:nvPr/>
        </p:nvSpPr>
        <p:spPr>
          <a:xfrm>
            <a:off x="9453589" y="1214422"/>
            <a:ext cx="785818" cy="357190"/>
          </a:xfrm>
          <a:prstGeom prst="flowChartTerminator">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当館サービス利用サイト</a:t>
            </a:r>
            <a:endParaRPr lang="en-US" altLang="ja-JP" sz="800" dirty="0">
              <a:latin typeface="HG丸ｺﾞｼｯｸM-PRO" pitchFamily="50" charset="-128"/>
              <a:ea typeface="HG丸ｺﾞｼｯｸM-PRO" pitchFamily="50" charset="-128"/>
            </a:endParaRPr>
          </a:p>
        </p:txBody>
      </p:sp>
      <p:cxnSp>
        <p:nvCxnSpPr>
          <p:cNvPr id="524" name="曲線コネクタ 523"/>
          <p:cNvCxnSpPr>
            <a:stCxn id="38" idx="3"/>
            <a:endCxn id="523" idx="1"/>
          </p:cNvCxnSpPr>
          <p:nvPr/>
        </p:nvCxnSpPr>
        <p:spPr>
          <a:xfrm flipV="1">
            <a:off x="8953520" y="1393024"/>
            <a:ext cx="500066" cy="53578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8" name="フローチャート : 端子 537"/>
          <p:cNvSpPr/>
          <p:nvPr/>
        </p:nvSpPr>
        <p:spPr>
          <a:xfrm>
            <a:off x="4167174" y="4572008"/>
            <a:ext cx="1143008" cy="214314"/>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Web</a:t>
            </a:r>
            <a:r>
              <a:rPr lang="ja-JP" altLang="en-US" sz="800" dirty="0">
                <a:latin typeface="HG丸ｺﾞｼｯｸM-PRO" pitchFamily="50" charset="-128"/>
                <a:ea typeface="HG丸ｺﾞｼｯｸM-PRO" pitchFamily="50" charset="-128"/>
              </a:rPr>
              <a:t>サービス</a:t>
            </a:r>
            <a:r>
              <a:rPr lang="en-US" altLang="ja-JP" sz="800" dirty="0">
                <a:latin typeface="HG丸ｺﾞｼｯｸM-PRO" pitchFamily="50" charset="-128"/>
                <a:ea typeface="HG丸ｺﾞｼｯｸM-PRO" pitchFamily="50" charset="-128"/>
              </a:rPr>
              <a:t>API</a:t>
            </a:r>
          </a:p>
        </p:txBody>
      </p:sp>
      <p:cxnSp>
        <p:nvCxnSpPr>
          <p:cNvPr id="549" name="曲線コネクタ 548"/>
          <p:cNvCxnSpPr>
            <a:stCxn id="39" idx="0"/>
            <a:endCxn id="523" idx="1"/>
          </p:cNvCxnSpPr>
          <p:nvPr/>
        </p:nvCxnSpPr>
        <p:spPr>
          <a:xfrm rot="5400000" flipH="1" flipV="1">
            <a:off x="7578343" y="-17883"/>
            <a:ext cx="464347" cy="3286148"/>
          </a:xfrm>
          <a:prstGeom prst="curved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曲線コネクタ 548"/>
          <p:cNvCxnSpPr>
            <a:stCxn id="39" idx="0"/>
            <a:endCxn id="163" idx="2"/>
          </p:cNvCxnSpPr>
          <p:nvPr/>
        </p:nvCxnSpPr>
        <p:spPr>
          <a:xfrm rot="5400000" flipH="1" flipV="1">
            <a:off x="6078140" y="1732350"/>
            <a:ext cx="214314" cy="35719"/>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5024430" y="6072206"/>
            <a:ext cx="1643074" cy="215444"/>
          </a:xfrm>
          <a:prstGeom prst="rect">
            <a:avLst/>
          </a:prstGeom>
          <a:noFill/>
        </p:spPr>
        <p:txBody>
          <a:bodyPr wrap="square" rtlCol="0">
            <a:spAutoFit/>
          </a:bodyPr>
          <a:lstStyle/>
          <a:p>
            <a:r>
              <a:rPr lang="ja-JP" altLang="en-US" sz="800" dirty="0"/>
              <a:t>総目共通フォーマット転送</a:t>
            </a:r>
          </a:p>
        </p:txBody>
      </p:sp>
      <p:cxnSp>
        <p:nvCxnSpPr>
          <p:cNvPr id="158" name="曲線コネクタ 157"/>
          <p:cNvCxnSpPr>
            <a:stCxn id="161" idx="0"/>
            <a:endCxn id="175" idx="3"/>
          </p:cNvCxnSpPr>
          <p:nvPr/>
        </p:nvCxnSpPr>
        <p:spPr>
          <a:xfrm rot="16200000" flipV="1">
            <a:off x="2095480" y="1571623"/>
            <a:ext cx="142876" cy="285736"/>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フローチャート : 端子 160"/>
          <p:cNvSpPr/>
          <p:nvPr/>
        </p:nvSpPr>
        <p:spPr>
          <a:xfrm>
            <a:off x="1809720" y="1785926"/>
            <a:ext cx="1000132" cy="285752"/>
          </a:xfrm>
          <a:prstGeom prst="flowChartTermina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US" altLang="ja-JP" sz="800" dirty="0" err="1">
                <a:latin typeface="HG丸ｺﾞｼｯｸM-PRO" pitchFamily="50" charset="-128"/>
                <a:ea typeface="HG丸ｺﾞｼｯｸM-PRO" pitchFamily="50" charset="-128"/>
              </a:rPr>
              <a:t>OpenSearch</a:t>
            </a:r>
            <a:endParaRPr lang="en-US" altLang="ja-JP" sz="800" dirty="0">
              <a:latin typeface="HG丸ｺﾞｼｯｸM-PRO" pitchFamily="50" charset="-128"/>
              <a:ea typeface="HG丸ｺﾞｼｯｸM-PRO" pitchFamily="50" charset="-128"/>
            </a:endParaRPr>
          </a:p>
          <a:p>
            <a:pPr algn="ctr"/>
            <a:r>
              <a:rPr lang="en-US" altLang="ja-JP" sz="800" dirty="0">
                <a:latin typeface="HG丸ｺﾞｼｯｸM-PRO" pitchFamily="50" charset="-128"/>
                <a:ea typeface="HG丸ｺﾞｼｯｸM-PRO" pitchFamily="50" charset="-128"/>
              </a:rPr>
              <a:t>RSS</a:t>
            </a:r>
            <a:r>
              <a:rPr lang="ja-JP" altLang="en-US" sz="800" dirty="0">
                <a:latin typeface="HG丸ｺﾞｼｯｸM-PRO" pitchFamily="50" charset="-128"/>
                <a:ea typeface="HG丸ｺﾞｼｯｸM-PRO" pitchFamily="50" charset="-128"/>
              </a:rPr>
              <a:t>配信</a:t>
            </a:r>
            <a:endParaRPr lang="en-US" altLang="ja-JP" sz="800" dirty="0">
              <a:latin typeface="HG丸ｺﾞｼｯｸM-PRO" pitchFamily="50" charset="-128"/>
              <a:ea typeface="HG丸ｺﾞｼｯｸM-PRO" pitchFamily="50" charset="-128"/>
            </a:endParaRPr>
          </a:p>
        </p:txBody>
      </p:sp>
      <p:cxnSp>
        <p:nvCxnSpPr>
          <p:cNvPr id="169" name="曲線コネクタ 168"/>
          <p:cNvCxnSpPr>
            <a:stCxn id="10" idx="0"/>
            <a:endCxn id="161" idx="2"/>
          </p:cNvCxnSpPr>
          <p:nvPr/>
        </p:nvCxnSpPr>
        <p:spPr>
          <a:xfrm rot="16200000" flipV="1">
            <a:off x="2774133" y="1607334"/>
            <a:ext cx="214314" cy="1143008"/>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フローチャート : 磁気ディスク 172"/>
          <p:cNvSpPr/>
          <p:nvPr/>
        </p:nvSpPr>
        <p:spPr>
          <a:xfrm>
            <a:off x="2381224" y="1214422"/>
            <a:ext cx="642942" cy="4286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全国書誌</a:t>
            </a:r>
            <a:endParaRPr lang="en-US" altLang="ja-JP" sz="700" dirty="0">
              <a:latin typeface="HG丸ｺﾞｼｯｸM-PRO" pitchFamily="50" charset="-128"/>
              <a:ea typeface="HG丸ｺﾞｼｯｸM-PRO" pitchFamily="50" charset="-128"/>
            </a:endParaRPr>
          </a:p>
          <a:p>
            <a:pPr algn="ctr"/>
            <a:r>
              <a:rPr lang="ja-JP" altLang="en-US" sz="700" dirty="0">
                <a:latin typeface="HG丸ｺﾞｼｯｸM-PRO" pitchFamily="50" charset="-128"/>
                <a:ea typeface="HG丸ｺﾞｼｯｸM-PRO" pitchFamily="50" charset="-128"/>
              </a:rPr>
              <a:t>プラス</a:t>
            </a:r>
            <a:endParaRPr lang="en-US" altLang="ja-JP" sz="700" dirty="0">
              <a:latin typeface="HG丸ｺﾞｼｯｸM-PRO" pitchFamily="50" charset="-128"/>
              <a:ea typeface="HG丸ｺﾞｼｯｸM-PRO" pitchFamily="50" charset="-128"/>
            </a:endParaRPr>
          </a:p>
        </p:txBody>
      </p:sp>
      <p:sp>
        <p:nvSpPr>
          <p:cNvPr id="175" name="フローチャート : 磁気ディスク 174"/>
          <p:cNvSpPr/>
          <p:nvPr/>
        </p:nvSpPr>
        <p:spPr>
          <a:xfrm>
            <a:off x="1809720" y="1357298"/>
            <a:ext cx="428660" cy="285752"/>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700" dirty="0">
                <a:latin typeface="HG丸ｺﾞｼｯｸM-PRO" pitchFamily="50" charset="-128"/>
                <a:ea typeface="HG丸ｺﾞｼｯｸM-PRO" pitchFamily="50" charset="-128"/>
              </a:rPr>
              <a:t>新着</a:t>
            </a:r>
            <a:r>
              <a:rPr lang="en-US" altLang="ja-JP" sz="700" dirty="0">
                <a:latin typeface="HG丸ｺﾞｼｯｸM-PRO" pitchFamily="50" charset="-128"/>
                <a:ea typeface="HG丸ｺﾞｼｯｸM-PRO" pitchFamily="50" charset="-128"/>
              </a:rPr>
              <a:t>RSS</a:t>
            </a:r>
          </a:p>
        </p:txBody>
      </p:sp>
      <p:sp>
        <p:nvSpPr>
          <p:cNvPr id="138" name="フローチャート: 処理 137"/>
          <p:cNvSpPr/>
          <p:nvPr/>
        </p:nvSpPr>
        <p:spPr>
          <a:xfrm>
            <a:off x="1666847" y="3286124"/>
            <a:ext cx="1143008" cy="1928826"/>
          </a:xfrm>
          <a:prstGeom prst="flowChartProcess">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100000" t="100000"/>
            </a:path>
            <a:tileRect r="-100000" b="-100000"/>
          </a:grad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t" anchorCtr="0"/>
          <a:lstStyle/>
          <a:p>
            <a:r>
              <a:rPr lang="ja-JP" altLang="en-US" sz="900" dirty="0">
                <a:latin typeface="HG丸ｺﾞｼｯｸM-PRO" pitchFamily="50" charset="-128"/>
                <a:ea typeface="HG丸ｺﾞｼｯｸM-PRO" pitchFamily="50" charset="-128"/>
              </a:rPr>
              <a:t>コンテンツ配信および閲覧提供サービス</a:t>
            </a:r>
          </a:p>
        </p:txBody>
      </p:sp>
      <p:sp>
        <p:nvSpPr>
          <p:cNvPr id="139" name="フローチャート : 端子 138"/>
          <p:cNvSpPr/>
          <p:nvPr/>
        </p:nvSpPr>
        <p:spPr>
          <a:xfrm>
            <a:off x="1738285" y="371475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画像閲覧</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機能</a:t>
            </a:r>
            <a:endParaRPr lang="en-US" altLang="ja-JP" sz="800" dirty="0">
              <a:latin typeface="HG丸ｺﾞｼｯｸM-PRO" pitchFamily="50" charset="-128"/>
              <a:ea typeface="HG丸ｺﾞｼｯｸM-PRO" pitchFamily="50" charset="-128"/>
            </a:endParaRPr>
          </a:p>
        </p:txBody>
      </p:sp>
      <p:sp>
        <p:nvSpPr>
          <p:cNvPr id="140" name="フローチャート : 端子 139"/>
          <p:cNvSpPr/>
          <p:nvPr/>
        </p:nvSpPr>
        <p:spPr>
          <a:xfrm>
            <a:off x="1666844" y="4429132"/>
            <a:ext cx="1000132"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altLang="ja-JP" sz="800" dirty="0">
                <a:latin typeface="HG丸ｺﾞｼｯｸM-PRO" pitchFamily="50" charset="-128"/>
                <a:ea typeface="HG丸ｺﾞｼｯｸM-PRO" pitchFamily="50" charset="-128"/>
              </a:rPr>
              <a:t>PC,</a:t>
            </a:r>
            <a:r>
              <a:rPr lang="ja-JP" altLang="en-US" sz="800" dirty="0">
                <a:latin typeface="HG丸ｺﾞｼｯｸM-PRO" pitchFamily="50" charset="-128"/>
                <a:ea typeface="HG丸ｺﾞｼｯｸM-PRO" pitchFamily="50" charset="-128"/>
              </a:rPr>
              <a:t>携帯端末等の特性を生かした閲覧機能</a:t>
            </a:r>
            <a:endParaRPr lang="en-US" altLang="ja-JP" sz="800" dirty="0">
              <a:latin typeface="HG丸ｺﾞｼｯｸM-PRO" pitchFamily="50" charset="-128"/>
              <a:ea typeface="HG丸ｺﾞｼｯｸM-PRO" pitchFamily="50" charset="-128"/>
            </a:endParaRPr>
          </a:p>
        </p:txBody>
      </p:sp>
      <p:sp>
        <p:nvSpPr>
          <p:cNvPr id="150" name="フローチャート : 端子 149"/>
          <p:cNvSpPr/>
          <p:nvPr/>
        </p:nvSpPr>
        <p:spPr>
          <a:xfrm>
            <a:off x="9453589" y="1571612"/>
            <a:ext cx="785818" cy="357190"/>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翻訳</a:t>
            </a:r>
            <a:endParaRPr lang="en-US" altLang="ja-JP" sz="800" dirty="0">
              <a:latin typeface="HG丸ｺﾞｼｯｸM-PRO" pitchFamily="50" charset="-128"/>
              <a:ea typeface="HG丸ｺﾞｼｯｸM-PRO" pitchFamily="50" charset="-128"/>
            </a:endParaRPr>
          </a:p>
          <a:p>
            <a:pPr algn="ctr"/>
            <a:r>
              <a:rPr lang="ja-JP" altLang="en-US" sz="800" dirty="0">
                <a:latin typeface="HG丸ｺﾞｼｯｸM-PRO" pitchFamily="50" charset="-128"/>
                <a:ea typeface="HG丸ｺﾞｼｯｸM-PRO" pitchFamily="50" charset="-128"/>
              </a:rPr>
              <a:t>サービス</a:t>
            </a:r>
            <a:endParaRPr lang="en-US" altLang="ja-JP" sz="800" dirty="0">
              <a:latin typeface="HG丸ｺﾞｼｯｸM-PRO" pitchFamily="50" charset="-128"/>
              <a:ea typeface="HG丸ｺﾞｼｯｸM-PRO" pitchFamily="50" charset="-128"/>
            </a:endParaRPr>
          </a:p>
        </p:txBody>
      </p:sp>
      <p:cxnSp>
        <p:nvCxnSpPr>
          <p:cNvPr id="151" name="曲線コネクタ 150"/>
          <p:cNvCxnSpPr>
            <a:stCxn id="38" idx="3"/>
            <a:endCxn id="150" idx="1"/>
          </p:cNvCxnSpPr>
          <p:nvPr/>
        </p:nvCxnSpPr>
        <p:spPr>
          <a:xfrm flipV="1">
            <a:off x="8953520" y="1750210"/>
            <a:ext cx="500066" cy="178595"/>
          </a:xfrm>
          <a:prstGeom prst="curved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フローチャート : 端子 169"/>
          <p:cNvSpPr/>
          <p:nvPr/>
        </p:nvSpPr>
        <p:spPr>
          <a:xfrm>
            <a:off x="6810380" y="2500306"/>
            <a:ext cx="1000132" cy="285752"/>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リンクリゾルバ</a:t>
            </a:r>
            <a:endParaRPr lang="en-US" altLang="ja-JP" sz="800" dirty="0">
              <a:latin typeface="HG丸ｺﾞｼｯｸM-PRO" pitchFamily="50" charset="-128"/>
              <a:ea typeface="HG丸ｺﾞｼｯｸM-PRO" pitchFamily="50" charset="-128"/>
            </a:endParaRPr>
          </a:p>
        </p:txBody>
      </p:sp>
      <p:sp>
        <p:nvSpPr>
          <p:cNvPr id="187" name="フローチャート : 端子 186"/>
          <p:cNvSpPr/>
          <p:nvPr/>
        </p:nvSpPr>
        <p:spPr>
          <a:xfrm>
            <a:off x="4952992" y="1428736"/>
            <a:ext cx="1000132" cy="214314"/>
          </a:xfrm>
          <a:prstGeom prst="flowChartTerminator">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800" dirty="0">
                <a:latin typeface="HG丸ｺﾞｼｯｸM-PRO" pitchFamily="50" charset="-128"/>
                <a:ea typeface="HG丸ｺﾞｼｯｸM-PRO" pitchFamily="50" charset="-128"/>
              </a:rPr>
              <a:t>ユーザ認証機能</a:t>
            </a:r>
            <a:endParaRPr lang="en-US" altLang="ja-JP" sz="800" dirty="0">
              <a:latin typeface="HG丸ｺﾞｼｯｸM-PRO" pitchFamily="50" charset="-128"/>
              <a:ea typeface="HG丸ｺﾞｼｯｸM-PRO" pitchFamily="50" charset="-128"/>
            </a:endParaRPr>
          </a:p>
        </p:txBody>
      </p:sp>
      <p:sp>
        <p:nvSpPr>
          <p:cNvPr id="145" name="AutoShape 12"/>
          <p:cNvSpPr>
            <a:spLocks noChangeArrowheads="1"/>
          </p:cNvSpPr>
          <p:nvPr/>
        </p:nvSpPr>
        <p:spPr bwMode="auto">
          <a:xfrm>
            <a:off x="9239272" y="142852"/>
            <a:ext cx="1071538" cy="357190"/>
          </a:xfrm>
          <a:prstGeom prst="wedgeRoundRectCallout">
            <a:avLst>
              <a:gd name="adj1" fmla="val -125939"/>
              <a:gd name="adj2" fmla="val 373460"/>
              <a:gd name="adj3" fmla="val 16667"/>
            </a:avLst>
          </a:prstGeom>
          <a:solidFill>
            <a:schemeClr val="bg1">
              <a:alpha val="70195"/>
            </a:schemeClr>
          </a:solidFill>
          <a:ln w="9525" algn="ctr">
            <a:solidFill>
              <a:srgbClr val="8E8E8E"/>
            </a:solidFill>
            <a:miter lim="800000"/>
            <a:headEnd/>
            <a:tailEnd/>
          </a:ln>
          <a:effectLst>
            <a:glow rad="228600">
              <a:schemeClr val="accent4">
                <a:satMod val="175000"/>
                <a:alpha val="40000"/>
              </a:schemeClr>
            </a:glow>
          </a:effectLst>
        </p:spPr>
        <p:txBody>
          <a:bodyPr/>
          <a:lstStyle/>
          <a:p>
            <a:r>
              <a:rPr lang="en-US" altLang="ja-JP" sz="1000" dirty="0">
                <a:solidFill>
                  <a:srgbClr val="663300"/>
                </a:solidFill>
              </a:rPr>
              <a:t>API</a:t>
            </a:r>
            <a:r>
              <a:rPr lang="ja-JP" altLang="en-US" sz="1000" dirty="0">
                <a:solidFill>
                  <a:srgbClr val="663300"/>
                </a:solidFill>
              </a:rPr>
              <a:t>を公開</a:t>
            </a:r>
          </a:p>
        </p:txBody>
      </p:sp>
      <p:sp>
        <p:nvSpPr>
          <p:cNvPr id="146" name="フッター プレースホルダ 145"/>
          <p:cNvSpPr>
            <a:spLocks noGrp="1"/>
          </p:cNvSpPr>
          <p:nvPr>
            <p:ph type="ftr" sz="quarter" idx="11"/>
          </p:nvPr>
        </p:nvSpPr>
        <p:spPr/>
        <p:txBody>
          <a:bodyPr/>
          <a:lstStyle/>
          <a:p>
            <a:r>
              <a:rPr kumimoji="0" lang="en-US"/>
              <a:t>National Diet Library (NDL)</a:t>
            </a:r>
          </a:p>
        </p:txBody>
      </p:sp>
      <p:sp>
        <p:nvSpPr>
          <p:cNvPr id="148" name="スライド番号プレースホルダ 147"/>
          <p:cNvSpPr>
            <a:spLocks noGrp="1"/>
          </p:cNvSpPr>
          <p:nvPr>
            <p:ph type="sldNum" sz="quarter" idx="12"/>
          </p:nvPr>
        </p:nvSpPr>
        <p:spPr/>
        <p:txBody>
          <a:bodyPr/>
          <a:lstStyle/>
          <a:p>
            <a:fld id="{042AED99-7FB4-404E-8A97-64753DCE42EC}" type="slidenum">
              <a:rPr kumimoji="0" lang="en-US" smtClean="0"/>
              <a:pPr/>
              <a:t>28</a:t>
            </a:fld>
            <a:endParaRPr kumimoji="0" lang="en-US"/>
          </a:p>
        </p:txBody>
      </p:sp>
      <p:sp>
        <p:nvSpPr>
          <p:cNvPr id="147" name="日付プレースホルダ 146"/>
          <p:cNvSpPr>
            <a:spLocks noGrp="1"/>
          </p:cNvSpPr>
          <p:nvPr>
            <p:ph type="dt" sz="half" idx="10"/>
          </p:nvPr>
        </p:nvSpPr>
        <p:spPr/>
        <p:txBody>
          <a:bodyPr/>
          <a:lstStyle/>
          <a:p>
            <a:r>
              <a:rPr lang="en-US" altLang="ja-JP"/>
              <a:t>2010/12/11</a:t>
            </a:r>
            <a:endParaRPr lang="en-US"/>
          </a:p>
        </p:txBody>
      </p:sp>
      <p:sp>
        <p:nvSpPr>
          <p:cNvPr id="133" name="横巻き 132"/>
          <p:cNvSpPr/>
          <p:nvPr/>
        </p:nvSpPr>
        <p:spPr>
          <a:xfrm>
            <a:off x="9611588" y="4250537"/>
            <a:ext cx="2459354" cy="2607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システム化の基本設計レベル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実装すべき機能要件をシステム化のためのモジュールに分解したもの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07153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下矢印 62"/>
          <p:cNvSpPr/>
          <p:nvPr/>
        </p:nvSpPr>
        <p:spPr>
          <a:xfrm>
            <a:off x="4985500" y="3051000"/>
            <a:ext cx="367007" cy="20722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348342" y="-28942"/>
            <a:ext cx="11843657" cy="921173"/>
          </a:xfrm>
        </p:spPr>
        <p:txBody>
          <a:bodyPr>
            <a:noAutofit/>
          </a:bodyPr>
          <a:lstStyle/>
          <a:p>
            <a:pPr algn="ctr"/>
            <a:r>
              <a:rPr lang="ja-JP" altLang="en-US" dirty="0"/>
              <a:t>資料</a:t>
            </a:r>
            <a:r>
              <a:rPr kumimoji="1" lang="ja-JP" altLang="en-US" dirty="0"/>
              <a:t>デジタル化と提供状況</a:t>
            </a:r>
            <a:r>
              <a:rPr kumimoji="1" lang="ja-JP" altLang="en-US" sz="2800" dirty="0"/>
              <a:t>（インターネット及び図書館送信）</a:t>
            </a:r>
            <a:endParaRPr lang="ja-JP" altLang="en-US" sz="1800" dirty="0"/>
          </a:p>
        </p:txBody>
      </p:sp>
      <p:sp>
        <p:nvSpPr>
          <p:cNvPr id="7" name="タイトル 1"/>
          <p:cNvSpPr txBox="1">
            <a:spLocks/>
          </p:cNvSpPr>
          <p:nvPr/>
        </p:nvSpPr>
        <p:spPr>
          <a:xfrm>
            <a:off x="4565582" y="1158332"/>
            <a:ext cx="3108029" cy="556037"/>
          </a:xfrm>
          <a:prstGeom prst="rect">
            <a:avLst/>
          </a:prstGeom>
          <a:solidFill>
            <a:schemeClr val="tx1">
              <a:lumMod val="95000"/>
              <a:lumOff val="5000"/>
            </a:schemeClr>
          </a:solidFill>
          <a:ln w="38100" cap="flat" cmpd="dbl">
            <a:solidFill>
              <a:schemeClr val="tx1"/>
            </a:solidFill>
          </a:ln>
        </p:spPr>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ct val="100000"/>
              </a:lnSpc>
            </a:pPr>
            <a:r>
              <a:rPr lang="ja-JP" altLang="en-US" sz="2800" b="0" dirty="0">
                <a:solidFill>
                  <a:prstClr val="white"/>
                </a:solidFill>
                <a:latin typeface="Meiryo UI" panose="020B0604030504040204" pitchFamily="50" charset="-128"/>
                <a:ea typeface="Meiryo UI" panose="020B0604030504040204" pitchFamily="50" charset="-128"/>
              </a:rPr>
              <a:t>デジタル化資料</a:t>
            </a:r>
            <a:endParaRPr lang="en-US" altLang="ja-JP" sz="2800" b="0" dirty="0">
              <a:solidFill>
                <a:prstClr val="white"/>
              </a:solidFill>
              <a:latin typeface="Meiryo UI" panose="020B0604030504040204" pitchFamily="50" charset="-128"/>
              <a:ea typeface="Meiryo UI" panose="020B0604030504040204" pitchFamily="50" charset="-128"/>
            </a:endParaRPr>
          </a:p>
          <a:p>
            <a:pPr>
              <a:lnSpc>
                <a:spcPct val="100000"/>
              </a:lnSpc>
            </a:pPr>
            <a:endParaRPr lang="ja-JP" altLang="en-US" b="0" dirty="0">
              <a:solidFill>
                <a:prstClr val="white"/>
              </a:solidFill>
              <a:latin typeface="Meiryo UI" panose="020B0604030504040204" pitchFamily="50" charset="-128"/>
              <a:ea typeface="Meiryo UI" panose="020B0604030504040204" pitchFamily="50" charset="-128"/>
            </a:endParaRPr>
          </a:p>
        </p:txBody>
      </p:sp>
      <p:sp>
        <p:nvSpPr>
          <p:cNvPr id="9" name="タイトル 1"/>
          <p:cNvSpPr txBox="1">
            <a:spLocks/>
          </p:cNvSpPr>
          <p:nvPr/>
        </p:nvSpPr>
        <p:spPr>
          <a:xfrm>
            <a:off x="1935505" y="5784752"/>
            <a:ext cx="2716696" cy="1029980"/>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市場で入手困難な資料は図書館送信できる</a:t>
            </a:r>
            <a:endParaRPr lang="en-US" altLang="ja-JP" sz="2000" b="0" dirty="0">
              <a:solidFill>
                <a:prstClr val="black"/>
              </a:solidFill>
              <a:latin typeface="Meiryo UI" panose="020B0604030504040204" pitchFamily="50" charset="-128"/>
              <a:ea typeface="Meiryo UI" panose="020B0604030504040204" pitchFamily="50" charset="-128"/>
            </a:endParaRPr>
          </a:p>
          <a:p>
            <a:pPr algn="l">
              <a:lnSpc>
                <a:spcPts val="1600"/>
              </a:lnSpc>
            </a:pP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3</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0" name="タイトル 1"/>
          <p:cNvSpPr txBox="1">
            <a:spLocks/>
          </p:cNvSpPr>
          <p:nvPr/>
        </p:nvSpPr>
        <p:spPr>
          <a:xfrm>
            <a:off x="4441688" y="3297610"/>
            <a:ext cx="1454629" cy="866585"/>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存続</a:t>
            </a:r>
          </a:p>
        </p:txBody>
      </p:sp>
      <p:sp>
        <p:nvSpPr>
          <p:cNvPr id="11" name="タイトル 1"/>
          <p:cNvSpPr txBox="1">
            <a:spLocks/>
          </p:cNvSpPr>
          <p:nvPr/>
        </p:nvSpPr>
        <p:spPr>
          <a:xfrm>
            <a:off x="8927021" y="1992966"/>
            <a:ext cx="1315799" cy="752431"/>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著作権</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消滅</a:t>
            </a:r>
          </a:p>
        </p:txBody>
      </p:sp>
      <p:sp>
        <p:nvSpPr>
          <p:cNvPr id="12" name="タイトル 1"/>
          <p:cNvSpPr txBox="1">
            <a:spLocks/>
          </p:cNvSpPr>
          <p:nvPr/>
        </p:nvSpPr>
        <p:spPr>
          <a:xfrm>
            <a:off x="1934604" y="3142769"/>
            <a:ext cx="1857140" cy="2211156"/>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国立国会</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図書館</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ja-JP" altLang="en-US" sz="2400" b="0" dirty="0">
              <a:solidFill>
                <a:prstClr val="black"/>
              </a:solidFill>
              <a:latin typeface="Meiryo UI" panose="020B0604030504040204" pitchFamily="50" charset="-128"/>
              <a:ea typeface="Meiryo UI" panose="020B0604030504040204" pitchFamily="50" charset="-128"/>
            </a:endParaRPr>
          </a:p>
        </p:txBody>
      </p:sp>
      <p:sp>
        <p:nvSpPr>
          <p:cNvPr id="13" name="タイトル 1"/>
          <p:cNvSpPr txBox="1">
            <a:spLocks/>
          </p:cNvSpPr>
          <p:nvPr/>
        </p:nvSpPr>
        <p:spPr>
          <a:xfrm>
            <a:off x="10690095" y="4139882"/>
            <a:ext cx="1420720" cy="2230357"/>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インター</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ネット</a:t>
            </a:r>
            <a:endParaRPr lang="en-US" altLang="ja-JP" sz="24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利用者</a:t>
            </a:r>
          </a:p>
        </p:txBody>
      </p:sp>
      <p:sp>
        <p:nvSpPr>
          <p:cNvPr id="14" name="タイトル 1"/>
          <p:cNvSpPr txBox="1">
            <a:spLocks/>
          </p:cNvSpPr>
          <p:nvPr/>
        </p:nvSpPr>
        <p:spPr>
          <a:xfrm>
            <a:off x="8781445" y="4210933"/>
            <a:ext cx="1519498" cy="1573819"/>
          </a:xfrm>
          <a:prstGeom prst="rect">
            <a:avLst/>
          </a:prstGeom>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defPPr>
              <a:defRPr lang="ja-JP"/>
            </a:defPPr>
            <a:lvl1pPr algn="ctr">
              <a:spcBef>
                <a:spcPct val="20000"/>
              </a:spcBef>
              <a:buFont typeface="Arial" pitchFamily="34" charset="0"/>
              <a:buNone/>
              <a:defRPr sz="3700"/>
            </a:lvl1pPr>
          </a:lstStyle>
          <a:p>
            <a:pPr>
              <a:spcBef>
                <a:spcPts val="0"/>
              </a:spcBef>
            </a:pPr>
            <a:r>
              <a:rPr lang="en-US" altLang="ja-JP" sz="2400" dirty="0">
                <a:solidFill>
                  <a:prstClr val="black"/>
                </a:solidFill>
                <a:latin typeface="Meiryo UI" panose="020B0604030504040204" pitchFamily="50" charset="-128"/>
                <a:ea typeface="Meiryo UI" panose="020B0604030504040204" pitchFamily="50" charset="-128"/>
              </a:rPr>
              <a:t>NDL</a:t>
            </a:r>
            <a:r>
              <a:rPr lang="ja-JP" altLang="en-US" sz="2400" dirty="0">
                <a:solidFill>
                  <a:prstClr val="black"/>
                </a:solidFill>
                <a:latin typeface="Meiryo UI" panose="020B0604030504040204" pitchFamily="50" charset="-128"/>
                <a:ea typeface="Meiryo UI" panose="020B0604030504040204" pitchFamily="50" charset="-128"/>
              </a:rPr>
              <a:t>デジタルコレクション等</a:t>
            </a:r>
          </a:p>
        </p:txBody>
      </p:sp>
      <p:sp>
        <p:nvSpPr>
          <p:cNvPr id="101" name="タイトル 1"/>
          <p:cNvSpPr txBox="1">
            <a:spLocks/>
          </p:cNvSpPr>
          <p:nvPr/>
        </p:nvSpPr>
        <p:spPr>
          <a:xfrm>
            <a:off x="7954853" y="1111444"/>
            <a:ext cx="2287043" cy="792088"/>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r">
              <a:lnSpc>
                <a:spcPts val="2000"/>
              </a:lnSpc>
            </a:pPr>
            <a:r>
              <a:rPr lang="en-US" altLang="ja-JP" sz="2400" b="0" dirty="0">
                <a:solidFill>
                  <a:prstClr val="black"/>
                </a:solidFill>
                <a:latin typeface="Meiryo UI" panose="020B0604030504040204" pitchFamily="50" charset="-128"/>
                <a:ea typeface="Meiryo UI" panose="020B0604030504040204" pitchFamily="50" charset="-128"/>
              </a:rPr>
              <a:t>※</a:t>
            </a:r>
            <a:r>
              <a:rPr lang="ja-JP" altLang="en-US" sz="2400" b="0" u="sng" dirty="0">
                <a:solidFill>
                  <a:prstClr val="black"/>
                </a:solidFill>
                <a:latin typeface="Meiryo UI" panose="020B0604030504040204" pitchFamily="50" charset="-128"/>
                <a:ea typeface="Meiryo UI" panose="020B0604030504040204" pitchFamily="50" charset="-128"/>
              </a:rPr>
              <a:t>著作権関連</a:t>
            </a:r>
            <a:endParaRPr lang="en-US" altLang="ja-JP" sz="2400" b="0" u="sng" dirty="0">
              <a:solidFill>
                <a:prstClr val="black"/>
              </a:solidFill>
              <a:latin typeface="Meiryo UI" panose="020B0604030504040204" pitchFamily="50" charset="-128"/>
              <a:ea typeface="Meiryo UI" panose="020B0604030504040204" pitchFamily="50" charset="-128"/>
            </a:endParaRPr>
          </a:p>
          <a:p>
            <a:pPr algn="r">
              <a:lnSpc>
                <a:spcPts val="2000"/>
              </a:lnSpc>
            </a:pPr>
            <a:r>
              <a:rPr lang="ja-JP" altLang="en-US" sz="2400" b="0" u="sng" dirty="0">
                <a:solidFill>
                  <a:prstClr val="black"/>
                </a:solidFill>
                <a:latin typeface="Meiryo UI" panose="020B0604030504040204" pitchFamily="50" charset="-128"/>
                <a:ea typeface="Meiryo UI" panose="020B0604030504040204" pitchFamily="50" charset="-128"/>
              </a:rPr>
              <a:t>の慎重調査</a:t>
            </a:r>
          </a:p>
        </p:txBody>
      </p:sp>
      <p:sp>
        <p:nvSpPr>
          <p:cNvPr id="31" name="タイトル 1"/>
          <p:cNvSpPr txBox="1">
            <a:spLocks/>
          </p:cNvSpPr>
          <p:nvPr/>
        </p:nvSpPr>
        <p:spPr>
          <a:xfrm>
            <a:off x="4571082" y="4334883"/>
            <a:ext cx="1226509" cy="508559"/>
          </a:xfrm>
          <a:prstGeom prst="rect">
            <a:avLst/>
          </a:prstGeom>
          <a:solidFill>
            <a:schemeClr val="accent6">
              <a:lumMod val="40000"/>
              <a:lumOff val="60000"/>
            </a:schemeClr>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絶版等</a:t>
            </a:r>
          </a:p>
        </p:txBody>
      </p:sp>
      <p:sp>
        <p:nvSpPr>
          <p:cNvPr id="39" name="タイトル 1"/>
          <p:cNvSpPr txBox="1">
            <a:spLocks/>
          </p:cNvSpPr>
          <p:nvPr/>
        </p:nvSpPr>
        <p:spPr>
          <a:xfrm>
            <a:off x="4557186" y="5170357"/>
            <a:ext cx="2748867" cy="1270870"/>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公共・大学</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　図書館等</a:t>
            </a:r>
            <a:endParaRPr lang="en-US" altLang="ja-JP" sz="2400" b="0" dirty="0">
              <a:solidFill>
                <a:prstClr val="black"/>
              </a:solidFill>
              <a:latin typeface="Meiryo UI" panose="020B0604030504040204" pitchFamily="50" charset="-128"/>
              <a:ea typeface="Meiryo UI" panose="020B0604030504040204" pitchFamily="50" charset="-128"/>
            </a:endParaRPr>
          </a:p>
          <a:p>
            <a:pPr algn="l">
              <a:lnSpc>
                <a:spcPts val="2000"/>
              </a:lnSpc>
            </a:pPr>
            <a:r>
              <a:rPr lang="ja-JP" altLang="en-US" sz="2400" b="0" dirty="0">
                <a:solidFill>
                  <a:prstClr val="black"/>
                </a:solidFill>
                <a:latin typeface="Meiryo UI" panose="020B0604030504040204" pitchFamily="50" charset="-128"/>
                <a:ea typeface="Meiryo UI" panose="020B0604030504040204" pitchFamily="50" charset="-128"/>
              </a:rPr>
              <a:t>館内利用者</a:t>
            </a:r>
          </a:p>
        </p:txBody>
      </p:sp>
      <p:sp>
        <p:nvSpPr>
          <p:cNvPr id="25" name="屈折矢印 24"/>
          <p:cNvSpPr/>
          <p:nvPr/>
        </p:nvSpPr>
        <p:spPr>
          <a:xfrm flipH="1" flipV="1">
            <a:off x="2711622" y="2546531"/>
            <a:ext cx="1351938" cy="596239"/>
          </a:xfrm>
          <a:prstGeom prst="bentUpArrow">
            <a:avLst>
              <a:gd name="adj1" fmla="val 25000"/>
              <a:gd name="adj2" fmla="val 25000"/>
              <a:gd name="adj3" fmla="val 1418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57"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513" y="4270406"/>
            <a:ext cx="989323" cy="10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下矢印 48"/>
          <p:cNvSpPr/>
          <p:nvPr/>
        </p:nvSpPr>
        <p:spPr>
          <a:xfrm>
            <a:off x="5588883" y="1714369"/>
            <a:ext cx="907565" cy="3790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pic>
        <p:nvPicPr>
          <p:cNvPr id="60"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0768" y="4255056"/>
            <a:ext cx="959373" cy="97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593" y="5308439"/>
            <a:ext cx="971032" cy="9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ローチャート: 処理 50"/>
          <p:cNvSpPr/>
          <p:nvPr/>
        </p:nvSpPr>
        <p:spPr>
          <a:xfrm>
            <a:off x="8112224" y="2312549"/>
            <a:ext cx="814797" cy="113263"/>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2" name="下矢印 51"/>
          <p:cNvSpPr/>
          <p:nvPr/>
        </p:nvSpPr>
        <p:spPr>
          <a:xfrm flipH="1">
            <a:off x="9771532" y="2745396"/>
            <a:ext cx="281785" cy="146553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3" name="左矢印 52"/>
          <p:cNvSpPr/>
          <p:nvPr/>
        </p:nvSpPr>
        <p:spPr>
          <a:xfrm flipH="1">
            <a:off x="10345301" y="4769855"/>
            <a:ext cx="331889" cy="49565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4" name="フローチャート: 処理 53"/>
          <p:cNvSpPr/>
          <p:nvPr/>
        </p:nvSpPr>
        <p:spPr>
          <a:xfrm>
            <a:off x="5896317" y="3479821"/>
            <a:ext cx="2474719"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6061972" y="3299264"/>
            <a:ext cx="2180530" cy="406830"/>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権利者・詳細不明</a:t>
            </a:r>
          </a:p>
        </p:txBody>
      </p:sp>
      <p:sp>
        <p:nvSpPr>
          <p:cNvPr id="55" name="フローチャート: 処理 54"/>
          <p:cNvSpPr/>
          <p:nvPr/>
        </p:nvSpPr>
        <p:spPr>
          <a:xfrm flipV="1">
            <a:off x="5896318" y="3937561"/>
            <a:ext cx="440055" cy="45719"/>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70" name="下矢印 69"/>
          <p:cNvSpPr/>
          <p:nvPr/>
        </p:nvSpPr>
        <p:spPr>
          <a:xfrm flipH="1">
            <a:off x="9387061" y="3724067"/>
            <a:ext cx="140893" cy="426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56" name="屈折矢印 55"/>
          <p:cNvSpPr/>
          <p:nvPr/>
        </p:nvSpPr>
        <p:spPr>
          <a:xfrm flipV="1">
            <a:off x="7864348" y="3956784"/>
            <a:ext cx="1327996" cy="254149"/>
          </a:xfrm>
          <a:prstGeom prst="ben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7" name="タイトル 1"/>
          <p:cNvSpPr txBox="1">
            <a:spLocks/>
          </p:cNvSpPr>
          <p:nvPr/>
        </p:nvSpPr>
        <p:spPr>
          <a:xfrm>
            <a:off x="6320577" y="3819395"/>
            <a:ext cx="1543770" cy="391540"/>
          </a:xfrm>
          <a:prstGeom prst="rect">
            <a:avLst/>
          </a:prstGeom>
          <a:no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権利者許諾</a:t>
            </a:r>
          </a:p>
        </p:txBody>
      </p:sp>
      <p:sp>
        <p:nvSpPr>
          <p:cNvPr id="74" name="タイトル 1"/>
          <p:cNvSpPr txBox="1">
            <a:spLocks/>
          </p:cNvSpPr>
          <p:nvPr/>
        </p:nvSpPr>
        <p:spPr>
          <a:xfrm>
            <a:off x="1770061" y="1098694"/>
            <a:ext cx="2722894" cy="1213855"/>
          </a:xfrm>
          <a:prstGeom prst="rect">
            <a:avLst/>
          </a:prstGeom>
          <a:noFill/>
          <a:ln w="19050">
            <a:noFill/>
          </a:ln>
        </p:spPr>
        <p:txBody>
          <a:bodyPr vert="horz" lIns="91440" tIns="45720" rIns="91440" bIns="45720" rtlCol="0" anchor="ctr">
            <a:noAutofit/>
          </a:bodyPr>
          <a:lstStyle>
            <a:lvl1pPr algn="ctr">
              <a:spcBef>
                <a:spcPct val="20000"/>
              </a:spcBef>
              <a:buFont typeface="Arial" pitchFamily="34" charset="0"/>
              <a:buNone/>
              <a:defRPr sz="3600" b="1"/>
            </a:lvl1pPr>
          </a:lstStyle>
          <a:p>
            <a:pPr algn="l">
              <a:lnSpc>
                <a:spcPts val="2400"/>
              </a:lnSpc>
            </a:pPr>
            <a:r>
              <a:rPr lang="ja-JP" altLang="en-US" sz="2000" b="0" dirty="0">
                <a:solidFill>
                  <a:prstClr val="black"/>
                </a:solidFill>
                <a:latin typeface="Meiryo UI" panose="020B0604030504040204" pitchFamily="50" charset="-128"/>
                <a:ea typeface="Meiryo UI" panose="020B0604030504040204" pitchFamily="50" charset="-128"/>
              </a:rPr>
              <a:t>国立国会図書館は所蔵資料をデジタル化できる</a:t>
            </a:r>
            <a:r>
              <a:rPr lang="ja-JP" altLang="en-US" sz="1800" b="0" dirty="0">
                <a:solidFill>
                  <a:prstClr val="black"/>
                </a:solidFill>
                <a:latin typeface="Meiryo UI" panose="020B0604030504040204" pitchFamily="50" charset="-128"/>
                <a:ea typeface="Meiryo UI" panose="020B0604030504040204" pitchFamily="50" charset="-128"/>
              </a:rPr>
              <a:t>（著作権法第</a:t>
            </a:r>
            <a:r>
              <a:rPr lang="en-US" altLang="ja-JP" sz="1800" b="0" dirty="0">
                <a:solidFill>
                  <a:prstClr val="black"/>
                </a:solidFill>
                <a:latin typeface="Meiryo UI" panose="020B0604030504040204" pitchFamily="50" charset="-128"/>
                <a:ea typeface="Meiryo UI" panose="020B0604030504040204" pitchFamily="50" charset="-128"/>
              </a:rPr>
              <a:t>31</a:t>
            </a:r>
            <a:r>
              <a:rPr lang="ja-JP" altLang="en-US" sz="1800" b="0" dirty="0">
                <a:solidFill>
                  <a:prstClr val="black"/>
                </a:solidFill>
                <a:latin typeface="Meiryo UI" panose="020B0604030504040204" pitchFamily="50" charset="-128"/>
                <a:ea typeface="Meiryo UI" panose="020B0604030504040204" pitchFamily="50" charset="-128"/>
              </a:rPr>
              <a:t>条</a:t>
            </a:r>
            <a:r>
              <a:rPr lang="en-US" altLang="ja-JP" sz="1800" b="0" dirty="0">
                <a:solidFill>
                  <a:prstClr val="black"/>
                </a:solidFill>
                <a:latin typeface="Meiryo UI" panose="020B0604030504040204" pitchFamily="50" charset="-128"/>
                <a:ea typeface="Meiryo UI" panose="020B0604030504040204" pitchFamily="50" charset="-128"/>
              </a:rPr>
              <a:t>2</a:t>
            </a:r>
            <a:r>
              <a:rPr lang="ja-JP" altLang="en-US" sz="1800" b="0" dirty="0">
                <a:solidFill>
                  <a:prstClr val="black"/>
                </a:solidFill>
                <a:latin typeface="Meiryo UI" panose="020B0604030504040204" pitchFamily="50" charset="-128"/>
                <a:ea typeface="Meiryo UI" panose="020B0604030504040204" pitchFamily="50" charset="-128"/>
              </a:rPr>
              <a:t>項）</a:t>
            </a:r>
            <a:endParaRPr lang="en-US" altLang="ja-JP" sz="1800" b="0" dirty="0">
              <a:solidFill>
                <a:prstClr val="black"/>
              </a:solidFill>
              <a:latin typeface="Meiryo UI" panose="020B0604030504040204" pitchFamily="50" charset="-128"/>
              <a:ea typeface="Meiryo UI" panose="020B0604030504040204" pitchFamily="50" charset="-128"/>
            </a:endParaRPr>
          </a:p>
        </p:txBody>
      </p:sp>
      <p:sp>
        <p:nvSpPr>
          <p:cNvPr id="16" name="タイトル 1"/>
          <p:cNvSpPr txBox="1">
            <a:spLocks/>
          </p:cNvSpPr>
          <p:nvPr/>
        </p:nvSpPr>
        <p:spPr>
          <a:xfrm>
            <a:off x="4063561" y="2093446"/>
            <a:ext cx="4048663" cy="990821"/>
          </a:xfrm>
          <a:prstGeom prst="rect">
            <a:avLst/>
          </a:prstGeom>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oAutofit/>
          </a:bodyPr>
          <a:lstStyle>
            <a:defPPr>
              <a:defRPr lang="ja-JP"/>
            </a:defPPr>
            <a:lvl1pPr algn="ctr">
              <a:lnSpc>
                <a:spcPts val="2400"/>
              </a:lnSpc>
              <a:spcBef>
                <a:spcPct val="20000"/>
              </a:spcBef>
              <a:buFont typeface="Arial" pitchFamily="34" charset="0"/>
              <a:buNone/>
              <a:defRPr sz="2400" b="1"/>
            </a:lvl1pPr>
          </a:lstStyle>
          <a:p>
            <a:pPr>
              <a:lnSpc>
                <a:spcPts val="3600"/>
              </a:lnSpc>
              <a:spcBef>
                <a:spcPts val="1200"/>
              </a:spcBef>
            </a:pPr>
            <a:r>
              <a:rPr lang="ja-JP" altLang="en-US" sz="2800" b="0" dirty="0">
                <a:solidFill>
                  <a:prstClr val="black"/>
                </a:solidFill>
                <a:latin typeface="Meiryo UI" panose="020B0604030504040204" pitchFamily="50" charset="-128"/>
                <a:ea typeface="Meiryo UI" panose="020B0604030504040204" pitchFamily="50" charset="-128"/>
              </a:rPr>
              <a:t>国立国会図書館</a:t>
            </a:r>
            <a:endParaRPr lang="en-US" altLang="ja-JP" sz="2800" b="0" dirty="0">
              <a:solidFill>
                <a:prstClr val="black"/>
              </a:solidFill>
              <a:latin typeface="Meiryo UI" panose="020B0604030504040204" pitchFamily="50" charset="-128"/>
              <a:ea typeface="Meiryo UI" panose="020B0604030504040204" pitchFamily="50" charset="-128"/>
            </a:endParaRPr>
          </a:p>
          <a:p>
            <a:r>
              <a:rPr lang="ja-JP" altLang="en-US" sz="2800" b="0" dirty="0">
                <a:solidFill>
                  <a:prstClr val="black"/>
                </a:solidFill>
                <a:latin typeface="Meiryo UI" panose="020B0604030504040204" pitchFamily="50" charset="-128"/>
                <a:ea typeface="Meiryo UI" panose="020B0604030504040204" pitchFamily="50" charset="-128"/>
              </a:rPr>
              <a:t>デジタルアーカイブ</a:t>
            </a:r>
            <a:endParaRPr lang="en-US" altLang="ja-JP" sz="2800" b="0" dirty="0">
              <a:solidFill>
                <a:prstClr val="black"/>
              </a:solidFill>
              <a:latin typeface="Meiryo UI" panose="020B0604030504040204" pitchFamily="50" charset="-128"/>
              <a:ea typeface="Meiryo UI" panose="020B0604030504040204" pitchFamily="50" charset="-128"/>
            </a:endParaRPr>
          </a:p>
        </p:txBody>
      </p:sp>
      <p:sp>
        <p:nvSpPr>
          <p:cNvPr id="19" name="タイトル 1"/>
          <p:cNvSpPr txBox="1">
            <a:spLocks/>
          </p:cNvSpPr>
          <p:nvPr/>
        </p:nvSpPr>
        <p:spPr>
          <a:xfrm>
            <a:off x="8385512" y="3009123"/>
            <a:ext cx="1297300" cy="785731"/>
          </a:xfrm>
          <a:prstGeom prst="rect">
            <a:avLst/>
          </a:prstGeom>
          <a:solidFill>
            <a:schemeClr val="bg1"/>
          </a:solidFill>
          <a:ln w="19050">
            <a:solidFill>
              <a:schemeClr val="tx1"/>
            </a:solidFill>
          </a:ln>
        </p:spPr>
        <p:txBody>
          <a:bodyPr vert="horz" lIns="91440" tIns="45720" rIns="91440" bIns="45720" rtlCol="0" anchor="ctr">
            <a:noAutofit/>
          </a:bodyPr>
          <a:lstStyle>
            <a:lvl1pPr algn="ctr">
              <a:spcBef>
                <a:spcPct val="20000"/>
              </a:spcBef>
              <a:buFont typeface="Arial" pitchFamily="34" charset="0"/>
              <a:buNone/>
              <a:defRPr sz="3600" b="1"/>
            </a:lvl1pPr>
          </a:lstStyle>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文化庁</a:t>
            </a:r>
            <a:endParaRPr lang="en-US" altLang="ja-JP" sz="2000" b="0" dirty="0">
              <a:solidFill>
                <a:prstClr val="black"/>
              </a:solidFill>
              <a:latin typeface="Meiryo UI" panose="020B0604030504040204" pitchFamily="50" charset="-128"/>
              <a:ea typeface="Meiryo UI" panose="020B0604030504040204" pitchFamily="50" charset="-128"/>
            </a:endParaRPr>
          </a:p>
          <a:p>
            <a:pPr>
              <a:lnSpc>
                <a:spcPts val="2000"/>
              </a:lnSpc>
            </a:pPr>
            <a:r>
              <a:rPr lang="ja-JP" altLang="en-US" sz="2000" b="0" dirty="0">
                <a:solidFill>
                  <a:prstClr val="black"/>
                </a:solidFill>
                <a:latin typeface="Meiryo UI" panose="020B0604030504040204" pitchFamily="50" charset="-128"/>
                <a:ea typeface="Meiryo UI" panose="020B0604030504040204" pitchFamily="50" charset="-128"/>
              </a:rPr>
              <a:t>長官裁定</a:t>
            </a:r>
          </a:p>
        </p:txBody>
      </p:sp>
      <p:sp>
        <p:nvSpPr>
          <p:cNvPr id="58" name="テキスト ボックス 57"/>
          <p:cNvSpPr txBox="1"/>
          <p:nvPr/>
        </p:nvSpPr>
        <p:spPr>
          <a:xfrm>
            <a:off x="1366468" y="2370823"/>
            <a:ext cx="1666089" cy="682238"/>
          </a:xfrm>
          <a:prstGeom prst="rect">
            <a:avLst/>
          </a:prstGeom>
          <a:noFill/>
        </p:spPr>
        <p:txBody>
          <a:bodyPr wrap="square" rtlCol="0">
            <a:spAutoFit/>
          </a:bodyPr>
          <a:lstStyle/>
          <a:p>
            <a:pPr>
              <a:lnSpc>
                <a:spcPts val="2800"/>
              </a:lnSpc>
            </a:pPr>
            <a:r>
              <a:rPr lang="ja-JP" altLang="en-US" sz="2000" dirty="0">
                <a:solidFill>
                  <a:prstClr val="black"/>
                </a:solidFill>
                <a:latin typeface="Meiryo UI" panose="020B0604030504040204" pitchFamily="50" charset="-128"/>
                <a:ea typeface="Meiryo UI" panose="020B0604030504040204" pitchFamily="50" charset="-128"/>
              </a:rPr>
              <a:t>全</a:t>
            </a:r>
            <a:r>
              <a:rPr lang="en-US" altLang="ja-JP" sz="2800" dirty="0">
                <a:solidFill>
                  <a:prstClr val="black"/>
                </a:solidFill>
                <a:latin typeface="Meiryo UI" panose="020B0604030504040204" pitchFamily="50" charset="-128"/>
                <a:ea typeface="Meiryo UI" panose="020B0604030504040204" pitchFamily="50" charset="-128"/>
              </a:rPr>
              <a:t>248.5</a:t>
            </a:r>
          </a:p>
          <a:p>
            <a:pPr algn="ctr">
              <a:lnSpc>
                <a:spcPts val="1800"/>
              </a:lnSpc>
            </a:pP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7" name="テキスト ボックス 76"/>
          <p:cNvSpPr txBox="1"/>
          <p:nvPr/>
        </p:nvSpPr>
        <p:spPr>
          <a:xfrm>
            <a:off x="5768754" y="4726755"/>
            <a:ext cx="1286822" cy="456407"/>
          </a:xfrm>
          <a:prstGeom prst="rect">
            <a:avLst/>
          </a:prstGeom>
          <a:noFill/>
        </p:spPr>
        <p:txBody>
          <a:bodyPr wrap="square" rtlCol="0">
            <a:spAutoFit/>
          </a:bodyPr>
          <a:lstStyle/>
          <a:p>
            <a:pPr>
              <a:lnSpc>
                <a:spcPts val="2800"/>
              </a:lnSpc>
            </a:pPr>
            <a:r>
              <a:rPr lang="en-US" altLang="ja-JP" sz="2800" dirty="0">
                <a:solidFill>
                  <a:prstClr val="black"/>
                </a:solidFill>
                <a:latin typeface="Meiryo UI" panose="020B0604030504040204" pitchFamily="50" charset="-128"/>
                <a:ea typeface="Meiryo UI" panose="020B0604030504040204" pitchFamily="50" charset="-128"/>
              </a:rPr>
              <a:t>137</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8" name="テキスト ボックス 77"/>
          <p:cNvSpPr txBox="1"/>
          <p:nvPr/>
        </p:nvSpPr>
        <p:spPr>
          <a:xfrm>
            <a:off x="9370862" y="5730798"/>
            <a:ext cx="1083124" cy="456407"/>
          </a:xfrm>
          <a:prstGeom prst="rect">
            <a:avLst/>
          </a:prstGeom>
          <a:noFill/>
        </p:spPr>
        <p:txBody>
          <a:bodyPr wrap="square" rtlCol="0">
            <a:spAutoFit/>
          </a:bodyPr>
          <a:lstStyle/>
          <a:p>
            <a:pPr algn="r">
              <a:lnSpc>
                <a:spcPts val="2800"/>
              </a:lnSpc>
            </a:pPr>
            <a:r>
              <a:rPr lang="en-US" altLang="ja-JP" sz="2800" dirty="0">
                <a:solidFill>
                  <a:prstClr val="black"/>
                </a:solidFill>
                <a:latin typeface="Meiryo UI" panose="020B0604030504040204" pitchFamily="50" charset="-128"/>
                <a:ea typeface="Meiryo UI" panose="020B0604030504040204" pitchFamily="50" charset="-128"/>
              </a:rPr>
              <a:t>48</a:t>
            </a:r>
            <a:r>
              <a:rPr lang="ja-JP" altLang="en-US" sz="1400" dirty="0">
                <a:solidFill>
                  <a:prstClr val="black"/>
                </a:solidFill>
                <a:latin typeface="Meiryo UI" panose="020B0604030504040204" pitchFamily="50" charset="-128"/>
                <a:ea typeface="Meiryo UI" panose="020B0604030504040204" pitchFamily="50" charset="-128"/>
              </a:rPr>
              <a:t>万点</a:t>
            </a:r>
          </a:p>
        </p:txBody>
      </p:sp>
      <p:sp>
        <p:nvSpPr>
          <p:cNvPr id="79" name="テキスト ボックス 22"/>
          <p:cNvSpPr txBox="1">
            <a:spLocks noChangeArrowheads="1"/>
          </p:cNvSpPr>
          <p:nvPr/>
        </p:nvSpPr>
        <p:spPr bwMode="auto">
          <a:xfrm>
            <a:off x="1935505" y="5348373"/>
            <a:ext cx="2037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fontAlgn="base" hangingPunct="1">
              <a:spcBef>
                <a:spcPct val="0"/>
              </a:spcBef>
              <a:spcAft>
                <a:spcPct val="0"/>
              </a:spcAft>
            </a:pPr>
            <a:r>
              <a:rPr lang="ja-JP" altLang="en-US" sz="1600" dirty="0">
                <a:solidFill>
                  <a:srgbClr val="FF0000"/>
                </a:solidFill>
                <a:latin typeface="Meiryo UI" panose="020B0604030504040204" pitchFamily="50" charset="-128"/>
                <a:ea typeface="Meiryo UI" panose="020B0604030504040204" pitchFamily="50" charset="-128"/>
              </a:rPr>
              <a:t>アクセス月</a:t>
            </a:r>
            <a:r>
              <a:rPr lang="en-US" altLang="ja-JP" sz="1600" dirty="0">
                <a:solidFill>
                  <a:srgbClr val="FF0000"/>
                </a:solidFill>
                <a:latin typeface="Meiryo UI" panose="020B0604030504040204" pitchFamily="50" charset="-128"/>
                <a:ea typeface="Meiryo UI" panose="020B0604030504040204" pitchFamily="50" charset="-128"/>
              </a:rPr>
              <a:t>19</a:t>
            </a:r>
            <a:r>
              <a:rPr lang="ja-JP" altLang="en-US" sz="1400" dirty="0">
                <a:solidFill>
                  <a:srgbClr val="FF0000"/>
                </a:solidFill>
                <a:latin typeface="Meiryo UI" panose="020B0604030504040204" pitchFamily="50" charset="-128"/>
                <a:ea typeface="Meiryo UI" panose="020B0604030504040204" pitchFamily="50" charset="-128"/>
              </a:rPr>
              <a:t>万件</a:t>
            </a:r>
            <a:endParaRPr lang="ja-JP" altLang="en-US" sz="1600" dirty="0">
              <a:solidFill>
                <a:srgbClr val="FF0000"/>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9649554" y="6037787"/>
            <a:ext cx="1159292" cy="584775"/>
          </a:xfrm>
          <a:prstGeom prst="rect">
            <a:avLst/>
          </a:prstGeom>
        </p:spPr>
        <p:txBody>
          <a:bodyPr wrap="none">
            <a:spAutoFit/>
          </a:bodyPr>
          <a:lstStyle/>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月</a:t>
            </a:r>
            <a:r>
              <a:rPr lang="en-US" altLang="ja-JP" sz="1600" dirty="0">
                <a:solidFill>
                  <a:srgbClr val="F79646">
                    <a:lumMod val="50000"/>
                  </a:srgbClr>
                </a:solidFill>
                <a:latin typeface="Meiryo UI" panose="020B0604030504040204" pitchFamily="50" charset="-128"/>
                <a:ea typeface="Meiryo UI" panose="020B0604030504040204" pitchFamily="50" charset="-128"/>
              </a:rPr>
              <a:t>490</a:t>
            </a:r>
            <a:r>
              <a:rPr lang="ja-JP" altLang="en-US" sz="1600" dirty="0">
                <a:solidFill>
                  <a:srgbClr val="F79646">
                    <a:lumMod val="50000"/>
                  </a:srgbClr>
                </a:solidFill>
                <a:latin typeface="Meiryo UI" panose="020B0604030504040204" pitchFamily="50" charset="-128"/>
                <a:ea typeface="Meiryo UI" panose="020B0604030504040204" pitchFamily="50" charset="-128"/>
              </a:rPr>
              <a:t>万</a:t>
            </a:r>
            <a:r>
              <a:rPr lang="ja-JP" altLang="en-US" sz="1400" dirty="0">
                <a:solidFill>
                  <a:srgbClr val="F79646">
                    <a:lumMod val="50000"/>
                  </a:srgbClr>
                </a:solidFill>
                <a:latin typeface="Meiryo UI" panose="020B0604030504040204" pitchFamily="50" charset="-128"/>
                <a:ea typeface="Meiryo UI" panose="020B0604030504040204" pitchFamily="50" charset="-128"/>
              </a:rPr>
              <a:t>件</a:t>
            </a:r>
          </a:p>
        </p:txBody>
      </p:sp>
      <p:sp>
        <p:nvSpPr>
          <p:cNvPr id="82" name="正方形/長方形 81"/>
          <p:cNvSpPr/>
          <p:nvPr/>
        </p:nvSpPr>
        <p:spPr>
          <a:xfrm>
            <a:off x="4340885" y="6370239"/>
            <a:ext cx="2549491" cy="338554"/>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アクセス月</a:t>
            </a:r>
            <a:r>
              <a:rPr lang="en-US" altLang="ja-JP" sz="1600" dirty="0">
                <a:solidFill>
                  <a:srgbClr val="F79646">
                    <a:lumMod val="50000"/>
                  </a:srgbClr>
                </a:solidFill>
                <a:latin typeface="Meiryo UI" panose="020B0604030504040204" pitchFamily="50" charset="-128"/>
                <a:ea typeface="Meiryo UI" panose="020B0604030504040204" pitchFamily="50" charset="-128"/>
              </a:rPr>
              <a:t>1</a:t>
            </a:r>
            <a:r>
              <a:rPr lang="ja-JP" altLang="en-US" sz="1600" dirty="0">
                <a:solidFill>
                  <a:srgbClr val="F79646">
                    <a:lumMod val="50000"/>
                  </a:srgbClr>
                </a:solidFill>
                <a:latin typeface="Meiryo UI" panose="020B0604030504040204" pitchFamily="50" charset="-128"/>
                <a:ea typeface="Meiryo UI" panose="020B0604030504040204" pitchFamily="50" charset="-128"/>
              </a:rPr>
              <a:t>万３千件</a:t>
            </a:r>
          </a:p>
        </p:txBody>
      </p:sp>
      <p:sp>
        <p:nvSpPr>
          <p:cNvPr id="3" name="スライド番号プレースホルダー 2"/>
          <p:cNvSpPr>
            <a:spLocks noGrp="1"/>
          </p:cNvSpPr>
          <p:nvPr>
            <p:ph type="sldNum" sz="quarter" idx="12"/>
          </p:nvPr>
        </p:nvSpPr>
        <p:spPr/>
        <p:txBody>
          <a:bodyPr/>
          <a:lstStyle/>
          <a:p>
            <a:fld id="{AE81233C-BF56-4BFB-98E8-8EF39C2E5007}" type="slidenum">
              <a:rPr lang="ja-JP" altLang="en-US" smtClean="0">
                <a:solidFill>
                  <a:prstClr val="black"/>
                </a:solidFill>
              </a:rPr>
              <a:pPr/>
              <a:t>29</a:t>
            </a:fld>
            <a:endParaRPr lang="ja-JP" altLang="en-US" dirty="0">
              <a:solidFill>
                <a:prstClr val="black"/>
              </a:solidFill>
            </a:endParaRPr>
          </a:p>
        </p:txBody>
      </p:sp>
      <p:sp>
        <p:nvSpPr>
          <p:cNvPr id="38" name="円/楕円 37"/>
          <p:cNvSpPr/>
          <p:nvPr/>
        </p:nvSpPr>
        <p:spPr>
          <a:xfrm>
            <a:off x="94593" y="61915"/>
            <a:ext cx="622859" cy="5711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680560" y="2941782"/>
            <a:ext cx="1232180" cy="1528624"/>
          </a:xfrm>
          <a:prstGeom prst="rect">
            <a:avLst/>
          </a:prstGeom>
          <a:noFill/>
        </p:spPr>
        <p:txBody>
          <a:bodyPr wrap="square" rtlCol="0">
            <a:spAutoFit/>
          </a:bodyPr>
          <a:lstStyle/>
          <a:p>
            <a:pPr algn="r">
              <a:lnSpc>
                <a:spcPts val="2800"/>
              </a:lnSpc>
            </a:pPr>
            <a:r>
              <a:rPr lang="ja-JP" altLang="en-US" sz="2000" dirty="0">
                <a:solidFill>
                  <a:prstClr val="black"/>
                </a:solidFill>
                <a:latin typeface="Meiryo UI" panose="020B0604030504040204" pitchFamily="50" charset="-128"/>
                <a:ea typeface="Meiryo UI" panose="020B0604030504040204" pitchFamily="50" charset="-128"/>
              </a:rPr>
              <a:t>館内限定</a:t>
            </a:r>
            <a:endParaRPr lang="ja-JP" altLang="en-US" sz="1100" dirty="0">
              <a:solidFill>
                <a:prstClr val="black"/>
              </a:solidFill>
              <a:latin typeface="Meiryo UI" panose="020B0604030504040204" pitchFamily="50" charset="-128"/>
              <a:ea typeface="Meiryo UI" panose="020B0604030504040204" pitchFamily="50" charset="-128"/>
            </a:endParaRPr>
          </a:p>
          <a:p>
            <a:pPr algn="r">
              <a:lnSpc>
                <a:spcPts val="2800"/>
              </a:lnSpc>
            </a:pPr>
            <a:r>
              <a:rPr lang="en-US" altLang="ja-JP" sz="2800" b="1"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62</a:t>
            </a:r>
            <a:r>
              <a:rPr lang="ja-JP" altLang="ja-JP" sz="1600" kern="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万点</a:t>
            </a:r>
            <a:endParaRPr lang="ja-JP" altLang="ja-JP" sz="1600" kern="100" dirty="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r">
              <a:lnSpc>
                <a:spcPts val="2800"/>
              </a:lnSpc>
            </a:pPr>
            <a:endParaRPr lang="en-US" altLang="ja-JP" sz="1400" dirty="0">
              <a:solidFill>
                <a:prstClr val="black"/>
              </a:solidFill>
              <a:latin typeface="Meiryo UI" panose="020B0604030504040204" pitchFamily="50" charset="-128"/>
              <a:ea typeface="Meiryo UI" panose="020B0604030504040204" pitchFamily="50" charset="-128"/>
            </a:endParaRPr>
          </a:p>
          <a:p>
            <a:pPr algn="r">
              <a:lnSpc>
                <a:spcPts val="2800"/>
              </a:lnSpc>
            </a:pP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6" name="横巻き 5"/>
          <p:cNvSpPr/>
          <p:nvPr/>
        </p:nvSpPr>
        <p:spPr>
          <a:xfrm>
            <a:off x="10269462" y="1882218"/>
            <a:ext cx="1877533" cy="2268837"/>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t>185</a:t>
            </a:r>
            <a:r>
              <a:rPr lang="ja-JP" altLang="en-US" dirty="0"/>
              <a:t>万点（</a:t>
            </a:r>
            <a:r>
              <a:rPr lang="en-US" altLang="ja-JP" dirty="0"/>
              <a:t>48</a:t>
            </a:r>
            <a:r>
              <a:rPr lang="ja-JP" altLang="en-US" dirty="0"/>
              <a:t>万＋</a:t>
            </a:r>
            <a:r>
              <a:rPr lang="en-US" altLang="ja-JP" dirty="0"/>
              <a:t>137</a:t>
            </a:r>
            <a:r>
              <a:rPr lang="ja-JP" altLang="en-US" dirty="0"/>
              <a:t>万点）は、公共図書館の蔵書と言える</a:t>
            </a:r>
            <a:endParaRPr lang="en-US" altLang="ja-JP" dirty="0"/>
          </a:p>
        </p:txBody>
      </p:sp>
      <p:sp>
        <p:nvSpPr>
          <p:cNvPr id="41" name="正方形/長方形 40"/>
          <p:cNvSpPr/>
          <p:nvPr/>
        </p:nvSpPr>
        <p:spPr>
          <a:xfrm>
            <a:off x="7258656" y="6102255"/>
            <a:ext cx="1641681" cy="584775"/>
          </a:xfrm>
          <a:prstGeom prst="rect">
            <a:avLst/>
          </a:prstGeom>
        </p:spPr>
        <p:txBody>
          <a:bodyPr wrap="square">
            <a:spAutoFit/>
          </a:bodyPr>
          <a:lstStyle/>
          <a:p>
            <a:pPr algn="r" fontAlgn="base">
              <a:spcBef>
                <a:spcPct val="0"/>
              </a:spcBef>
              <a:spcAft>
                <a:spcPct val="0"/>
              </a:spcAft>
            </a:pPr>
            <a:r>
              <a:rPr lang="ja-JP" altLang="en-US" sz="1600" dirty="0">
                <a:solidFill>
                  <a:srgbClr val="F79646">
                    <a:lumMod val="50000"/>
                  </a:srgbClr>
                </a:solidFill>
                <a:latin typeface="Meiryo UI" panose="020B0604030504040204" pitchFamily="50" charset="-128"/>
                <a:ea typeface="Meiryo UI" panose="020B0604030504040204" pitchFamily="50" charset="-128"/>
              </a:rPr>
              <a:t>現在</a:t>
            </a:r>
            <a:r>
              <a:rPr lang="en-US" altLang="ja-JP" sz="1600" dirty="0">
                <a:solidFill>
                  <a:srgbClr val="F79646">
                    <a:lumMod val="50000"/>
                  </a:srgbClr>
                </a:solidFill>
                <a:latin typeface="Meiryo UI" panose="020B0604030504040204" pitchFamily="50" charset="-128"/>
                <a:ea typeface="Meiryo UI" panose="020B0604030504040204" pitchFamily="50" charset="-128"/>
              </a:rPr>
              <a:t>500</a:t>
            </a:r>
            <a:r>
              <a:rPr lang="ja-JP" altLang="en-US" sz="1600" dirty="0">
                <a:solidFill>
                  <a:srgbClr val="F79646">
                    <a:lumMod val="50000"/>
                  </a:srgbClr>
                </a:solidFill>
                <a:latin typeface="Meiryo UI" panose="020B0604030504040204" pitchFamily="50" charset="-128"/>
                <a:ea typeface="Meiryo UI" panose="020B0604030504040204" pitchFamily="50" charset="-128"/>
              </a:rPr>
              <a:t>館程度</a:t>
            </a:r>
            <a:endParaRPr lang="en-US" altLang="ja-JP" sz="1600" dirty="0">
              <a:solidFill>
                <a:srgbClr val="F79646">
                  <a:lumMod val="50000"/>
                </a:srgbClr>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en-US" altLang="ja-JP" sz="1600" dirty="0">
                <a:solidFill>
                  <a:srgbClr val="F79646">
                    <a:lumMod val="50000"/>
                  </a:srgbClr>
                </a:solidFill>
                <a:latin typeface="Meiryo UI" panose="020B0604030504040204" pitchFamily="50" charset="-128"/>
                <a:ea typeface="Meiryo UI" panose="020B0604030504040204" pitchFamily="50" charset="-128"/>
              </a:rPr>
              <a:t>ILL</a:t>
            </a:r>
            <a:r>
              <a:rPr lang="ja-JP" altLang="en-US" sz="1600" dirty="0">
                <a:solidFill>
                  <a:srgbClr val="F79646">
                    <a:lumMod val="50000"/>
                  </a:srgbClr>
                </a:solidFill>
                <a:latin typeface="Meiryo UI" panose="020B0604030504040204" pitchFamily="50" charset="-128"/>
                <a:ea typeface="Meiryo UI" panose="020B0604030504040204" pitchFamily="50" charset="-128"/>
              </a:rPr>
              <a:t>加入館の</a:t>
            </a:r>
            <a:r>
              <a:rPr lang="en-US" altLang="ja-JP" sz="1600" dirty="0">
                <a:solidFill>
                  <a:srgbClr val="F79646">
                    <a:lumMod val="50000"/>
                  </a:srgbClr>
                </a:solidFill>
                <a:latin typeface="Meiryo UI" panose="020B0604030504040204" pitchFamily="50" charset="-128"/>
                <a:ea typeface="Meiryo UI" panose="020B0604030504040204" pitchFamily="50" charset="-128"/>
              </a:rPr>
              <a:t>1/5</a:t>
            </a:r>
            <a:endParaRPr lang="ja-JP" altLang="en-US" sz="1600" dirty="0">
              <a:solidFill>
                <a:srgbClr val="F79646">
                  <a:lumMod val="50000"/>
                </a:srgbClr>
              </a:solidFill>
              <a:latin typeface="Meiryo UI" panose="020B0604030504040204" pitchFamily="50" charset="-128"/>
              <a:ea typeface="Meiryo UI" panose="020B0604030504040204" pitchFamily="50" charset="-128"/>
            </a:endParaRPr>
          </a:p>
        </p:txBody>
      </p:sp>
      <p:sp>
        <p:nvSpPr>
          <p:cNvPr id="42" name="左矢印 41"/>
          <p:cNvSpPr/>
          <p:nvPr/>
        </p:nvSpPr>
        <p:spPr>
          <a:xfrm>
            <a:off x="7522354" y="5255393"/>
            <a:ext cx="1205677" cy="225035"/>
          </a:xfrm>
          <a:prstGeom prst="leftArrow">
            <a:avLst>
              <a:gd name="adj1" fmla="val 50000"/>
              <a:gd name="adj2" fmla="val 587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43" name="横巻き 42"/>
          <p:cNvSpPr/>
          <p:nvPr/>
        </p:nvSpPr>
        <p:spPr>
          <a:xfrm>
            <a:off x="18335" y="723904"/>
            <a:ext cx="1348134" cy="2327096"/>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「いつでもどこでもだれでも」が電子図書館サービスの理念</a:t>
            </a:r>
            <a:endParaRPr lang="en-US" altLang="ja-JP" dirty="0"/>
          </a:p>
        </p:txBody>
      </p:sp>
      <p:sp>
        <p:nvSpPr>
          <p:cNvPr id="44" name="横巻き 43"/>
          <p:cNvSpPr/>
          <p:nvPr/>
        </p:nvSpPr>
        <p:spPr>
          <a:xfrm>
            <a:off x="-75326" y="4170779"/>
            <a:ext cx="1988066" cy="244936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デジタル化されても</a:t>
            </a:r>
            <a:r>
              <a:rPr lang="en-US" altLang="ja-JP" b="1" dirty="0">
                <a:solidFill>
                  <a:srgbClr val="FF0000"/>
                </a:solidFill>
                <a:latin typeface="Meiryo UI" panose="020B0604030504040204" pitchFamily="50" charset="-128"/>
                <a:ea typeface="Meiryo UI" panose="020B0604030504040204" pitchFamily="50" charset="-128"/>
              </a:rPr>
              <a:t>200</a:t>
            </a:r>
            <a:r>
              <a:rPr lang="ja-JP" altLang="en-US" b="1" dirty="0">
                <a:solidFill>
                  <a:srgbClr val="FF0000"/>
                </a:solidFill>
                <a:latin typeface="Meiryo UI" panose="020B0604030504040204" pitchFamily="50" charset="-128"/>
                <a:ea typeface="Meiryo UI" panose="020B0604030504040204" pitchFamily="50" charset="-128"/>
              </a:rPr>
              <a:t>万点は</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でしか見られない</a:t>
            </a:r>
            <a:br>
              <a:rPr lang="en-US" altLang="ja-JP" b="1" dirty="0">
                <a:solidFill>
                  <a:srgbClr val="FF0000"/>
                </a:solidFill>
                <a:latin typeface="Meiryo UI" panose="020B0604030504040204" pitchFamily="50" charset="-128"/>
                <a:ea typeface="Meiryo UI" panose="020B0604030504040204" pitchFamily="50" charset="-128"/>
              </a:rPr>
            </a:br>
            <a:r>
              <a:rPr lang="ja-JP" altLang="en-US" b="1" dirty="0">
                <a:solidFill>
                  <a:srgbClr val="FF0000"/>
                </a:solidFill>
                <a:latin typeface="Meiryo UI" panose="020B0604030504040204" pitchFamily="50" charset="-128"/>
                <a:ea typeface="Meiryo UI" panose="020B0604030504040204" pitchFamily="50" charset="-128"/>
              </a:rPr>
              <a:t>・数値は</a:t>
            </a:r>
            <a:r>
              <a:rPr lang="en-US" altLang="ja-JP" b="1" dirty="0">
                <a:solidFill>
                  <a:srgbClr val="FF0000"/>
                </a:solidFill>
                <a:latin typeface="Meiryo UI" panose="020B0604030504040204" pitchFamily="50" charset="-128"/>
                <a:ea typeface="Meiryo UI" panose="020B0604030504040204" pitchFamily="50" charset="-128"/>
              </a:rPr>
              <a:t>2016</a:t>
            </a:r>
            <a:r>
              <a:rPr lang="ja-JP" altLang="en-US" b="1" dirty="0">
                <a:solidFill>
                  <a:srgbClr val="FF0000"/>
                </a:solidFill>
                <a:latin typeface="Meiryo UI" panose="020B0604030504040204" pitchFamily="50" charset="-128"/>
                <a:ea typeface="Meiryo UI" panose="020B0604030504040204" pitchFamily="50" charset="-128"/>
              </a:rPr>
              <a:t>年度時点</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55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ja-JP" altLang="en-US" dirty="0"/>
              <a:t>私の職歴</a:t>
            </a:r>
            <a:endParaRPr kumimoji="1" lang="ja-JP" altLang="en-US" dirty="0"/>
          </a:p>
        </p:txBody>
      </p:sp>
      <p:sp>
        <p:nvSpPr>
          <p:cNvPr id="7" name="コンテンツ プレースホルダー 6"/>
          <p:cNvSpPr>
            <a:spLocks noGrp="1"/>
          </p:cNvSpPr>
          <p:nvPr>
            <p:ph sz="half" idx="1"/>
          </p:nvPr>
        </p:nvSpPr>
        <p:spPr>
          <a:xfrm>
            <a:off x="162561" y="792480"/>
            <a:ext cx="5684584" cy="5563870"/>
          </a:xfrm>
        </p:spPr>
        <p:txBody>
          <a:bodyPr>
            <a:normAutofit fontScale="77500" lnSpcReduction="20000"/>
          </a:bodyPr>
          <a:lstStyle/>
          <a:p>
            <a:r>
              <a:rPr lang="ja-JP" altLang="en-US" dirty="0"/>
              <a:t>電子機器メーカー</a:t>
            </a:r>
            <a:r>
              <a:rPr lang="en-US" altLang="ja-JP" dirty="0"/>
              <a:t>【</a:t>
            </a:r>
            <a:r>
              <a:rPr lang="ja-JP" altLang="en-US" dirty="0"/>
              <a:t>民間</a:t>
            </a:r>
            <a:r>
              <a:rPr lang="en-US" altLang="ja-JP" dirty="0"/>
              <a:t>】</a:t>
            </a:r>
          </a:p>
          <a:p>
            <a:pPr lvl="1"/>
            <a:r>
              <a:rPr lang="ja-JP" altLang="en-US" dirty="0"/>
              <a:t>部品在庫管理・発注管理、製品受注管理システム開発：</a:t>
            </a:r>
            <a:r>
              <a:rPr lang="ja-JP" altLang="ja-JP" dirty="0"/>
              <a:t>事務処理系</a:t>
            </a:r>
            <a:r>
              <a:rPr lang="ja-JP" altLang="en-US" dirty="0"/>
              <a:t>システム開発技術習得</a:t>
            </a:r>
            <a:endParaRPr lang="en-US" altLang="ja-JP" dirty="0"/>
          </a:p>
          <a:p>
            <a:pPr lvl="1"/>
            <a:r>
              <a:rPr lang="ja-JP" altLang="en-US" dirty="0"/>
              <a:t>☚</a:t>
            </a:r>
            <a:r>
              <a:rPr lang="ja-JP" altLang="en-US" dirty="0">
                <a:solidFill>
                  <a:srgbClr val="FF0000"/>
                </a:solidFill>
              </a:rPr>
              <a:t>効率化の重要性を認識</a:t>
            </a:r>
            <a:endParaRPr lang="en-US" altLang="ja-JP" dirty="0">
              <a:solidFill>
                <a:srgbClr val="FF0000"/>
              </a:solidFill>
            </a:endParaRPr>
          </a:p>
          <a:p>
            <a:r>
              <a:rPr lang="ja-JP" altLang="en-US" dirty="0"/>
              <a:t>情報処理振興機構（</a:t>
            </a:r>
            <a:r>
              <a:rPr lang="en-US" altLang="ja-JP" dirty="0"/>
              <a:t>IPA</a:t>
            </a:r>
            <a:r>
              <a:rPr lang="ja-JP" altLang="en-US" dirty="0"/>
              <a:t>）</a:t>
            </a:r>
            <a:r>
              <a:rPr lang="en-US" altLang="ja-JP" dirty="0"/>
              <a:t>【</a:t>
            </a:r>
            <a:r>
              <a:rPr lang="ja-JP" altLang="en-US" dirty="0"/>
              <a:t>独法</a:t>
            </a:r>
            <a:r>
              <a:rPr lang="en-US" altLang="ja-JP" dirty="0"/>
              <a:t>】</a:t>
            </a:r>
          </a:p>
          <a:p>
            <a:pPr lvl="1"/>
            <a:r>
              <a:rPr lang="ja-JP" altLang="en-US" dirty="0"/>
              <a:t>☚ </a:t>
            </a:r>
            <a:r>
              <a:rPr lang="en-US" altLang="ja-JP" dirty="0">
                <a:solidFill>
                  <a:srgbClr val="FF0000"/>
                </a:solidFill>
              </a:rPr>
              <a:t>1</a:t>
            </a:r>
            <a:r>
              <a:rPr lang="ja-JP" altLang="ja-JP" dirty="0">
                <a:solidFill>
                  <a:srgbClr val="FF0000"/>
                </a:solidFill>
              </a:rPr>
              <a:t>組織の業務システム効率化だけでなく、国全体としての効率化を</a:t>
            </a:r>
            <a:r>
              <a:rPr lang="ja-JP" altLang="en-US" dirty="0">
                <a:solidFill>
                  <a:srgbClr val="FF0000"/>
                </a:solidFill>
              </a:rPr>
              <a:t>目指す</a:t>
            </a:r>
            <a:endParaRPr lang="en-US" altLang="ja-JP" dirty="0">
              <a:solidFill>
                <a:srgbClr val="FF0000"/>
              </a:solidFill>
            </a:endParaRPr>
          </a:p>
          <a:p>
            <a:pPr lvl="1"/>
            <a:r>
              <a:rPr lang="ja-JP" altLang="en-US" dirty="0"/>
              <a:t>ソフトウェア生産工業化プロジェクト</a:t>
            </a:r>
            <a:endParaRPr lang="en-US" altLang="ja-JP" dirty="0"/>
          </a:p>
          <a:p>
            <a:pPr lvl="2"/>
            <a:r>
              <a:rPr lang="en-US" altLang="ja-JP" dirty="0">
                <a:solidFill>
                  <a:srgbClr val="FF0000"/>
                </a:solidFill>
              </a:rPr>
              <a:t>UNIX-OS</a:t>
            </a:r>
            <a:r>
              <a:rPr lang="ja-JP" altLang="en-US" dirty="0" err="1">
                <a:solidFill>
                  <a:srgbClr val="FF0000"/>
                </a:solidFill>
              </a:rPr>
              <a:t>、</a:t>
            </a:r>
            <a:r>
              <a:rPr lang="ja-JP" altLang="en-US" dirty="0">
                <a:solidFill>
                  <a:srgbClr val="FF0000"/>
                </a:solidFill>
              </a:rPr>
              <a:t>ネットワーク技術習得</a:t>
            </a:r>
            <a:endParaRPr lang="ja-JP" altLang="ja-JP" dirty="0">
              <a:solidFill>
                <a:srgbClr val="FF0000"/>
              </a:solidFill>
            </a:endParaRPr>
          </a:p>
          <a:p>
            <a:pPr lvl="1"/>
            <a:r>
              <a:rPr lang="ja-JP" altLang="ja-JP" dirty="0"/>
              <a:t>パイロット電子図書館、総合目録、新産業創造</a:t>
            </a:r>
            <a:r>
              <a:rPr lang="en-US" altLang="ja-JP" dirty="0"/>
              <a:t>DB</a:t>
            </a:r>
          </a:p>
          <a:p>
            <a:pPr lvl="2"/>
            <a:r>
              <a:rPr lang="ja-JP" altLang="en-US" dirty="0"/>
              <a:t>（産業統計を横串で分析（</a:t>
            </a:r>
            <a:r>
              <a:rPr lang="en-US" altLang="ja-JP" dirty="0"/>
              <a:t>LOD</a:t>
            </a:r>
            <a:r>
              <a:rPr lang="ja-JP" altLang="en-US" dirty="0"/>
              <a:t>）、</a:t>
            </a:r>
            <a:r>
              <a:rPr lang="en-US" altLang="ja-JP" dirty="0"/>
              <a:t>XML</a:t>
            </a:r>
            <a:r>
              <a:rPr lang="ja-JP" altLang="en-US" dirty="0"/>
              <a:t>文書）</a:t>
            </a:r>
            <a:endParaRPr lang="ja-JP" altLang="ja-JP" dirty="0"/>
          </a:p>
          <a:p>
            <a:pPr lvl="2"/>
            <a:r>
              <a:rPr lang="en-US" altLang="ja-JP" dirty="0">
                <a:solidFill>
                  <a:srgbClr val="FF0000"/>
                </a:solidFill>
              </a:rPr>
              <a:t>RDBMS</a:t>
            </a:r>
            <a:r>
              <a:rPr lang="ja-JP" altLang="ja-JP" dirty="0">
                <a:solidFill>
                  <a:srgbClr val="FF0000"/>
                </a:solidFill>
              </a:rPr>
              <a:t>技術習得</a:t>
            </a:r>
          </a:p>
          <a:p>
            <a:pPr lvl="1"/>
            <a:r>
              <a:rPr lang="ja-JP" altLang="en-US" dirty="0"/>
              <a:t>組織内</a:t>
            </a:r>
            <a:r>
              <a:rPr lang="ja-JP" altLang="ja-JP" dirty="0">
                <a:solidFill>
                  <a:srgbClr val="FF0000"/>
                </a:solidFill>
              </a:rPr>
              <a:t>ネットワークシステム</a:t>
            </a:r>
            <a:r>
              <a:rPr lang="ja-JP" altLang="ja-JP" dirty="0"/>
              <a:t>構築・運用</a:t>
            </a:r>
            <a:endParaRPr lang="en-US" altLang="ja-JP" dirty="0"/>
          </a:p>
          <a:p>
            <a:pPr lvl="2"/>
            <a:r>
              <a:rPr lang="en-US" altLang="ja-JP" dirty="0"/>
              <a:t>2000</a:t>
            </a:r>
            <a:r>
              <a:rPr lang="ja-JP" altLang="ja-JP" dirty="0"/>
              <a:t>年問題対応</a:t>
            </a:r>
          </a:p>
          <a:p>
            <a:pPr lvl="1"/>
            <a:r>
              <a:rPr lang="ja-JP" altLang="ja-JP" dirty="0"/>
              <a:t>国としての</a:t>
            </a:r>
            <a:r>
              <a:rPr lang="ja-JP" altLang="ja-JP" dirty="0">
                <a:solidFill>
                  <a:srgbClr val="FF0000"/>
                </a:solidFill>
              </a:rPr>
              <a:t>情報セキュリティ</a:t>
            </a:r>
            <a:r>
              <a:rPr lang="ja-JP" altLang="ja-JP" dirty="0"/>
              <a:t>対策</a:t>
            </a:r>
            <a:endParaRPr lang="en-US" altLang="ja-JP" dirty="0"/>
          </a:p>
          <a:p>
            <a:pPr lvl="2"/>
            <a:r>
              <a:rPr lang="ja-JP" altLang="en-US" dirty="0"/>
              <a:t>セキュリティ製品評価・情報セキュリティマネジメント）</a:t>
            </a:r>
          </a:p>
          <a:p>
            <a:pPr lvl="1"/>
            <a:r>
              <a:rPr lang="en-US" altLang="ja-JP" dirty="0"/>
              <a:t>2000</a:t>
            </a:r>
            <a:r>
              <a:rPr lang="ja-JP" altLang="en-US" dirty="0"/>
              <a:t>年</a:t>
            </a:r>
            <a:r>
              <a:rPr lang="en-US" altLang="ja-JP" dirty="0"/>
              <a:t>4</a:t>
            </a:r>
            <a:r>
              <a:rPr lang="ja-JP" altLang="en-US" dirty="0"/>
              <a:t>月併任：内閣官房情報セキュリティ対策推進室専門調査チーム非常勤職員</a:t>
            </a:r>
            <a:endParaRPr lang="en-US" altLang="ja-JP" dirty="0"/>
          </a:p>
          <a:p>
            <a:pPr lvl="2"/>
            <a:r>
              <a:rPr lang="ja-JP" altLang="en-US" dirty="0"/>
              <a:t>中央省庁</a:t>
            </a:r>
            <a:r>
              <a:rPr lang="en-US" altLang="ja-JP" dirty="0"/>
              <a:t>Web</a:t>
            </a:r>
            <a:r>
              <a:rPr lang="ja-JP" altLang="en-US" dirty="0"/>
              <a:t>改ざん事件対応</a:t>
            </a:r>
          </a:p>
          <a:p>
            <a:pPr lvl="1"/>
            <a:endParaRPr kumimoji="1" lang="ja-JP" altLang="en-US" dirty="0"/>
          </a:p>
        </p:txBody>
      </p:sp>
      <p:sp>
        <p:nvSpPr>
          <p:cNvPr id="8" name="コンテンツ プレースホルダー 7"/>
          <p:cNvSpPr>
            <a:spLocks noGrp="1"/>
          </p:cNvSpPr>
          <p:nvPr>
            <p:ph sz="half" idx="2"/>
          </p:nvPr>
        </p:nvSpPr>
        <p:spPr>
          <a:xfrm>
            <a:off x="5707319" y="792480"/>
            <a:ext cx="6411109" cy="6957000"/>
          </a:xfrm>
        </p:spPr>
        <p:txBody>
          <a:bodyPr>
            <a:normAutofit fontScale="77500" lnSpcReduction="20000"/>
          </a:bodyPr>
          <a:lstStyle/>
          <a:p>
            <a:r>
              <a:rPr lang="ja-JP" altLang="en-US" dirty="0"/>
              <a:t>国立国会図書館</a:t>
            </a:r>
            <a:r>
              <a:rPr lang="en-US" altLang="ja-JP" sz="2400" dirty="0"/>
              <a:t>【</a:t>
            </a:r>
            <a:r>
              <a:rPr lang="ja-JP" altLang="en-US" sz="2400" dirty="0"/>
              <a:t>立法府</a:t>
            </a:r>
            <a:r>
              <a:rPr lang="en-US" altLang="ja-JP" sz="2400" dirty="0"/>
              <a:t>】</a:t>
            </a:r>
            <a:endParaRPr lang="en-US" altLang="zh-TW" dirty="0"/>
          </a:p>
          <a:p>
            <a:pPr lvl="1"/>
            <a:r>
              <a:rPr lang="ja-JP" altLang="en-US" dirty="0"/>
              <a:t>☚</a:t>
            </a:r>
            <a:r>
              <a:rPr lang="ja-JP" altLang="ja-JP" dirty="0">
                <a:solidFill>
                  <a:srgbClr val="FF0000"/>
                </a:solidFill>
              </a:rPr>
              <a:t>国民の情報を得るための行動の効率化</a:t>
            </a:r>
            <a:endParaRPr lang="ja-JP" altLang="ja-JP" sz="1800" dirty="0">
              <a:solidFill>
                <a:srgbClr val="FF0000"/>
              </a:solidFill>
            </a:endParaRPr>
          </a:p>
          <a:p>
            <a:pPr lvl="1"/>
            <a:r>
              <a:rPr lang="en-US" altLang="ja-JP" dirty="0" err="1"/>
              <a:t>eJapan</a:t>
            </a:r>
            <a:r>
              <a:rPr lang="ja-JP" altLang="ja-JP" dirty="0"/>
              <a:t>戦略でのデジタルアーカイブ構築構想の立案</a:t>
            </a:r>
            <a:endParaRPr lang="en-US" altLang="ja-JP" dirty="0"/>
          </a:p>
          <a:p>
            <a:pPr lvl="2"/>
            <a:r>
              <a:rPr lang="ja-JP" altLang="ja-JP" dirty="0"/>
              <a:t>内閣官房</a:t>
            </a:r>
            <a:r>
              <a:rPr lang="en-US" altLang="ja-JP" dirty="0"/>
              <a:t>IT</a:t>
            </a:r>
            <a:r>
              <a:rPr lang="ja-JP" altLang="ja-JP" dirty="0"/>
              <a:t>担当室、総務省と連携</a:t>
            </a:r>
          </a:p>
          <a:p>
            <a:pPr lvl="1"/>
            <a:r>
              <a:rPr lang="zh-TW" altLang="en-US" dirty="0"/>
              <a:t>電子図書館中期計画</a:t>
            </a:r>
            <a:r>
              <a:rPr lang="en-US" altLang="zh-TW" dirty="0"/>
              <a:t>2004</a:t>
            </a:r>
            <a:r>
              <a:rPr lang="zh-TW" altLang="en-US" dirty="0"/>
              <a:t>策定</a:t>
            </a:r>
            <a:endParaRPr lang="en-US" altLang="zh-TW" dirty="0"/>
          </a:p>
          <a:p>
            <a:pPr lvl="1"/>
            <a:r>
              <a:rPr lang="en-US" altLang="ja-JP" dirty="0"/>
              <a:t>NDL</a:t>
            </a:r>
            <a:r>
              <a:rPr lang="ja-JP" altLang="ja-JP" dirty="0"/>
              <a:t>の情報セキュリティ基本方針・対策基準の策定</a:t>
            </a:r>
            <a:endParaRPr lang="en-US" altLang="zh-TW" dirty="0"/>
          </a:p>
          <a:p>
            <a:pPr lvl="1"/>
            <a:r>
              <a:rPr lang="ja-JP" altLang="ja-JP" dirty="0"/>
              <a:t>ポータルプロトタイプ</a:t>
            </a:r>
            <a:r>
              <a:rPr lang="ja-JP" altLang="en-US" dirty="0"/>
              <a:t>、</a:t>
            </a:r>
            <a:r>
              <a:rPr lang="en-US" altLang="ja-JP" dirty="0"/>
              <a:t>PORTA</a:t>
            </a:r>
            <a:r>
              <a:rPr lang="ja-JP" altLang="en-US" dirty="0"/>
              <a:t>構築</a:t>
            </a:r>
            <a:endParaRPr lang="en-US" altLang="ja-JP" dirty="0"/>
          </a:p>
          <a:p>
            <a:pPr lvl="2"/>
            <a:r>
              <a:rPr lang="ja-JP" altLang="en-US" dirty="0">
                <a:solidFill>
                  <a:srgbClr val="FF0000"/>
                </a:solidFill>
              </a:rPr>
              <a:t>業種・業態を超えて情報交換の仕様共通化の必要性を認識</a:t>
            </a:r>
            <a:endParaRPr lang="en-US" altLang="ja-JP" dirty="0"/>
          </a:p>
          <a:p>
            <a:pPr lvl="2"/>
            <a:r>
              <a:rPr lang="en-US" altLang="ja-JP" dirty="0"/>
              <a:t>DC</a:t>
            </a:r>
            <a:r>
              <a:rPr lang="ja-JP" altLang="en-US" dirty="0"/>
              <a:t>ベースメタデータ記述規則・記述要素、</a:t>
            </a:r>
            <a:r>
              <a:rPr lang="en-US" altLang="ja-JP" dirty="0" err="1"/>
              <a:t>WebAPI</a:t>
            </a:r>
            <a:r>
              <a:rPr lang="ja-JP" altLang="en-US" dirty="0"/>
              <a:t>等の通信プロトコル、</a:t>
            </a:r>
            <a:r>
              <a:rPr lang="en-US" altLang="ja-JP" dirty="0"/>
              <a:t>FRBR</a:t>
            </a:r>
          </a:p>
          <a:p>
            <a:pPr lvl="2"/>
            <a:r>
              <a:rPr lang="en-US" altLang="ja-JP" dirty="0"/>
              <a:t>OAIS</a:t>
            </a:r>
            <a:r>
              <a:rPr lang="ja-JP" altLang="en-US" dirty="0"/>
              <a:t>モデルに準拠したシステム設計</a:t>
            </a:r>
            <a:endParaRPr lang="en-US" altLang="ja-JP" dirty="0"/>
          </a:p>
          <a:p>
            <a:pPr lvl="2"/>
            <a:r>
              <a:rPr lang="ja-JP" altLang="en-US" dirty="0"/>
              <a:t>業務システム最適化計画策定</a:t>
            </a:r>
            <a:endParaRPr lang="zh-TW" altLang="en-US" dirty="0"/>
          </a:p>
          <a:p>
            <a:pPr lvl="1"/>
            <a:r>
              <a:rPr lang="ja-JP" altLang="en-US" dirty="0"/>
              <a:t>次期図書館サービス構想（</a:t>
            </a:r>
            <a:r>
              <a:rPr lang="en-US" altLang="ja-JP" dirty="0"/>
              <a:t>NDL</a:t>
            </a:r>
            <a:r>
              <a:rPr lang="ja-JP" altLang="en-US" dirty="0"/>
              <a:t>サーチ、次期基盤システム）</a:t>
            </a:r>
            <a:endParaRPr lang="en-US" altLang="ja-JP" dirty="0"/>
          </a:p>
          <a:p>
            <a:pPr lvl="2"/>
            <a:r>
              <a:rPr lang="ja-JP" altLang="en-US" dirty="0"/>
              <a:t>☚</a:t>
            </a:r>
            <a:r>
              <a:rPr lang="ja-JP" altLang="en-US" dirty="0">
                <a:solidFill>
                  <a:srgbClr val="FF0000"/>
                </a:solidFill>
              </a:rPr>
              <a:t>最適化計画に基づいた</a:t>
            </a:r>
            <a:r>
              <a:rPr lang="ja-JP" altLang="ja-JP" dirty="0">
                <a:solidFill>
                  <a:srgbClr val="FF0000"/>
                </a:solidFill>
              </a:rPr>
              <a:t>システム開発</a:t>
            </a:r>
            <a:r>
              <a:rPr lang="ja-JP" altLang="en-US" dirty="0">
                <a:solidFill>
                  <a:srgbClr val="FF0000"/>
                </a:solidFill>
              </a:rPr>
              <a:t>手法の適用</a:t>
            </a:r>
            <a:endParaRPr lang="en-US" altLang="ja-JP" dirty="0">
              <a:solidFill>
                <a:srgbClr val="FF0000"/>
              </a:solidFill>
            </a:endParaRPr>
          </a:p>
          <a:p>
            <a:pPr lvl="1"/>
            <a:r>
              <a:rPr lang="en-US" altLang="ja-JP" dirty="0"/>
              <a:t>NDL</a:t>
            </a:r>
            <a:r>
              <a:rPr lang="ja-JP" altLang="en-US" dirty="0"/>
              <a:t>サーチの開発</a:t>
            </a:r>
            <a:endParaRPr lang="en-US" altLang="ja-JP" dirty="0"/>
          </a:p>
          <a:p>
            <a:pPr lvl="1"/>
            <a:r>
              <a:rPr lang="ja-JP" altLang="en-US" dirty="0"/>
              <a:t>基盤システム、来館者管理システム、来館者管理システム等のリニューアル</a:t>
            </a:r>
            <a:endParaRPr lang="en-US" altLang="ja-JP" dirty="0"/>
          </a:p>
          <a:p>
            <a:pPr lvl="1"/>
            <a:r>
              <a:rPr lang="ja-JP" altLang="en-US" dirty="0"/>
              <a:t>知識インフラの構築構想</a:t>
            </a:r>
          </a:p>
          <a:p>
            <a:pPr lvl="1"/>
            <a:r>
              <a:rPr lang="ja-JP" altLang="en-US" dirty="0"/>
              <a:t>東日本大震災アーカイブ（ひなぎく）構築</a:t>
            </a:r>
            <a:endParaRPr lang="en-US" altLang="ja-JP" dirty="0"/>
          </a:p>
          <a:p>
            <a:pPr lvl="2"/>
            <a:r>
              <a:rPr lang="ja-JP" altLang="en-US" dirty="0">
                <a:solidFill>
                  <a:srgbClr val="FF0000"/>
                </a:solidFill>
              </a:rPr>
              <a:t>知識インフラ構築の先行事例</a:t>
            </a:r>
            <a:endParaRPr lang="en-US" altLang="ja-JP" dirty="0">
              <a:solidFill>
                <a:srgbClr val="FF0000"/>
              </a:solidFill>
            </a:endParaRPr>
          </a:p>
          <a:p>
            <a:pPr lvl="1"/>
            <a:r>
              <a:rPr lang="ja-JP" altLang="en-US" dirty="0"/>
              <a:t>文化資産のナショナルアーカイブを構想</a:t>
            </a:r>
            <a:endParaRPr lang="en-US" altLang="ja-JP" dirty="0"/>
          </a:p>
        </p:txBody>
      </p:sp>
      <p:sp>
        <p:nvSpPr>
          <p:cNvPr id="4" name="フッター プレースホルダー 3"/>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042AED99-7FB4-404E-8A97-64753DCE42EC}" type="slidenum">
              <a:rPr lang="en-US" smtClean="0">
                <a:solidFill>
                  <a:prstClr val="black">
                    <a:tint val="75000"/>
                  </a:prstClr>
                </a:solidFill>
              </a:rPr>
              <a:pPr/>
              <a:t>3</a:t>
            </a:fld>
            <a:endParaRPr lang="en-US" dirty="0">
              <a:solidFill>
                <a:prstClr val="black">
                  <a:tint val="75000"/>
                </a:prstClr>
              </a:solidFill>
            </a:endParaRPr>
          </a:p>
        </p:txBody>
      </p:sp>
      <p:sp>
        <p:nvSpPr>
          <p:cNvPr id="10" name="横巻き 9"/>
          <p:cNvSpPr/>
          <p:nvPr/>
        </p:nvSpPr>
        <p:spPr>
          <a:xfrm>
            <a:off x="243292" y="6356350"/>
            <a:ext cx="5831687" cy="43204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solidFill>
                  <a:srgbClr val="FF0000"/>
                </a:solidFill>
                <a:latin typeface="+mj-ea"/>
                <a:ea typeface="+mj-ea"/>
              </a:rPr>
              <a:t>各組織での実践の経験から得た知見を伝えられれば</a:t>
            </a:r>
          </a:p>
        </p:txBody>
      </p:sp>
    </p:spTree>
    <p:extLst>
      <p:ext uri="{BB962C8B-B14F-4D97-AF65-F5344CB8AC3E}">
        <p14:creationId xmlns:p14="http://schemas.microsoft.com/office/powerpoint/2010/main" val="3201365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電⼦図書館サービスの発展形</a:t>
            </a:r>
          </a:p>
        </p:txBody>
      </p:sp>
    </p:spTree>
    <p:extLst>
      <p:ext uri="{BB962C8B-B14F-4D97-AF65-F5344CB8AC3E}">
        <p14:creationId xmlns:p14="http://schemas.microsoft.com/office/powerpoint/2010/main" val="54682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角丸四角形 39"/>
          <p:cNvSpPr/>
          <p:nvPr/>
        </p:nvSpPr>
        <p:spPr>
          <a:xfrm>
            <a:off x="5880097" y="1844477"/>
            <a:ext cx="3168650" cy="1439862"/>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52128" y="1412776"/>
            <a:ext cx="8496944" cy="360040"/>
          </a:xfrm>
          <a:prstGeom prst="rect">
            <a:avLst/>
          </a:prstGeom>
          <a:solidFill>
            <a:schemeClr val="accent1">
              <a:alpha val="30000"/>
            </a:schemeClr>
          </a:solid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rgbClr val="C00000"/>
                </a:solidFill>
                <a:latin typeface="Meiryo UI" panose="020B0604030504040204" pitchFamily="50" charset="-128"/>
                <a:ea typeface="Meiryo UI" panose="020B0604030504040204" pitchFamily="50" charset="-128"/>
              </a:rPr>
              <a:t>■　科学技術情報流通の「壁」　～現状～</a:t>
            </a:r>
          </a:p>
        </p:txBody>
      </p:sp>
      <p:sp>
        <p:nvSpPr>
          <p:cNvPr id="4" name="角丸四角形 3"/>
          <p:cNvSpPr/>
          <p:nvPr/>
        </p:nvSpPr>
        <p:spPr>
          <a:xfrm>
            <a:off x="552448" y="1844478"/>
            <a:ext cx="2879725"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sp>
        <p:nvSpPr>
          <p:cNvPr id="2056" name="直方体 4"/>
          <p:cNvSpPr>
            <a:spLocks noChangeArrowheads="1"/>
          </p:cNvSpPr>
          <p:nvPr/>
        </p:nvSpPr>
        <p:spPr bwMode="auto">
          <a:xfrm>
            <a:off x="8397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組織間の壁</a:t>
            </a:r>
          </a:p>
        </p:txBody>
      </p:sp>
      <p:sp>
        <p:nvSpPr>
          <p:cNvPr id="6" name="円/楕円 5"/>
          <p:cNvSpPr/>
          <p:nvPr/>
        </p:nvSpPr>
        <p:spPr bwMode="auto">
          <a:xfrm rot="10800000" flipV="1">
            <a:off x="623886" y="1917509"/>
            <a:ext cx="1368425" cy="688975"/>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研究者、</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研究機関</a:t>
            </a:r>
          </a:p>
        </p:txBody>
      </p:sp>
      <p:sp>
        <p:nvSpPr>
          <p:cNvPr id="7" name="円/楕円 6"/>
          <p:cNvSpPr/>
          <p:nvPr/>
        </p:nvSpPr>
        <p:spPr bwMode="auto">
          <a:xfrm rot="10800000" flipV="1">
            <a:off x="1992312" y="1988946"/>
            <a:ext cx="1439862"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大学、学会</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8" name="円/楕円 7"/>
          <p:cNvSpPr/>
          <p:nvPr/>
        </p:nvSpPr>
        <p:spPr bwMode="auto">
          <a:xfrm rot="10800000" flipV="1">
            <a:off x="623886" y="2636640"/>
            <a:ext cx="1584325" cy="576263"/>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データベース</a:t>
            </a:r>
            <a:endParaRPr lang="en-US" altLang="ja-JP" sz="1400" dirty="0">
              <a:solidFill>
                <a:schemeClr val="bg1"/>
              </a:solidFill>
              <a:latin typeface="Meiryo UI" panose="020B0604030504040204" pitchFamily="50" charset="-128"/>
              <a:ea typeface="Meiryo UI" panose="020B0604030504040204" pitchFamily="50" charset="-128"/>
            </a:endParaRPr>
          </a:p>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作成機関</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9" name="円/楕円 8"/>
          <p:cNvSpPr/>
          <p:nvPr/>
        </p:nvSpPr>
        <p:spPr bwMode="auto">
          <a:xfrm rot="10800000" flipV="1">
            <a:off x="1992314" y="2492180"/>
            <a:ext cx="1368425" cy="649287"/>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defTabSz="1279525">
              <a:defRPr/>
            </a:pPr>
            <a:r>
              <a:rPr lang="ja-JP" altLang="en-US" sz="1400" dirty="0">
                <a:solidFill>
                  <a:schemeClr val="bg1"/>
                </a:solidFill>
                <a:latin typeface="Meiryo UI" panose="020B0604030504040204" pitchFamily="50" charset="-128"/>
                <a:ea typeface="Meiryo UI" panose="020B0604030504040204" pitchFamily="50" charset="-128"/>
              </a:rPr>
              <a:t>図書館等</a:t>
            </a:r>
            <a:endParaRPr lang="en-US" altLang="ja-JP" sz="1400" dirty="0">
              <a:solidFill>
                <a:schemeClr val="bg1"/>
              </a:solidFill>
              <a:latin typeface="Meiryo UI" panose="020B0604030504040204" pitchFamily="50" charset="-128"/>
              <a:ea typeface="Meiryo UI" panose="020B0604030504040204" pitchFamily="50" charset="-128"/>
            </a:endParaRPr>
          </a:p>
        </p:txBody>
      </p:sp>
      <p:sp>
        <p:nvSpPr>
          <p:cNvPr id="10" name="角丸四角形 9"/>
          <p:cNvSpPr/>
          <p:nvPr/>
        </p:nvSpPr>
        <p:spPr>
          <a:xfrm>
            <a:off x="3505201" y="1844478"/>
            <a:ext cx="2303463" cy="1512887"/>
          </a:xfrm>
          <a:prstGeom prst="roundRect">
            <a:avLst>
              <a:gd name="adj" fmla="val 7190"/>
            </a:avLst>
          </a:prstGeom>
          <a:solidFill>
            <a:schemeClr val="accent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en-US" altLang="ja-JP" sz="2000" dirty="0">
              <a:solidFill>
                <a:schemeClr val="tx1"/>
              </a:solidFill>
              <a:latin typeface="Meiryo UI" panose="020B0604030504040204" pitchFamily="50" charset="-128"/>
              <a:ea typeface="Meiryo UI" panose="020B0604030504040204" pitchFamily="50" charset="-128"/>
            </a:endParaRPr>
          </a:p>
          <a:p>
            <a:pPr>
              <a:defRPr/>
            </a:pPr>
            <a:endParaRPr lang="ja-JP" altLang="en-US" sz="2000" dirty="0">
              <a:solidFill>
                <a:schemeClr val="tx1"/>
              </a:solidFill>
              <a:latin typeface="Meiryo UI" panose="020B0604030504040204" pitchFamily="50" charset="-128"/>
              <a:ea typeface="Meiryo UI" panose="020B0604030504040204" pitchFamily="50" charset="-128"/>
            </a:endParaRPr>
          </a:p>
        </p:txBody>
      </p:sp>
      <p:grpSp>
        <p:nvGrpSpPr>
          <p:cNvPr id="5" name="グループ化 14"/>
          <p:cNvGrpSpPr>
            <a:grpSpLocks/>
          </p:cNvGrpSpPr>
          <p:nvPr/>
        </p:nvGrpSpPr>
        <p:grpSpPr bwMode="auto">
          <a:xfrm>
            <a:off x="3576639" y="1844481"/>
            <a:ext cx="2160587" cy="1081087"/>
            <a:chOff x="5392688" y="1632248"/>
            <a:chExt cx="2160240" cy="1002969"/>
          </a:xfrm>
        </p:grpSpPr>
        <p:sp>
          <p:nvSpPr>
            <p:cNvPr id="11" name="角丸四角形 53"/>
            <p:cNvSpPr>
              <a:spLocks noChangeArrowheads="1"/>
            </p:cNvSpPr>
            <p:nvPr/>
          </p:nvSpPr>
          <p:spPr bwMode="auto">
            <a:xfrm>
              <a:off x="5392688" y="1632248"/>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人文科学</a:t>
              </a:r>
            </a:p>
          </p:txBody>
        </p:sp>
        <p:sp>
          <p:nvSpPr>
            <p:cNvPr id="12" name="角丸四角形 53"/>
            <p:cNvSpPr>
              <a:spLocks noChangeArrowheads="1"/>
            </p:cNvSpPr>
            <p:nvPr/>
          </p:nvSpPr>
          <p:spPr bwMode="auto">
            <a:xfrm>
              <a:off x="5837117" y="1920915"/>
              <a:ext cx="1284081"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社会科学</a:t>
              </a:r>
            </a:p>
          </p:txBody>
        </p:sp>
        <p:sp>
          <p:nvSpPr>
            <p:cNvPr id="13" name="角丸四角形 53"/>
            <p:cNvSpPr>
              <a:spLocks noChangeArrowheads="1"/>
            </p:cNvSpPr>
            <p:nvPr/>
          </p:nvSpPr>
          <p:spPr bwMode="auto">
            <a:xfrm>
              <a:off x="6270434" y="2275856"/>
              <a:ext cx="1282494" cy="359361"/>
            </a:xfrm>
            <a:prstGeom prst="roundRect">
              <a:avLst>
                <a:gd name="adj" fmla="val 16667"/>
              </a:avLst>
            </a:prstGeom>
            <a:solidFill>
              <a:schemeClr val="accent1">
                <a:lumMod val="60000"/>
                <a:lumOff val="40000"/>
              </a:schemeClr>
            </a:solidFill>
            <a:ln w="9525" algn="ctr">
              <a:solidFill>
                <a:schemeClr val="accent1">
                  <a:lumMod val="50000"/>
                </a:schemeClr>
              </a:solidFill>
              <a:round/>
              <a:headEnd/>
              <a:tailEnd/>
            </a:ln>
          </p:spPr>
          <p:txBody>
            <a:bodyPr anchor="ctr"/>
            <a:lstStyle/>
            <a:p>
              <a:pPr algn="ctr" defTabSz="1279525">
                <a:defRPr/>
              </a:pPr>
              <a:r>
                <a:rPr lang="ja-JP" altLang="en-US" sz="1400" dirty="0">
                  <a:latin typeface="Meiryo UI" panose="020B0604030504040204" pitchFamily="50" charset="-128"/>
                  <a:ea typeface="Meiryo UI" panose="020B0604030504040204" pitchFamily="50" charset="-128"/>
                </a:rPr>
                <a:t>科学・技術</a:t>
              </a:r>
            </a:p>
          </p:txBody>
        </p:sp>
      </p:grpSp>
      <p:sp>
        <p:nvSpPr>
          <p:cNvPr id="20" name="フローチャート : 磁気ディスク 19"/>
          <p:cNvSpPr/>
          <p:nvPr/>
        </p:nvSpPr>
        <p:spPr bwMode="auto">
          <a:xfrm>
            <a:off x="7970837" y="1844484"/>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1" name="フローチャート : 磁気ディスク 20"/>
          <p:cNvSpPr/>
          <p:nvPr/>
        </p:nvSpPr>
        <p:spPr bwMode="auto">
          <a:xfrm>
            <a:off x="5953123" y="1917509"/>
            <a:ext cx="1006475" cy="5349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2" name="フローチャート : 磁気ディスク 21"/>
          <p:cNvSpPr/>
          <p:nvPr/>
        </p:nvSpPr>
        <p:spPr bwMode="auto">
          <a:xfrm>
            <a:off x="7608886" y="2492180"/>
            <a:ext cx="1223962" cy="649287"/>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defTabSz="1279525">
              <a:defRPr/>
            </a:pPr>
            <a:r>
              <a:rPr lang="ja-JP" altLang="en-US" sz="1200" b="1" dirty="0">
                <a:solidFill>
                  <a:schemeClr val="bg1"/>
                </a:solidFill>
                <a:latin typeface="Meiryo UI" panose="020B0604030504040204" pitchFamily="50" charset="-128"/>
                <a:ea typeface="Meiryo UI" panose="020B0604030504040204" pitchFamily="50" charset="-128"/>
              </a:rPr>
              <a:t>研究データ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3" name="フローチャート : 磁気ディスク 22"/>
          <p:cNvSpPr/>
          <p:nvPr/>
        </p:nvSpPr>
        <p:spPr bwMode="auto">
          <a:xfrm>
            <a:off x="6183314" y="2533452"/>
            <a:ext cx="1138237"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文献情報</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4" name="フローチャート : 磁気ディスク 23"/>
          <p:cNvSpPr/>
          <p:nvPr/>
        </p:nvSpPr>
        <p:spPr bwMode="auto">
          <a:xfrm>
            <a:off x="6240460" y="1917509"/>
            <a:ext cx="1162050" cy="663575"/>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数値データ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5" name="フローチャート : 磁気ディスク 24"/>
          <p:cNvSpPr/>
          <p:nvPr/>
        </p:nvSpPr>
        <p:spPr bwMode="auto">
          <a:xfrm>
            <a:off x="7551735" y="1917502"/>
            <a:ext cx="1136650" cy="679450"/>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b="1" dirty="0">
                <a:solidFill>
                  <a:schemeClr val="bg1"/>
                </a:solidFill>
                <a:latin typeface="Meiryo UI" panose="020B0604030504040204" pitchFamily="50" charset="-128"/>
                <a:ea typeface="Meiryo UI" panose="020B0604030504040204" pitchFamily="50" charset="-128"/>
              </a:rPr>
              <a:t>統計データ</a:t>
            </a:r>
          </a:p>
          <a:p>
            <a:pPr defTabSz="1279525">
              <a:defRPr/>
            </a:pPr>
            <a:endParaRPr lang="ja-JP" altLang="en-US" sz="25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bwMode="auto">
          <a:xfrm>
            <a:off x="5087935" y="18444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29" name="フローチャート : 磁気ディスク 28"/>
          <p:cNvSpPr/>
          <p:nvPr/>
        </p:nvSpPr>
        <p:spPr bwMode="auto">
          <a:xfrm>
            <a:off x="3576635" y="2492177"/>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endParaRPr lang="ja-JP" altLang="en-US" sz="1200" dirty="0">
              <a:latin typeface="Meiryo UI" panose="020B0604030504040204" pitchFamily="50" charset="-128"/>
              <a:ea typeface="Meiryo UI" panose="020B0604030504040204" pitchFamily="50" charset="-128"/>
            </a:endParaRPr>
          </a:p>
        </p:txBody>
      </p:sp>
      <p:sp>
        <p:nvSpPr>
          <p:cNvPr id="30" name="フローチャート : 磁気ディスク 29"/>
          <p:cNvSpPr/>
          <p:nvPr/>
        </p:nvSpPr>
        <p:spPr bwMode="auto">
          <a:xfrm>
            <a:off x="3863976" y="2492177"/>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教育</a:t>
            </a:r>
          </a:p>
        </p:txBody>
      </p:sp>
      <p:sp>
        <p:nvSpPr>
          <p:cNvPr id="34" name="フローチャート : 磁気ディスク 33"/>
          <p:cNvSpPr/>
          <p:nvPr/>
        </p:nvSpPr>
        <p:spPr bwMode="auto">
          <a:xfrm>
            <a:off x="3576635" y="2781102"/>
            <a:ext cx="576262"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環境</a:t>
            </a:r>
          </a:p>
        </p:txBody>
      </p:sp>
      <p:sp>
        <p:nvSpPr>
          <p:cNvPr id="35" name="フローチャート : 磁気ディスク 34"/>
          <p:cNvSpPr/>
          <p:nvPr/>
        </p:nvSpPr>
        <p:spPr bwMode="auto">
          <a:xfrm>
            <a:off x="5160960"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宇宙</a:t>
            </a:r>
          </a:p>
        </p:txBody>
      </p:sp>
      <p:sp>
        <p:nvSpPr>
          <p:cNvPr id="36" name="フローチャート : 磁気ディスク 35"/>
          <p:cNvSpPr/>
          <p:nvPr/>
        </p:nvSpPr>
        <p:spPr bwMode="auto">
          <a:xfrm>
            <a:off x="4295776"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医学</a:t>
            </a:r>
          </a:p>
        </p:txBody>
      </p:sp>
      <p:sp>
        <p:nvSpPr>
          <p:cNvPr id="37" name="フローチャート : 磁気ディスク 36"/>
          <p:cNvSpPr/>
          <p:nvPr/>
        </p:nvSpPr>
        <p:spPr bwMode="auto">
          <a:xfrm>
            <a:off x="3576635" y="2204843"/>
            <a:ext cx="576262"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法学</a:t>
            </a:r>
          </a:p>
        </p:txBody>
      </p:sp>
      <p:sp>
        <p:nvSpPr>
          <p:cNvPr id="38" name="フローチャート : 磁気ディスク 37"/>
          <p:cNvSpPr/>
          <p:nvPr/>
        </p:nvSpPr>
        <p:spPr bwMode="auto">
          <a:xfrm>
            <a:off x="5016501" y="1988946"/>
            <a:ext cx="576263" cy="360363"/>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200" dirty="0">
                <a:solidFill>
                  <a:schemeClr val="bg1"/>
                </a:solidFill>
                <a:latin typeface="Meiryo UI" panose="020B0604030504040204" pitchFamily="50" charset="-128"/>
                <a:ea typeface="Meiryo UI" panose="020B0604030504040204" pitchFamily="50" charset="-128"/>
              </a:rPr>
              <a:t>通信</a:t>
            </a:r>
          </a:p>
        </p:txBody>
      </p:sp>
      <p:sp>
        <p:nvSpPr>
          <p:cNvPr id="39" name="フローチャート : 磁気ディスク 38"/>
          <p:cNvSpPr/>
          <p:nvPr/>
        </p:nvSpPr>
        <p:spPr bwMode="auto">
          <a:xfrm>
            <a:off x="5016501" y="2781102"/>
            <a:ext cx="576263" cy="360362"/>
          </a:xfrm>
          <a:prstGeom prst="flowChartMagneticDisk">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defTabSz="1279525">
              <a:defRPr/>
            </a:pPr>
            <a:r>
              <a:rPr lang="ja-JP" altLang="en-US" sz="1100" dirty="0">
                <a:solidFill>
                  <a:schemeClr val="bg1"/>
                </a:solidFill>
                <a:latin typeface="Meiryo UI" panose="020B0604030504040204" pitchFamily="50" charset="-128"/>
                <a:ea typeface="Meiryo UI" panose="020B0604030504040204" pitchFamily="50" charset="-128"/>
              </a:rPr>
              <a:t>バイオ</a:t>
            </a:r>
          </a:p>
        </p:txBody>
      </p:sp>
      <p:sp>
        <p:nvSpPr>
          <p:cNvPr id="2078" name="直方体 40"/>
          <p:cNvSpPr>
            <a:spLocks noChangeArrowheads="1"/>
          </p:cNvSpPr>
          <p:nvPr/>
        </p:nvSpPr>
        <p:spPr bwMode="auto">
          <a:xfrm>
            <a:off x="3432176"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学問領域間の壁</a:t>
            </a:r>
          </a:p>
        </p:txBody>
      </p:sp>
      <p:sp>
        <p:nvSpPr>
          <p:cNvPr id="2079" name="直方体 41"/>
          <p:cNvSpPr>
            <a:spLocks noChangeArrowheads="1"/>
          </p:cNvSpPr>
          <p:nvPr/>
        </p:nvSpPr>
        <p:spPr bwMode="auto">
          <a:xfrm>
            <a:off x="6313489" y="3212902"/>
            <a:ext cx="2447925" cy="431800"/>
          </a:xfrm>
          <a:prstGeom prst="cube">
            <a:avLst>
              <a:gd name="adj" fmla="val 25000"/>
            </a:avLst>
          </a:prstGeom>
          <a:solidFill>
            <a:schemeClr val="accent1">
              <a:alpha val="30196"/>
            </a:schemeClr>
          </a:solidFill>
          <a:ln w="9525" algn="ctr">
            <a:solidFill>
              <a:schemeClr val="tx1"/>
            </a:solidFill>
            <a:round/>
            <a:headEnd/>
            <a:tailEnd/>
          </a:ln>
        </p:spPr>
        <p:txBody>
          <a:bodyPr/>
          <a:lstStyle/>
          <a:p>
            <a:pPr algn="ctr" defTabSz="1279525"/>
            <a:r>
              <a:rPr lang="ja-JP" altLang="en-US" sz="1600" dirty="0">
                <a:solidFill>
                  <a:srgbClr val="C00000"/>
                </a:solidFill>
                <a:latin typeface="Meiryo UI" panose="020B0604030504040204" pitchFamily="50" charset="-128"/>
                <a:ea typeface="Meiryo UI" panose="020B0604030504040204" pitchFamily="50" charset="-128"/>
              </a:rPr>
              <a:t>情報種別間の壁</a:t>
            </a:r>
          </a:p>
        </p:txBody>
      </p:sp>
      <p:sp>
        <p:nvSpPr>
          <p:cNvPr id="43" name="正方形/長方形 42"/>
          <p:cNvSpPr/>
          <p:nvPr/>
        </p:nvSpPr>
        <p:spPr>
          <a:xfrm>
            <a:off x="552128" y="3861048"/>
            <a:ext cx="8496944" cy="64807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1279525">
              <a:lnSpc>
                <a:spcPct val="90000"/>
              </a:lnSpc>
              <a:spcBef>
                <a:spcPct val="20000"/>
              </a:spcBef>
              <a:defRPr/>
            </a:pPr>
            <a:r>
              <a:rPr lang="ja-JP" altLang="en-US" sz="1600" dirty="0">
                <a:solidFill>
                  <a:schemeClr val="tx1"/>
                </a:solidFill>
                <a:latin typeface="Meiryo UI" panose="020B0604030504040204" pitchFamily="50" charset="-128"/>
                <a:ea typeface="Meiryo UI" panose="020B0604030504040204" pitchFamily="50" charset="-128"/>
              </a:rPr>
              <a:t>■　</a:t>
            </a:r>
            <a:r>
              <a:rPr lang="ja-JP" altLang="en-US" sz="1600" b="1" dirty="0">
                <a:solidFill>
                  <a:schemeClr val="tx1"/>
                </a:solidFill>
                <a:latin typeface="Meiryo UI" panose="020B0604030504040204" pitchFamily="50" charset="-128"/>
                <a:ea typeface="Meiryo UI" panose="020B0604030504040204" pitchFamily="50" charset="-128"/>
              </a:rPr>
              <a:t>「科学技術基本政策策定の基本方針」</a:t>
            </a:r>
            <a:r>
              <a:rPr lang="ja-JP" altLang="en-US" sz="10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（デジタル時代の科学技術情報の流通）</a:t>
            </a:r>
            <a:endParaRPr lang="en-US" altLang="ja-JP" sz="1600" b="1" dirty="0">
              <a:solidFill>
                <a:schemeClr val="tx1"/>
              </a:solidFill>
              <a:latin typeface="Meiryo UI" panose="020B0604030504040204" pitchFamily="50" charset="-128"/>
              <a:ea typeface="Meiryo UI" panose="020B0604030504040204" pitchFamily="50" charset="-128"/>
            </a:endParaRPr>
          </a:p>
          <a:p>
            <a:pPr algn="r" defTabSz="1279525">
              <a:lnSpc>
                <a:spcPct val="90000"/>
              </a:lnSpc>
              <a:spcBef>
                <a:spcPct val="20000"/>
              </a:spcBef>
              <a:defRPr/>
            </a:pPr>
            <a:r>
              <a:rPr lang="en-US" altLang="ja-JP" sz="1600" b="1" dirty="0">
                <a:solidFill>
                  <a:schemeClr val="tx1"/>
                </a:solidFill>
                <a:latin typeface="Meiryo UI" panose="020B0604030504040204" pitchFamily="50" charset="-128"/>
                <a:ea typeface="Meiryo UI" panose="020B0604030504040204" pitchFamily="50" charset="-128"/>
              </a:rPr>
              <a:t>【</a:t>
            </a:r>
            <a:r>
              <a:rPr lang="zh-TW" altLang="en-US" sz="1600" b="1" dirty="0">
                <a:solidFill>
                  <a:schemeClr val="tx1"/>
                </a:solidFill>
                <a:latin typeface="Meiryo UI" panose="020B0604030504040204" pitchFamily="50" charset="-128"/>
                <a:ea typeface="Meiryo UI" panose="020B0604030504040204" pitchFamily="50" charset="-128"/>
              </a:rPr>
              <a:t>総合科学技術会議基本政策専門調査会</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2010</a:t>
            </a:r>
            <a:r>
              <a:rPr lang="zh-TW" altLang="en-US" sz="1600" b="1" dirty="0">
                <a:solidFill>
                  <a:schemeClr val="tx1"/>
                </a:solidFill>
                <a:latin typeface="Meiryo UI" panose="020B0604030504040204" pitchFamily="50" charset="-128"/>
                <a:ea typeface="Meiryo UI" panose="020B0604030504040204" pitchFamily="50" charset="-128"/>
              </a:rPr>
              <a:t>年</a:t>
            </a:r>
            <a:r>
              <a:rPr lang="en-US" altLang="zh-TW" sz="1600" b="1" dirty="0">
                <a:solidFill>
                  <a:schemeClr val="tx1"/>
                </a:solidFill>
                <a:latin typeface="Meiryo UI" panose="020B0604030504040204" pitchFamily="50" charset="-128"/>
                <a:ea typeface="Meiryo UI" panose="020B0604030504040204" pitchFamily="50" charset="-128"/>
              </a:rPr>
              <a:t>6</a:t>
            </a:r>
            <a:r>
              <a:rPr lang="zh-TW" altLang="en-US" sz="1600" b="1" dirty="0">
                <a:solidFill>
                  <a:schemeClr val="tx1"/>
                </a:solidFill>
                <a:latin typeface="Meiryo UI" panose="020B0604030504040204" pitchFamily="50" charset="-128"/>
                <a:ea typeface="Meiryo UI" panose="020B0604030504040204" pitchFamily="50" charset="-128"/>
              </a:rPr>
              <a:t>月 </a:t>
            </a:r>
            <a:r>
              <a:rPr lang="ja-JP" altLang="en-US" sz="1600" b="1" dirty="0">
                <a:solidFill>
                  <a:schemeClr val="tx1"/>
                </a:solidFill>
                <a:latin typeface="Meiryo UI" panose="020B0604030504040204" pitchFamily="50" charset="-128"/>
                <a:ea typeface="Meiryo UI" panose="020B0604030504040204" pitchFamily="50" charset="-128"/>
              </a:rPr>
              <a:t>）</a:t>
            </a:r>
          </a:p>
        </p:txBody>
      </p:sp>
      <p:sp>
        <p:nvSpPr>
          <p:cNvPr id="44" name="角丸四角形 43"/>
          <p:cNvSpPr/>
          <p:nvPr/>
        </p:nvSpPr>
        <p:spPr>
          <a:xfrm>
            <a:off x="552447" y="5301980"/>
            <a:ext cx="2592388"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デジタル情報資源のネットワーク化、データの標準化を進める。</a:t>
            </a:r>
            <a:endParaRPr lang="en-US" altLang="ja-JP" sz="1600" dirty="0">
              <a:solidFill>
                <a:srgbClr val="C00000"/>
              </a:solidFill>
              <a:latin typeface="Meiryo UI" panose="020B0604030504040204" pitchFamily="50" charset="-128"/>
              <a:ea typeface="Meiryo UI" panose="020B0604030504040204" pitchFamily="50" charset="-128"/>
            </a:endParaRP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3505197" y="5301980"/>
            <a:ext cx="2590800" cy="1008063"/>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学問領域横断的な統合検索、構造化、知識抽出の自動化に向けた研究開発を国全体として推進する。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47" name="角丸四角形 46"/>
          <p:cNvSpPr/>
          <p:nvPr/>
        </p:nvSpPr>
        <p:spPr>
          <a:xfrm>
            <a:off x="6313490" y="5301210"/>
            <a:ext cx="2735680" cy="1072902"/>
          </a:xfrm>
          <a:prstGeom prst="roundRect">
            <a:avLst>
              <a:gd name="adj" fmla="val 7190"/>
            </a:avLst>
          </a:prstGeom>
        </p:spPr>
        <p:style>
          <a:lnRef idx="1">
            <a:schemeClr val="accent1"/>
          </a:lnRef>
          <a:fillRef idx="2">
            <a:schemeClr val="accent1"/>
          </a:fillRef>
          <a:effectRef idx="1">
            <a:schemeClr val="accent1"/>
          </a:effectRef>
          <a:fontRef idx="minor">
            <a:schemeClr val="dk1"/>
          </a:fontRef>
        </p:style>
        <p:txBody>
          <a:bodyPr/>
          <a:lstStyle/>
          <a:p>
            <a:pPr defTabSz="1279525">
              <a:defRPr/>
            </a:pP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dirty="0">
                <a:solidFill>
                  <a:srgbClr val="C00000"/>
                </a:solidFill>
                <a:latin typeface="Meiryo UI" panose="020B0604030504040204" pitchFamily="50" charset="-128"/>
                <a:ea typeface="Meiryo UI" panose="020B0604030504040204" pitchFamily="50" charset="-128"/>
              </a:rPr>
              <a:t>文献から研究データまでの学術情報全体を統合して検索･抽出が可能なシステム（「知識インフラ」）の展開を図る。</a:t>
            </a:r>
          </a:p>
          <a:p>
            <a:pPr>
              <a:defRPr/>
            </a:pPr>
            <a:endParaRPr lang="ja-JP" altLang="en-US" sz="2400" dirty="0">
              <a:solidFill>
                <a:schemeClr val="tx1"/>
              </a:solidFill>
              <a:latin typeface="Meiryo UI" panose="020B0604030504040204" pitchFamily="50" charset="-128"/>
              <a:ea typeface="Meiryo UI" panose="020B0604030504040204" pitchFamily="50" charset="-128"/>
            </a:endParaRPr>
          </a:p>
        </p:txBody>
      </p:sp>
      <p:sp>
        <p:nvSpPr>
          <p:cNvPr id="14" name="タイトル 13"/>
          <p:cNvSpPr>
            <a:spLocks noGrp="1"/>
          </p:cNvSpPr>
          <p:nvPr>
            <p:ph type="title"/>
          </p:nvPr>
        </p:nvSpPr>
        <p:spPr>
          <a:xfrm>
            <a:off x="30480" y="156529"/>
            <a:ext cx="12029440" cy="696912"/>
          </a:xfrm>
        </p:spPr>
        <p:txBody>
          <a:bodyPr>
            <a:normAutofit/>
          </a:bodyPr>
          <a:lstStyle/>
          <a:p>
            <a:r>
              <a:rPr lang="ja-JP" altLang="en-US" dirty="0"/>
              <a:t>知識インフラの必要性</a:t>
            </a:r>
            <a:endParaRPr kumimoji="1" lang="ja-JP" altLang="en-US" dirty="0"/>
          </a:p>
        </p:txBody>
      </p:sp>
      <p:sp>
        <p:nvSpPr>
          <p:cNvPr id="45" name="日付プレースホルダ 44"/>
          <p:cNvSpPr>
            <a:spLocks noGrp="1"/>
          </p:cNvSpPr>
          <p:nvPr>
            <p:ph type="dt" sz="half" idx="10"/>
          </p:nvPr>
        </p:nvSpPr>
        <p:spPr>
          <a:xfrm>
            <a:off x="477041" y="6356350"/>
            <a:ext cx="2743200" cy="365125"/>
          </a:xfrm>
        </p:spPr>
        <p:txBody>
          <a:bodyPr/>
          <a:lstStyle/>
          <a:p>
            <a:r>
              <a:rPr lang="en-US" altLang="ja-JP" dirty="0"/>
              <a:t>2010/12/11</a:t>
            </a:r>
            <a:endParaRPr lang="en-US" dirty="0"/>
          </a:p>
        </p:txBody>
      </p:sp>
      <p:sp>
        <p:nvSpPr>
          <p:cNvPr id="41" name="フッター プレースホルダ 40"/>
          <p:cNvSpPr>
            <a:spLocks noGrp="1"/>
          </p:cNvSpPr>
          <p:nvPr>
            <p:ph type="ftr" sz="quarter" idx="11"/>
          </p:nvPr>
        </p:nvSpPr>
        <p:spPr>
          <a:xfrm>
            <a:off x="2743197" y="6356350"/>
            <a:ext cx="4114800" cy="365125"/>
          </a:xfrm>
        </p:spPr>
        <p:txBody>
          <a:bodyPr/>
          <a:lstStyle/>
          <a:p>
            <a:endParaRPr kumimoji="0" lang="en-US" dirty="0"/>
          </a:p>
        </p:txBody>
      </p:sp>
      <p:sp>
        <p:nvSpPr>
          <p:cNvPr id="42" name="スライド番号プレースホルダ 41"/>
          <p:cNvSpPr>
            <a:spLocks noGrp="1"/>
          </p:cNvSpPr>
          <p:nvPr>
            <p:ph type="sldNum" sz="quarter" idx="12"/>
          </p:nvPr>
        </p:nvSpPr>
        <p:spPr/>
        <p:txBody>
          <a:bodyPr/>
          <a:lstStyle/>
          <a:p>
            <a:fld id="{042AED99-7FB4-404E-8A97-64753DCE42EC}" type="slidenum">
              <a:rPr kumimoji="0" lang="en-US" smtClean="0"/>
              <a:pPr/>
              <a:t>31</a:t>
            </a:fld>
            <a:endParaRPr kumimoji="0" lang="en-US"/>
          </a:p>
        </p:txBody>
      </p:sp>
      <p:sp>
        <p:nvSpPr>
          <p:cNvPr id="48" name="正方形/長方形 47"/>
          <p:cNvSpPr/>
          <p:nvPr/>
        </p:nvSpPr>
        <p:spPr>
          <a:xfrm>
            <a:off x="552125" y="4653136"/>
            <a:ext cx="8496944" cy="504056"/>
          </a:xfrm>
          <a:prstGeom prst="rect">
            <a:avLst/>
          </a:prstGeom>
          <a:ln/>
        </p:spPr>
        <p:style>
          <a:lnRef idx="1">
            <a:schemeClr val="accent2"/>
          </a:lnRef>
          <a:fillRef idx="2">
            <a:schemeClr val="accent2"/>
          </a:fillRef>
          <a:effectRef idx="1">
            <a:schemeClr val="accent2"/>
          </a:effectRef>
          <a:fontRef idx="minor">
            <a:schemeClr val="dk1"/>
          </a:fontRef>
        </p:style>
        <p:txBody>
          <a:bodyPr/>
          <a:lstStyle/>
          <a:p>
            <a:r>
              <a:rPr lang="ja-JP" altLang="en-US" sz="1600" b="1" dirty="0">
                <a:solidFill>
                  <a:schemeClr val="tx1"/>
                </a:solidFill>
                <a:latin typeface="Meiryo UI" panose="020B0604030504040204" pitchFamily="50" charset="-128"/>
                <a:ea typeface="Meiryo UI" panose="020B0604030504040204" pitchFamily="50" charset="-128"/>
              </a:rPr>
              <a:t>■　第４期科学技術基本計画「科学技術に関する基本政策について」</a:t>
            </a:r>
            <a:endParaRPr lang="en-US" altLang="ja-JP" sz="1600" b="1" dirty="0">
              <a:solidFill>
                <a:schemeClr val="tx1"/>
              </a:solidFill>
              <a:latin typeface="Meiryo UI" panose="020B0604030504040204" pitchFamily="50" charset="-128"/>
              <a:ea typeface="Meiryo UI" panose="020B0604030504040204" pitchFamily="50" charset="-128"/>
            </a:endParaRPr>
          </a:p>
          <a:p>
            <a:pPr algn="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内閣府　総合科学技術会議</a:t>
            </a:r>
            <a:r>
              <a:rPr lang="en-US" altLang="ja-JP" sz="1600" b="1" dirty="0">
                <a:solidFill>
                  <a:schemeClr val="tx1"/>
                </a:solidFill>
                <a:latin typeface="Meiryo UI" panose="020B0604030504040204" pitchFamily="50" charset="-128"/>
                <a:ea typeface="Meiryo UI" panose="020B0604030504040204" pitchFamily="50" charset="-128"/>
              </a:rPr>
              <a:t>(</a:t>
            </a:r>
            <a:r>
              <a:rPr lang="en-GB" sz="1600" b="1" dirty="0">
                <a:solidFill>
                  <a:schemeClr val="tx1"/>
                </a:solidFill>
                <a:latin typeface="Meiryo UI" panose="020B0604030504040204" pitchFamily="50" charset="-128"/>
                <a:ea typeface="Meiryo UI" panose="020B0604030504040204" pitchFamily="50" charset="-128"/>
              </a:rPr>
              <a:t>CSTP</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答申</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2010</a:t>
            </a:r>
            <a:r>
              <a:rPr lang="ja-JP" altLang="en-US" sz="1600" b="1" dirty="0">
                <a:solidFill>
                  <a:schemeClr val="tx1"/>
                </a:solidFill>
                <a:latin typeface="Meiryo UI" panose="020B0604030504040204" pitchFamily="50" charset="-128"/>
                <a:ea typeface="Meiryo UI" panose="020B0604030504040204" pitchFamily="50" charset="-128"/>
              </a:rPr>
              <a:t>年</a:t>
            </a:r>
            <a:r>
              <a:rPr lang="en-US" altLang="ja-JP" sz="1600" b="1" dirty="0">
                <a:solidFill>
                  <a:schemeClr val="tx1"/>
                </a:solidFill>
                <a:latin typeface="Meiryo UI" panose="020B0604030504040204" pitchFamily="50" charset="-128"/>
                <a:ea typeface="Meiryo UI" panose="020B0604030504040204" pitchFamily="50" charset="-128"/>
              </a:rPr>
              <a:t>12</a:t>
            </a:r>
            <a:r>
              <a:rPr lang="ja-JP" altLang="en-US" sz="1600" b="1" dirty="0">
                <a:solidFill>
                  <a:schemeClr val="tx1"/>
                </a:solidFill>
                <a:latin typeface="Meiryo UI" panose="020B0604030504040204" pitchFamily="50" charset="-128"/>
                <a:ea typeface="Meiryo UI" panose="020B0604030504040204" pitchFamily="50" charset="-128"/>
              </a:rPr>
              <a:t>月</a:t>
            </a:r>
            <a:r>
              <a:rPr lang="en-US" altLang="ja-JP" sz="1600" b="1" dirty="0">
                <a:solidFill>
                  <a:schemeClr val="tx1"/>
                </a:solidFill>
                <a:latin typeface="Meiryo UI" panose="020B0604030504040204" pitchFamily="50" charset="-128"/>
                <a:ea typeface="Meiryo UI" panose="020B0604030504040204" pitchFamily="50" charset="-128"/>
              </a:rPr>
              <a:t>24</a:t>
            </a:r>
            <a:r>
              <a:rPr lang="ja-JP" altLang="en-US" sz="1600" b="1" dirty="0">
                <a:solidFill>
                  <a:schemeClr val="tx1"/>
                </a:solidFill>
                <a:latin typeface="Meiryo UI" panose="020B0604030504040204" pitchFamily="50" charset="-128"/>
                <a:ea typeface="Meiryo UI" panose="020B0604030504040204" pitchFamily="50" charset="-128"/>
              </a:rPr>
              <a:t>日）</a:t>
            </a:r>
          </a:p>
        </p:txBody>
      </p:sp>
      <p:sp>
        <p:nvSpPr>
          <p:cNvPr id="49" name="横巻き 48"/>
          <p:cNvSpPr/>
          <p:nvPr/>
        </p:nvSpPr>
        <p:spPr>
          <a:xfrm>
            <a:off x="9235440" y="1077616"/>
            <a:ext cx="2698342" cy="45916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研究情報全体を統合して検索、抽出することが可能な基盤</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dirty="0">
                <a:solidFill>
                  <a:srgbClr val="FF0000"/>
                </a:solidFill>
                <a:latin typeface="Meiryo UI" panose="020B0604030504040204" pitchFamily="50" charset="-128"/>
                <a:ea typeface="Meiryo UI" panose="020B0604030504040204" pitchFamily="50" charset="-128"/>
              </a:rPr>
              <a:t>・文献等研究情報のデジタル化、オープンアクセスの推進等とともに、「文献から研究データまでの学術情報全体を統合して検索・抽出が可能なシステム</a:t>
            </a:r>
          </a:p>
        </p:txBody>
      </p:sp>
    </p:spTree>
    <p:extLst>
      <p:ext uri="{BB962C8B-B14F-4D97-AF65-F5344CB8AC3E}">
        <p14:creationId xmlns:p14="http://schemas.microsoft.com/office/powerpoint/2010/main" val="1101070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角丸四角形 112"/>
          <p:cNvSpPr/>
          <p:nvPr/>
        </p:nvSpPr>
        <p:spPr>
          <a:xfrm>
            <a:off x="768889" y="3404350"/>
            <a:ext cx="8784976" cy="1942933"/>
          </a:xfrm>
          <a:prstGeom prst="roundRect">
            <a:avLst/>
          </a:prstGeom>
          <a:ln/>
        </p:spPr>
        <p:style>
          <a:lnRef idx="1">
            <a:schemeClr val="accent1"/>
          </a:lnRef>
          <a:fillRef idx="2">
            <a:schemeClr val="accent1"/>
          </a:fillRef>
          <a:effectRef idx="1">
            <a:schemeClr val="accent1"/>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7" name="正方形/長方形 6"/>
          <p:cNvSpPr/>
          <p:nvPr/>
        </p:nvSpPr>
        <p:spPr>
          <a:xfrm>
            <a:off x="984913" y="1532141"/>
            <a:ext cx="8424936" cy="576064"/>
          </a:xfrm>
          <a:prstGeom prst="rect">
            <a:avLst/>
          </a:prstGeom>
          <a:noFill/>
          <a:ln w="28575" cmpd="db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600" dirty="0">
                <a:solidFill>
                  <a:schemeClr val="tx1"/>
                </a:solidFill>
                <a:latin typeface="Meiryo UI" panose="020B0604030504040204" pitchFamily="50" charset="-128"/>
                <a:ea typeface="Meiryo UI" panose="020B0604030504040204" pitchFamily="50" charset="-128"/>
              </a:rPr>
              <a:t>これまでの</a:t>
            </a:r>
            <a:r>
              <a:rPr lang="ja-JP" altLang="en-US" sz="1600" dirty="0">
                <a:solidFill>
                  <a:srgbClr val="C00000"/>
                </a:solidFill>
                <a:latin typeface="Meiryo UI" panose="020B0604030504040204" pitchFamily="50" charset="-128"/>
                <a:ea typeface="Meiryo UI" panose="020B0604030504040204" pitchFamily="50" charset="-128"/>
              </a:rPr>
              <a:t>単なる「情報検索」から、事実としての「知識検索」へ進化</a:t>
            </a:r>
            <a:r>
              <a:rPr lang="ja-JP" altLang="en-US" sz="1600" dirty="0">
                <a:solidFill>
                  <a:schemeClr val="tx1"/>
                </a:solidFill>
                <a:latin typeface="Meiryo UI" panose="020B0604030504040204" pitchFamily="50" charset="-128"/>
                <a:ea typeface="Meiryo UI" panose="020B0604030504040204" pitchFamily="50" charset="-128"/>
              </a:rPr>
              <a:t>させ、</a:t>
            </a:r>
            <a:r>
              <a:rPr lang="ja-JP" altLang="en-US" sz="1600" dirty="0">
                <a:solidFill>
                  <a:srgbClr val="C00000"/>
                </a:solidFill>
                <a:latin typeface="Meiryo UI" panose="020B0604030504040204" pitchFamily="50" charset="-128"/>
                <a:ea typeface="Meiryo UI" panose="020B0604030504040204" pitchFamily="50" charset="-128"/>
              </a:rPr>
              <a:t>知識の再利用による新たな知識の創造に寄与</a:t>
            </a:r>
            <a:r>
              <a:rPr lang="ja-JP" altLang="en-US" sz="1600" dirty="0">
                <a:solidFill>
                  <a:schemeClr val="tx1"/>
                </a:solidFill>
                <a:latin typeface="Meiryo UI" panose="020B0604030504040204" pitchFamily="50" charset="-128"/>
                <a:ea typeface="Meiryo UI" panose="020B0604030504040204" pitchFamily="50" charset="-128"/>
              </a:rPr>
              <a:t>することを目指す。</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9" name="ホームベース 8"/>
          <p:cNvSpPr/>
          <p:nvPr/>
        </p:nvSpPr>
        <p:spPr>
          <a:xfrm>
            <a:off x="1129127" y="2180213"/>
            <a:ext cx="2808288"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増え続けるテキスト、データ、コンテンツ（国の諸機関の各種資料、統計データ、大学・研究機関の研究成果・研究データ、全国の電子図書館、デジタルアーカイブのコンテンツなど）</a:t>
            </a:r>
          </a:p>
        </p:txBody>
      </p:sp>
      <p:sp>
        <p:nvSpPr>
          <p:cNvPr id="10" name="ホームベース 9"/>
          <p:cNvSpPr/>
          <p:nvPr/>
        </p:nvSpPr>
        <p:spPr>
          <a:xfrm>
            <a:off x="4153316" y="2180213"/>
            <a:ext cx="2520950"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200" dirty="0">
                <a:solidFill>
                  <a:schemeClr val="tx1"/>
                </a:solidFill>
                <a:latin typeface="Meiryo UI" panose="020B0604030504040204" pitchFamily="50" charset="-128"/>
                <a:ea typeface="Meiryo UI" panose="020B0604030504040204" pitchFamily="50" charset="-128"/>
              </a:rPr>
              <a:t>様々な形態の知識・情報を組織化し、関連する知識・情報がうまくつながって取り出せる仕組み</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知識インフラ）の整備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11" name="ホームベース 10"/>
          <p:cNvSpPr/>
          <p:nvPr/>
        </p:nvSpPr>
        <p:spPr>
          <a:xfrm>
            <a:off x="6890169" y="2180213"/>
            <a:ext cx="2232025" cy="1150938"/>
          </a:xfrm>
          <a:prstGeom prst="homePlate">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新しい知識の創造への寄与</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984913" y="1100093"/>
            <a:ext cx="8424936" cy="432048"/>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次世代サービスが目指す方向性</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141596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情報の可視化技術</a:t>
            </a:r>
          </a:p>
        </p:txBody>
      </p:sp>
      <p:sp>
        <p:nvSpPr>
          <p:cNvPr id="19" name="角丸四角形 18"/>
          <p:cNvSpPr/>
          <p:nvPr/>
        </p:nvSpPr>
        <p:spPr>
          <a:xfrm>
            <a:off x="278439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情報の収集の効率化技術</a:t>
            </a:r>
          </a:p>
        </p:txBody>
      </p:sp>
      <p:sp>
        <p:nvSpPr>
          <p:cNvPr id="20" name="角丸四角形 19"/>
          <p:cNvSpPr/>
          <p:nvPr/>
        </p:nvSpPr>
        <p:spPr>
          <a:xfrm>
            <a:off x="4152815"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情報の組織化技術</a:t>
            </a:r>
          </a:p>
        </p:txBody>
      </p:sp>
      <p:sp>
        <p:nvSpPr>
          <p:cNvPr id="21" name="角丸四角形 20"/>
          <p:cNvSpPr/>
          <p:nvPr/>
        </p:nvSpPr>
        <p:spPr>
          <a:xfrm>
            <a:off x="5521243"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情報の集合知化技術</a:t>
            </a:r>
          </a:p>
        </p:txBody>
      </p:sp>
      <p:sp>
        <p:nvSpPr>
          <p:cNvPr id="22" name="角丸四角形 21"/>
          <p:cNvSpPr/>
          <p:nvPr/>
        </p:nvSpPr>
        <p:spPr>
          <a:xfrm>
            <a:off x="6889666" y="3548731"/>
            <a:ext cx="1223962"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情報検索技術</a:t>
            </a:r>
          </a:p>
        </p:txBody>
      </p:sp>
      <p:sp>
        <p:nvSpPr>
          <p:cNvPr id="23" name="角丸四角形 22"/>
          <p:cNvSpPr/>
          <p:nvPr/>
        </p:nvSpPr>
        <p:spPr>
          <a:xfrm>
            <a:off x="8256506" y="3548731"/>
            <a:ext cx="1223963" cy="5032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閲覧・表示技術</a:t>
            </a:r>
          </a:p>
        </p:txBody>
      </p:sp>
      <p:sp>
        <p:nvSpPr>
          <p:cNvPr id="28" name="正方形/長方形 27"/>
          <p:cNvSpPr/>
          <p:nvPr/>
        </p:nvSpPr>
        <p:spPr>
          <a:xfrm>
            <a:off x="14159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全文テキスト化技術</a:t>
            </a:r>
          </a:p>
        </p:txBody>
      </p:sp>
      <p:sp>
        <p:nvSpPr>
          <p:cNvPr id="29" name="正方形/長方形 28"/>
          <p:cNvSpPr/>
          <p:nvPr/>
        </p:nvSpPr>
        <p:spPr>
          <a:xfrm>
            <a:off x="20636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テキストの構造化技術</a:t>
            </a:r>
          </a:p>
        </p:txBody>
      </p:sp>
      <p:sp>
        <p:nvSpPr>
          <p:cNvPr id="30" name="正方形/長方形 29"/>
          <p:cNvSpPr/>
          <p:nvPr/>
        </p:nvSpPr>
        <p:spPr>
          <a:xfrm>
            <a:off x="27843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分散収集技術</a:t>
            </a:r>
          </a:p>
        </p:txBody>
      </p:sp>
      <p:sp>
        <p:nvSpPr>
          <p:cNvPr id="31" name="正方形/長方形 30"/>
          <p:cNvSpPr/>
          <p:nvPr/>
        </p:nvSpPr>
        <p:spPr>
          <a:xfrm>
            <a:off x="343209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分散横断検索技術</a:t>
            </a:r>
          </a:p>
        </p:txBody>
      </p:sp>
      <p:sp>
        <p:nvSpPr>
          <p:cNvPr id="32" name="正方形/長方形 31"/>
          <p:cNvSpPr/>
          <p:nvPr/>
        </p:nvSpPr>
        <p:spPr>
          <a:xfrm>
            <a:off x="41528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データマイニング技術</a:t>
            </a:r>
          </a:p>
        </p:txBody>
      </p:sp>
      <p:sp>
        <p:nvSpPr>
          <p:cNvPr id="33" name="正方形/長方形 32"/>
          <p:cNvSpPr/>
          <p:nvPr/>
        </p:nvSpPr>
        <p:spPr>
          <a:xfrm>
            <a:off x="480051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メタデータ自動付与技術</a:t>
            </a:r>
          </a:p>
        </p:txBody>
      </p:sp>
      <p:sp>
        <p:nvSpPr>
          <p:cNvPr id="34" name="正方形/長方形 33"/>
          <p:cNvSpPr/>
          <p:nvPr/>
        </p:nvSpPr>
        <p:spPr>
          <a:xfrm>
            <a:off x="55212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情報と情報の関連付け</a:t>
            </a:r>
          </a:p>
        </p:txBody>
      </p:sp>
      <p:sp>
        <p:nvSpPr>
          <p:cNvPr id="35" name="正方形/長方形 34"/>
          <p:cNvSpPr/>
          <p:nvPr/>
        </p:nvSpPr>
        <p:spPr>
          <a:xfrm>
            <a:off x="6168940"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意味情報によるクラスタリング</a:t>
            </a:r>
          </a:p>
        </p:txBody>
      </p:sp>
      <p:sp>
        <p:nvSpPr>
          <p:cNvPr id="36" name="正方形/長方形 35"/>
          <p:cNvSpPr/>
          <p:nvPr/>
        </p:nvSpPr>
        <p:spPr>
          <a:xfrm>
            <a:off x="6889669"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事実・知識検索</a:t>
            </a:r>
          </a:p>
        </p:txBody>
      </p:sp>
      <p:sp>
        <p:nvSpPr>
          <p:cNvPr id="37" name="正方形/長方形 36"/>
          <p:cNvSpPr/>
          <p:nvPr/>
        </p:nvSpPr>
        <p:spPr>
          <a:xfrm>
            <a:off x="7537365" y="4196438"/>
            <a:ext cx="576262"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感性検索</a:t>
            </a:r>
          </a:p>
        </p:txBody>
      </p:sp>
      <p:sp>
        <p:nvSpPr>
          <p:cNvPr id="38" name="正方形/長方形 37"/>
          <p:cNvSpPr/>
          <p:nvPr/>
        </p:nvSpPr>
        <p:spPr>
          <a:xfrm>
            <a:off x="8256506" y="4196438"/>
            <a:ext cx="576263"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位置情報技術</a:t>
            </a:r>
          </a:p>
        </p:txBody>
      </p:sp>
      <p:sp>
        <p:nvSpPr>
          <p:cNvPr id="39" name="正方形/長方形 38"/>
          <p:cNvSpPr/>
          <p:nvPr/>
        </p:nvSpPr>
        <p:spPr>
          <a:xfrm>
            <a:off x="8905794" y="4196438"/>
            <a:ext cx="574675" cy="1008063"/>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p>
            <a:pPr algn="ctr">
              <a:defRPr/>
            </a:pPr>
            <a:r>
              <a:rPr lang="ja-JP" altLang="en-US" sz="1050" dirty="0">
                <a:latin typeface="Meiryo UI" panose="020B0604030504040204" pitchFamily="50" charset="-128"/>
                <a:ea typeface="Meiryo UI" panose="020B0604030504040204" pitchFamily="50" charset="-128"/>
              </a:rPr>
              <a:t>デバイスに合わせた最適出力</a:t>
            </a:r>
          </a:p>
        </p:txBody>
      </p:sp>
      <p:cxnSp>
        <p:nvCxnSpPr>
          <p:cNvPr id="41" name="直線コネクタ 40"/>
          <p:cNvCxnSpPr>
            <a:stCxn id="28" idx="0"/>
            <a:endCxn id="13" idx="2"/>
          </p:cNvCxnSpPr>
          <p:nvPr/>
        </p:nvCxnSpPr>
        <p:spPr>
          <a:xfrm rot="5400000" flipH="1" flipV="1">
            <a:off x="179458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3" name="直線コネクタ 42"/>
          <p:cNvCxnSpPr>
            <a:stCxn id="29" idx="0"/>
            <a:endCxn id="13" idx="2"/>
          </p:cNvCxnSpPr>
          <p:nvPr/>
        </p:nvCxnSpPr>
        <p:spPr>
          <a:xfrm rot="16200000" flipV="1">
            <a:off x="2118434"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5" name="直線コネクタ 44"/>
          <p:cNvCxnSpPr>
            <a:stCxn id="30" idx="0"/>
            <a:endCxn id="19" idx="2"/>
          </p:cNvCxnSpPr>
          <p:nvPr/>
        </p:nvCxnSpPr>
        <p:spPr>
          <a:xfrm rot="5400000" flipH="1" flipV="1">
            <a:off x="316300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7" name="直線コネクタ 46"/>
          <p:cNvCxnSpPr>
            <a:stCxn id="31" idx="0"/>
            <a:endCxn id="19" idx="2"/>
          </p:cNvCxnSpPr>
          <p:nvPr/>
        </p:nvCxnSpPr>
        <p:spPr>
          <a:xfrm rot="16200000" flipV="1">
            <a:off x="3486859"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49" name="直線コネクタ 48"/>
          <p:cNvCxnSpPr>
            <a:stCxn id="32" idx="0"/>
            <a:endCxn id="20" idx="2"/>
          </p:cNvCxnSpPr>
          <p:nvPr/>
        </p:nvCxnSpPr>
        <p:spPr>
          <a:xfrm rot="5400000" flipH="1" flipV="1">
            <a:off x="45298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1" name="直線コネクタ 50"/>
          <p:cNvCxnSpPr>
            <a:stCxn id="33" idx="0"/>
            <a:endCxn id="20" idx="2"/>
          </p:cNvCxnSpPr>
          <p:nvPr/>
        </p:nvCxnSpPr>
        <p:spPr>
          <a:xfrm rot="16200000" flipV="1">
            <a:off x="4854490" y="3961481"/>
            <a:ext cx="144462" cy="325438"/>
          </a:xfrm>
          <a:prstGeom prst="line">
            <a:avLst/>
          </a:prstGeom>
        </p:spPr>
        <p:style>
          <a:lnRef idx="1">
            <a:schemeClr val="accent5"/>
          </a:lnRef>
          <a:fillRef idx="2">
            <a:schemeClr val="accent5"/>
          </a:fillRef>
          <a:effectRef idx="1">
            <a:schemeClr val="accent5"/>
          </a:effectRef>
          <a:fontRef idx="minor">
            <a:schemeClr val="dk1"/>
          </a:fontRef>
        </p:style>
      </p:cxnSp>
      <p:cxnSp>
        <p:nvCxnSpPr>
          <p:cNvPr id="53" name="直線コネクタ 52"/>
          <p:cNvCxnSpPr>
            <a:stCxn id="34" idx="0"/>
            <a:endCxn id="21" idx="2"/>
          </p:cNvCxnSpPr>
          <p:nvPr/>
        </p:nvCxnSpPr>
        <p:spPr>
          <a:xfrm rot="5400000" flipH="1" flipV="1">
            <a:off x="58982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5" name="直線コネクタ 54"/>
          <p:cNvCxnSpPr>
            <a:stCxn id="35" idx="0"/>
            <a:endCxn id="21" idx="2"/>
          </p:cNvCxnSpPr>
          <p:nvPr/>
        </p:nvCxnSpPr>
        <p:spPr>
          <a:xfrm rot="16200000" flipV="1">
            <a:off x="6222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7" name="直線コネクタ 56"/>
          <p:cNvCxnSpPr>
            <a:stCxn id="36" idx="0"/>
            <a:endCxn id="22" idx="2"/>
          </p:cNvCxnSpPr>
          <p:nvPr/>
        </p:nvCxnSpPr>
        <p:spPr>
          <a:xfrm rot="5400000" flipH="1" flipV="1">
            <a:off x="726669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59" name="直線コネクタ 58"/>
          <p:cNvCxnSpPr>
            <a:stCxn id="37" idx="0"/>
            <a:endCxn id="22" idx="2"/>
          </p:cNvCxnSpPr>
          <p:nvPr/>
        </p:nvCxnSpPr>
        <p:spPr>
          <a:xfrm rot="16200000" flipV="1">
            <a:off x="7590546"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1" name="直線コネクタ 60"/>
          <p:cNvCxnSpPr>
            <a:stCxn id="38" idx="0"/>
            <a:endCxn id="23" idx="2"/>
          </p:cNvCxnSpPr>
          <p:nvPr/>
        </p:nvCxnSpPr>
        <p:spPr>
          <a:xfrm rot="5400000" flipH="1" flipV="1">
            <a:off x="863512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63" name="直線コネクタ 62"/>
          <p:cNvCxnSpPr>
            <a:stCxn id="39" idx="0"/>
            <a:endCxn id="23" idx="2"/>
          </p:cNvCxnSpPr>
          <p:nvPr/>
        </p:nvCxnSpPr>
        <p:spPr>
          <a:xfrm rot="16200000" flipV="1">
            <a:off x="8958971" y="3962275"/>
            <a:ext cx="144462" cy="323850"/>
          </a:xfrm>
          <a:prstGeom prst="line">
            <a:avLst/>
          </a:prstGeom>
        </p:spPr>
        <p:style>
          <a:lnRef idx="1">
            <a:schemeClr val="accent5"/>
          </a:lnRef>
          <a:fillRef idx="2">
            <a:schemeClr val="accent5"/>
          </a:fillRef>
          <a:effectRef idx="1">
            <a:schemeClr val="accent5"/>
          </a:effectRef>
          <a:fontRef idx="minor">
            <a:schemeClr val="dk1"/>
          </a:fontRef>
        </p:style>
      </p:cxnSp>
      <p:cxnSp>
        <p:nvCxnSpPr>
          <p:cNvPr id="94" name="直線コネクタ 93"/>
          <p:cNvCxnSpPr>
            <a:endCxn id="13" idx="0"/>
          </p:cNvCxnSpPr>
          <p:nvPr/>
        </p:nvCxnSpPr>
        <p:spPr>
          <a:xfrm rot="5400000">
            <a:off x="3575763" y="1784232"/>
            <a:ext cx="217487" cy="3311525"/>
          </a:xfrm>
          <a:prstGeom prst="line">
            <a:avLst/>
          </a:prstGeom>
          <a:ln/>
        </p:spPr>
        <p:style>
          <a:lnRef idx="1">
            <a:schemeClr val="dk1"/>
          </a:lnRef>
          <a:fillRef idx="2">
            <a:schemeClr val="dk1"/>
          </a:fillRef>
          <a:effectRef idx="1">
            <a:schemeClr val="dk1"/>
          </a:effectRef>
          <a:fontRef idx="minor">
            <a:schemeClr val="dk1"/>
          </a:fontRef>
        </p:style>
      </p:cxnSp>
      <p:cxnSp>
        <p:nvCxnSpPr>
          <p:cNvPr id="95" name="直線コネクタ 94"/>
          <p:cNvCxnSpPr>
            <a:endCxn id="19" idx="0"/>
          </p:cNvCxnSpPr>
          <p:nvPr/>
        </p:nvCxnSpPr>
        <p:spPr>
          <a:xfrm rot="5400000">
            <a:off x="4259975" y="2468441"/>
            <a:ext cx="217487" cy="1943100"/>
          </a:xfrm>
          <a:prstGeom prst="line">
            <a:avLst/>
          </a:prstGeom>
          <a:ln/>
        </p:spPr>
        <p:style>
          <a:lnRef idx="1">
            <a:schemeClr val="dk1"/>
          </a:lnRef>
          <a:fillRef idx="2">
            <a:schemeClr val="dk1"/>
          </a:fillRef>
          <a:effectRef idx="1">
            <a:schemeClr val="dk1"/>
          </a:effectRef>
          <a:fontRef idx="minor">
            <a:schemeClr val="dk1"/>
          </a:fontRef>
        </p:style>
      </p:cxnSp>
      <p:cxnSp>
        <p:nvCxnSpPr>
          <p:cNvPr id="98" name="直線コネクタ 97"/>
          <p:cNvCxnSpPr>
            <a:endCxn id="20" idx="0"/>
          </p:cNvCxnSpPr>
          <p:nvPr/>
        </p:nvCxnSpPr>
        <p:spPr>
          <a:xfrm rot="5400000">
            <a:off x="4943394" y="3151863"/>
            <a:ext cx="217487" cy="576263"/>
          </a:xfrm>
          <a:prstGeom prst="line">
            <a:avLst/>
          </a:prstGeom>
          <a:ln/>
        </p:spPr>
        <p:style>
          <a:lnRef idx="1">
            <a:schemeClr val="dk1"/>
          </a:lnRef>
          <a:fillRef idx="2">
            <a:schemeClr val="dk1"/>
          </a:fillRef>
          <a:effectRef idx="1">
            <a:schemeClr val="dk1"/>
          </a:effectRef>
          <a:fontRef idx="minor">
            <a:schemeClr val="dk1"/>
          </a:fontRef>
        </p:style>
      </p:cxnSp>
      <p:cxnSp>
        <p:nvCxnSpPr>
          <p:cNvPr id="104" name="直線コネクタ 103"/>
          <p:cNvCxnSpPr>
            <a:endCxn id="21" idx="0"/>
          </p:cNvCxnSpPr>
          <p:nvPr/>
        </p:nvCxnSpPr>
        <p:spPr>
          <a:xfrm rot="16200000" flipH="1">
            <a:off x="5627606" y="3043907"/>
            <a:ext cx="217487" cy="792162"/>
          </a:xfrm>
          <a:prstGeom prst="line">
            <a:avLst/>
          </a:prstGeom>
          <a:ln/>
        </p:spPr>
        <p:style>
          <a:lnRef idx="1">
            <a:schemeClr val="dk1"/>
          </a:lnRef>
          <a:fillRef idx="2">
            <a:schemeClr val="dk1"/>
          </a:fillRef>
          <a:effectRef idx="1">
            <a:schemeClr val="dk1"/>
          </a:effectRef>
          <a:fontRef idx="minor">
            <a:schemeClr val="dk1"/>
          </a:fontRef>
        </p:style>
      </p:cxnSp>
      <p:cxnSp>
        <p:nvCxnSpPr>
          <p:cNvPr id="107" name="直線コネクタ 106"/>
          <p:cNvCxnSpPr>
            <a:endCxn id="22" idx="0"/>
          </p:cNvCxnSpPr>
          <p:nvPr/>
        </p:nvCxnSpPr>
        <p:spPr>
          <a:xfrm rot="16200000" flipH="1">
            <a:off x="6311819" y="2359698"/>
            <a:ext cx="217487" cy="2160587"/>
          </a:xfrm>
          <a:prstGeom prst="line">
            <a:avLst/>
          </a:prstGeom>
          <a:ln/>
        </p:spPr>
        <p:style>
          <a:lnRef idx="1">
            <a:schemeClr val="dk1"/>
          </a:lnRef>
          <a:fillRef idx="2">
            <a:schemeClr val="dk1"/>
          </a:fillRef>
          <a:effectRef idx="1">
            <a:schemeClr val="dk1"/>
          </a:effectRef>
          <a:fontRef idx="minor">
            <a:schemeClr val="dk1"/>
          </a:fontRef>
        </p:style>
      </p:cxnSp>
      <p:cxnSp>
        <p:nvCxnSpPr>
          <p:cNvPr id="110" name="直線コネクタ 109"/>
          <p:cNvCxnSpPr>
            <a:endCxn id="23" idx="0"/>
          </p:cNvCxnSpPr>
          <p:nvPr/>
        </p:nvCxnSpPr>
        <p:spPr>
          <a:xfrm rot="16200000" flipH="1">
            <a:off x="6996031" y="1675482"/>
            <a:ext cx="217487" cy="3529012"/>
          </a:xfrm>
          <a:prstGeom prst="line">
            <a:avLst/>
          </a:prstGeom>
          <a:ln/>
        </p:spPr>
        <p:style>
          <a:lnRef idx="1">
            <a:schemeClr val="dk1"/>
          </a:lnRef>
          <a:fillRef idx="2">
            <a:schemeClr val="dk1"/>
          </a:fillRef>
          <a:effectRef idx="1">
            <a:schemeClr val="dk1"/>
          </a:effectRef>
          <a:fontRef idx="minor">
            <a:schemeClr val="dk1"/>
          </a:fontRef>
        </p:style>
      </p:cxnSp>
      <p:sp>
        <p:nvSpPr>
          <p:cNvPr id="2" name="タイトル 1"/>
          <p:cNvSpPr>
            <a:spLocks noGrp="1"/>
          </p:cNvSpPr>
          <p:nvPr>
            <p:ph type="title"/>
          </p:nvPr>
        </p:nvSpPr>
        <p:spPr/>
        <p:txBody>
          <a:bodyPr>
            <a:normAutofit/>
          </a:bodyPr>
          <a:lstStyle/>
          <a:p>
            <a:r>
              <a:rPr lang="ja-JP" altLang="en-US" dirty="0"/>
              <a:t>次世代技術の研究開発成果の活用</a:t>
            </a:r>
            <a:endParaRPr kumimoji="1" lang="ja-JP" altLang="en-US" dirty="0"/>
          </a:p>
        </p:txBody>
      </p:sp>
      <p:sp>
        <p:nvSpPr>
          <p:cNvPr id="50" name="フッター プレースホルダ 49"/>
          <p:cNvSpPr>
            <a:spLocks noGrp="1"/>
          </p:cNvSpPr>
          <p:nvPr>
            <p:ph type="ftr" sz="quarter" idx="11"/>
          </p:nvPr>
        </p:nvSpPr>
        <p:spPr>
          <a:xfrm>
            <a:off x="3103977" y="6331699"/>
            <a:ext cx="4114800" cy="365125"/>
          </a:xfrm>
        </p:spPr>
        <p:txBody>
          <a:bodyPr/>
          <a:lstStyle/>
          <a:p>
            <a:endParaRPr kumimoji="0" lang="en-US" dirty="0"/>
          </a:p>
        </p:txBody>
      </p:sp>
      <p:sp>
        <p:nvSpPr>
          <p:cNvPr id="52" name="スライド番号プレースホルダ 51"/>
          <p:cNvSpPr>
            <a:spLocks noGrp="1"/>
          </p:cNvSpPr>
          <p:nvPr>
            <p:ph type="sldNum" sz="quarter" idx="12"/>
          </p:nvPr>
        </p:nvSpPr>
        <p:spPr>
          <a:xfrm>
            <a:off x="7675977" y="6331699"/>
            <a:ext cx="2743200" cy="365125"/>
          </a:xfrm>
        </p:spPr>
        <p:txBody>
          <a:bodyPr/>
          <a:lstStyle/>
          <a:p>
            <a:fld id="{042AED99-7FB4-404E-8A97-64753DCE42EC}" type="slidenum">
              <a:rPr kumimoji="0" lang="en-US" smtClean="0"/>
              <a:pPr/>
              <a:t>32</a:t>
            </a:fld>
            <a:endParaRPr kumimoji="0" lang="en-US"/>
          </a:p>
        </p:txBody>
      </p:sp>
      <p:sp>
        <p:nvSpPr>
          <p:cNvPr id="62" name="角丸四角形 61"/>
          <p:cNvSpPr/>
          <p:nvPr/>
        </p:nvSpPr>
        <p:spPr>
          <a:xfrm>
            <a:off x="250710" y="5609387"/>
            <a:ext cx="9303155" cy="891307"/>
          </a:xfrm>
          <a:prstGeom prst="roundRect">
            <a:avLst/>
          </a:prstGeom>
          <a:ln/>
        </p:spPr>
        <p:style>
          <a:lnRef idx="1">
            <a:schemeClr val="accent6"/>
          </a:lnRef>
          <a:fillRef idx="2">
            <a:schemeClr val="accent6"/>
          </a:fillRef>
          <a:effectRef idx="1">
            <a:schemeClr val="accent6"/>
          </a:effectRef>
          <a:fontRef idx="minor">
            <a:schemeClr val="dk1"/>
          </a:fontRef>
        </p:style>
        <p:txBody>
          <a:bodyPr vert="eaVert"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4" name="角丸四角形 63"/>
          <p:cNvSpPr/>
          <p:nvPr/>
        </p:nvSpPr>
        <p:spPr>
          <a:xfrm>
            <a:off x="1993025"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200" dirty="0">
                <a:latin typeface="Meiryo UI" panose="020B0604030504040204" pitchFamily="50" charset="-128"/>
                <a:ea typeface="Meiryo UI" panose="020B0604030504040204" pitchFamily="50" charset="-128"/>
              </a:rPr>
              <a:t>テストベッド（</a:t>
            </a: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ラボ）</a:t>
            </a:r>
            <a:endParaRPr lang="en-US" altLang="ja-JP" sz="1200" dirty="0">
              <a:latin typeface="Meiryo UI" panose="020B0604030504040204" pitchFamily="50" charset="-128"/>
              <a:ea typeface="Meiryo UI" panose="020B0604030504040204" pitchFamily="50" charset="-128"/>
            </a:endParaRPr>
          </a:p>
          <a:p>
            <a:pPr algn="ctr">
              <a:defRPr/>
            </a:pPr>
            <a:r>
              <a:rPr lang="ja-JP" altLang="en-US" sz="1200" dirty="0">
                <a:latin typeface="Meiryo UI" panose="020B0604030504040204" pitchFamily="50" charset="-128"/>
                <a:ea typeface="Meiryo UI" panose="020B0604030504040204" pitchFamily="50" charset="-128"/>
              </a:rPr>
              <a:t>実験環境・コンテンツの提供</a:t>
            </a:r>
          </a:p>
        </p:txBody>
      </p:sp>
      <p:sp>
        <p:nvSpPr>
          <p:cNvPr id="65" name="正方形/長方形 64"/>
          <p:cNvSpPr/>
          <p:nvPr/>
        </p:nvSpPr>
        <p:spPr>
          <a:xfrm>
            <a:off x="370769" y="5636597"/>
            <a:ext cx="982577" cy="1008112"/>
          </a:xfrm>
          <a:prstGeom prst="rect">
            <a:avLst/>
          </a:prstGeom>
        </p:spPr>
        <p:txBody>
          <a:bodyPr vert="wordArtVertRtl" wrap="square">
            <a:spAutoFit/>
          </a:bodyPr>
          <a:lstStyle/>
          <a:p>
            <a:r>
              <a:rPr lang="ja-JP" altLang="en-US" sz="1400" dirty="0">
                <a:latin typeface="Meiryo UI" panose="020B0604030504040204" pitchFamily="50" charset="-128"/>
                <a:ea typeface="Meiryo UI" panose="020B0604030504040204" pitchFamily="50" charset="-128"/>
              </a:rPr>
              <a:t>国立国会図書館</a:t>
            </a:r>
          </a:p>
        </p:txBody>
      </p:sp>
      <p:sp>
        <p:nvSpPr>
          <p:cNvPr id="66" name="上矢印 65"/>
          <p:cNvSpPr/>
          <p:nvPr/>
        </p:nvSpPr>
        <p:spPr>
          <a:xfrm>
            <a:off x="264109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7" name="正方形/長方形 66"/>
          <p:cNvSpPr/>
          <p:nvPr/>
        </p:nvSpPr>
        <p:spPr>
          <a:xfrm>
            <a:off x="840931" y="3548365"/>
            <a:ext cx="461665" cy="1477328"/>
          </a:xfrm>
          <a:prstGeom prst="rect">
            <a:avLst/>
          </a:prstGeom>
        </p:spPr>
        <p:txBody>
          <a:bodyPr vert="eaVert" wrap="none">
            <a:spAutoFit/>
          </a:bodyPr>
          <a:lstStyle/>
          <a:p>
            <a:r>
              <a:rPr lang="ja-JP" altLang="en-US" dirty="0">
                <a:latin typeface="Meiryo UI" panose="020B0604030504040204" pitchFamily="50" charset="-128"/>
                <a:ea typeface="Meiryo UI" panose="020B0604030504040204" pitchFamily="50" charset="-128"/>
              </a:rPr>
              <a:t>研究開発機関</a:t>
            </a:r>
          </a:p>
        </p:txBody>
      </p:sp>
      <p:sp>
        <p:nvSpPr>
          <p:cNvPr id="68" name="角丸四角形 67"/>
          <p:cNvSpPr/>
          <p:nvPr/>
        </p:nvSpPr>
        <p:spPr>
          <a:xfrm>
            <a:off x="4657321" y="5780613"/>
            <a:ext cx="2304256" cy="50323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ja-JP" altLang="en-US" sz="1400" dirty="0">
                <a:latin typeface="Meiryo UI" panose="020B0604030504040204" pitchFamily="50" charset="-128"/>
                <a:ea typeface="Meiryo UI" panose="020B0604030504040204" pitchFamily="50" charset="-128"/>
              </a:rPr>
              <a:t>研究開発成果の適用</a:t>
            </a:r>
          </a:p>
        </p:txBody>
      </p:sp>
      <p:sp>
        <p:nvSpPr>
          <p:cNvPr id="69" name="上矢印 68"/>
          <p:cNvSpPr/>
          <p:nvPr/>
        </p:nvSpPr>
        <p:spPr>
          <a:xfrm rot="10800000">
            <a:off x="5881457" y="5348565"/>
            <a:ext cx="432048"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60" name="横巻き 59"/>
          <p:cNvSpPr/>
          <p:nvPr/>
        </p:nvSpPr>
        <p:spPr>
          <a:xfrm>
            <a:off x="8049920" y="5238633"/>
            <a:ext cx="2376264" cy="1368152"/>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solidFill>
                  <a:srgbClr val="C00000"/>
                </a:solidFill>
                <a:latin typeface="Meiryo UI" panose="020B0604030504040204" pitchFamily="50" charset="-128"/>
                <a:ea typeface="Meiryo UI" panose="020B0604030504040204" pitchFamily="50" charset="-128"/>
              </a:rPr>
              <a:t>国としての知識の利活用の促進を目指した「知識インフラ」の構築と提供の一翼を担う</a:t>
            </a:r>
          </a:p>
        </p:txBody>
      </p:sp>
      <p:sp>
        <p:nvSpPr>
          <p:cNvPr id="56" name="角丸四角形吹き出し 55"/>
          <p:cNvSpPr/>
          <p:nvPr/>
        </p:nvSpPr>
        <p:spPr>
          <a:xfrm>
            <a:off x="3289169" y="5348565"/>
            <a:ext cx="2267744" cy="360040"/>
          </a:xfrm>
          <a:prstGeom prst="wedgeRoundRectCallout">
            <a:avLst>
              <a:gd name="adj1" fmla="val 61671"/>
              <a:gd name="adj2" fmla="val 279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③研究開発における連携</a:t>
            </a:r>
          </a:p>
        </p:txBody>
      </p:sp>
      <p:sp>
        <p:nvSpPr>
          <p:cNvPr id="58" name="横巻き 57"/>
          <p:cNvSpPr/>
          <p:nvPr/>
        </p:nvSpPr>
        <p:spPr>
          <a:xfrm>
            <a:off x="10180319" y="595069"/>
            <a:ext cx="1657339" cy="243769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研究開発機関の次世代技術を活用して、「知識検索」へと発展させていく</a:t>
            </a:r>
          </a:p>
        </p:txBody>
      </p:sp>
    </p:spTree>
    <p:extLst>
      <p:ext uri="{BB962C8B-B14F-4D97-AF65-F5344CB8AC3E}">
        <p14:creationId xmlns:p14="http://schemas.microsoft.com/office/powerpoint/2010/main" val="2947172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台形 70"/>
          <p:cNvSpPr/>
          <p:nvPr/>
        </p:nvSpPr>
        <p:spPr bwMode="auto">
          <a:xfrm>
            <a:off x="2779260" y="1847173"/>
            <a:ext cx="6633482" cy="2194151"/>
          </a:xfrm>
          <a:prstGeom prst="trapezoid">
            <a:avLst>
              <a:gd name="adj" fmla="val 11476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65306" tIns="0" rIns="65306" bIns="0"/>
          <a:lstStyle/>
          <a:p>
            <a:pPr algn="ctr" defTabSz="913837">
              <a:defRPr/>
            </a:pPr>
            <a:endParaRPr lang="ja-JP" altLang="en-US" sz="1400" dirty="0">
              <a:latin typeface="Meiryo UI" panose="020B0604030504040204" pitchFamily="50" charset="-128"/>
              <a:ea typeface="Meiryo UI" panose="020B0604030504040204" pitchFamily="50" charset="-128"/>
            </a:endParaRPr>
          </a:p>
        </p:txBody>
      </p:sp>
      <p:sp>
        <p:nvSpPr>
          <p:cNvPr id="2051" name="Rectangle 2"/>
          <p:cNvSpPr>
            <a:spLocks noGrp="1" noChangeArrowheads="1"/>
          </p:cNvSpPr>
          <p:nvPr>
            <p:ph type="title"/>
          </p:nvPr>
        </p:nvSpPr>
        <p:spPr>
          <a:xfrm>
            <a:off x="0" y="0"/>
            <a:ext cx="12192000" cy="692696"/>
          </a:xfrm>
        </p:spPr>
        <p:txBody>
          <a:bodyPr>
            <a:normAutofit/>
          </a:bodyPr>
          <a:lstStyle/>
          <a:p>
            <a:r>
              <a:rPr lang="ja-JP" altLang="en-US" sz="4000" dirty="0"/>
              <a:t>知識情報基盤の構築モデル</a:t>
            </a:r>
          </a:p>
        </p:txBody>
      </p:sp>
      <p:sp>
        <p:nvSpPr>
          <p:cNvPr id="2053" name="Rectangle 4"/>
          <p:cNvSpPr>
            <a:spLocks noChangeArrowheads="1"/>
          </p:cNvSpPr>
          <p:nvPr/>
        </p:nvSpPr>
        <p:spPr bwMode="auto">
          <a:xfrm>
            <a:off x="4079779" y="673554"/>
            <a:ext cx="3600400" cy="650930"/>
          </a:xfrm>
          <a:prstGeom prst="ribbon">
            <a:avLst>
              <a:gd name="adj1" fmla="val 16667"/>
              <a:gd name="adj2" fmla="val 66000"/>
            </a:avLst>
          </a:prstGeom>
          <a:ln>
            <a:headEnd/>
            <a:tailEnd/>
          </a:ln>
        </p:spPr>
        <p:style>
          <a:lnRef idx="1">
            <a:schemeClr val="accent5"/>
          </a:lnRef>
          <a:fillRef idx="2">
            <a:schemeClr val="accent5"/>
          </a:fillRef>
          <a:effectRef idx="1">
            <a:schemeClr val="accent5"/>
          </a:effectRef>
          <a:fontRef idx="minor">
            <a:schemeClr val="dk1"/>
          </a:fontRef>
        </p:style>
        <p:txBody>
          <a:bodyPr lIns="91429" tIns="45715" rIns="91429" bIns="45715"/>
          <a:lstStyle/>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新たな知識の創造と還流</a:t>
            </a:r>
            <a:endParaRPr lang="en-US" altLang="ja-JP" sz="1400" b="1" dirty="0">
              <a:solidFill>
                <a:srgbClr val="FF0000"/>
              </a:solidFill>
              <a:latin typeface="Meiryo UI" panose="020B0604030504040204" pitchFamily="50" charset="-128"/>
              <a:ea typeface="Meiryo UI" panose="020B0604030504040204" pitchFamily="50" charset="-128"/>
            </a:endParaRPr>
          </a:p>
          <a:p>
            <a:pPr algn="ctr" defTabSz="913837">
              <a:lnSpc>
                <a:spcPct val="90000"/>
              </a:lnSpc>
              <a:spcBef>
                <a:spcPct val="20000"/>
              </a:spcBef>
            </a:pPr>
            <a:r>
              <a:rPr lang="ja-JP" altLang="en-US" sz="1400" b="1" dirty="0">
                <a:solidFill>
                  <a:srgbClr val="FF0000"/>
                </a:solidFill>
                <a:latin typeface="Meiryo UI" panose="020B0604030504040204" pitchFamily="50" charset="-128"/>
                <a:ea typeface="Meiryo UI" panose="020B0604030504040204" pitchFamily="50" charset="-128"/>
              </a:rPr>
              <a:t>社会・経済的な価値の創出</a:t>
            </a:r>
          </a:p>
        </p:txBody>
      </p:sp>
      <p:sp>
        <p:nvSpPr>
          <p:cNvPr id="2054" name="Rectangle 71"/>
          <p:cNvSpPr>
            <a:spLocks noChangeArrowheads="1"/>
          </p:cNvSpPr>
          <p:nvPr/>
        </p:nvSpPr>
        <p:spPr bwMode="auto">
          <a:xfrm>
            <a:off x="5228709" y="1390440"/>
            <a:ext cx="1734911" cy="462643"/>
          </a:xfrm>
          <a:prstGeom prst="rect">
            <a:avLst/>
          </a:prstGeom>
          <a:solidFill>
            <a:srgbClr val="FFFF99"/>
          </a:solidFill>
          <a:ln w="9525">
            <a:noFill/>
            <a:miter lim="800000"/>
            <a:headEnd/>
            <a:tailEnd/>
          </a:ln>
        </p:spPr>
        <p:txBody>
          <a:bodyPr lIns="91429" tIns="45715" rIns="91429" bIns="45715" anchor="ctr"/>
          <a:lstStyle/>
          <a:p>
            <a:pPr algn="ctr" defTabSz="913837">
              <a:lnSpc>
                <a:spcPct val="90000"/>
              </a:lnSpc>
              <a:spcBef>
                <a:spcPct val="20000"/>
              </a:spcBef>
            </a:pPr>
            <a:r>
              <a:rPr lang="ja-JP" altLang="en-US" sz="1700" b="1" u="sng" dirty="0">
                <a:solidFill>
                  <a:srgbClr val="FF0000"/>
                </a:solidFill>
                <a:latin typeface="Meiryo UI" panose="020B0604030504040204" pitchFamily="50" charset="-128"/>
                <a:ea typeface="Meiryo UI" panose="020B0604030504040204" pitchFamily="50" charset="-128"/>
              </a:rPr>
              <a:t>知識インフラ</a:t>
            </a:r>
          </a:p>
        </p:txBody>
      </p:sp>
      <p:sp>
        <p:nvSpPr>
          <p:cNvPr id="2055" name="角丸四角形 51"/>
          <p:cNvSpPr>
            <a:spLocks noChangeArrowheads="1"/>
          </p:cNvSpPr>
          <p:nvPr/>
        </p:nvSpPr>
        <p:spPr bwMode="auto">
          <a:xfrm>
            <a:off x="5075465" y="5929320"/>
            <a:ext cx="2602366"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科学・技術</a:t>
            </a:r>
          </a:p>
        </p:txBody>
      </p:sp>
      <p:sp>
        <p:nvSpPr>
          <p:cNvPr id="2056" name="角丸四角形 52"/>
          <p:cNvSpPr>
            <a:spLocks noChangeArrowheads="1"/>
          </p:cNvSpPr>
          <p:nvPr/>
        </p:nvSpPr>
        <p:spPr bwMode="auto">
          <a:xfrm>
            <a:off x="8290157" y="5929320"/>
            <a:ext cx="1275669" cy="459241"/>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人文科学</a:t>
            </a:r>
          </a:p>
        </p:txBody>
      </p:sp>
      <p:sp>
        <p:nvSpPr>
          <p:cNvPr id="2057" name="角丸四角形 53"/>
          <p:cNvSpPr>
            <a:spLocks noChangeArrowheads="1"/>
          </p:cNvSpPr>
          <p:nvPr/>
        </p:nvSpPr>
        <p:spPr bwMode="auto">
          <a:xfrm>
            <a:off x="3391582" y="5878286"/>
            <a:ext cx="1173616" cy="510268"/>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社会科学</a:t>
            </a:r>
          </a:p>
        </p:txBody>
      </p:sp>
      <p:sp>
        <p:nvSpPr>
          <p:cNvPr id="55" name="正方形/長方形 54"/>
          <p:cNvSpPr/>
          <p:nvPr/>
        </p:nvSpPr>
        <p:spPr bwMode="auto">
          <a:xfrm>
            <a:off x="2779264" y="5827260"/>
            <a:ext cx="6837589" cy="663348"/>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65306" tIns="32653" rIns="65306" bIns="32653" anchor="ctr"/>
          <a:lstStyle/>
          <a:p>
            <a:pPr defTabSz="913837">
              <a:defRPr/>
            </a:pPr>
            <a:r>
              <a:rPr lang="ja-JP" altLang="en-US" sz="1000" dirty="0">
                <a:solidFill>
                  <a:srgbClr val="FF9900"/>
                </a:solidFill>
                <a:latin typeface="Meiryo UI" panose="020B0604030504040204" pitchFamily="50" charset="-128"/>
                <a:ea typeface="Meiryo UI" panose="020B0604030504040204" pitchFamily="50" charset="-128"/>
              </a:rPr>
              <a:t>様々な</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r>
              <a:rPr lang="ja-JP" altLang="en-US" sz="1000" dirty="0">
                <a:solidFill>
                  <a:srgbClr val="FF9900"/>
                </a:solidFill>
                <a:latin typeface="Meiryo UI" panose="020B0604030504040204" pitchFamily="50" charset="-128"/>
                <a:ea typeface="Meiryo UI" panose="020B0604030504040204" pitchFamily="50" charset="-128"/>
              </a:rPr>
              <a:t>学術情報</a:t>
            </a:r>
            <a:endParaRPr lang="en-US" altLang="ja-JP" sz="1000" dirty="0">
              <a:solidFill>
                <a:srgbClr val="FF9900"/>
              </a:solidFill>
              <a:latin typeface="Meiryo UI" panose="020B0604030504040204" pitchFamily="50" charset="-128"/>
              <a:ea typeface="Meiryo UI" panose="020B0604030504040204" pitchFamily="50" charset="-128"/>
            </a:endParaRPr>
          </a:p>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2" name="正方形/長方形 61"/>
          <p:cNvSpPr/>
          <p:nvPr/>
        </p:nvSpPr>
        <p:spPr bwMode="auto">
          <a:xfrm>
            <a:off x="2677210" y="5061857"/>
            <a:ext cx="6990669" cy="1530804"/>
          </a:xfrm>
          <a:prstGeom prst="rect">
            <a:avLst/>
          </a:prstGeom>
          <a:noFill/>
          <a:ln w="38100" cap="flat" cmpd="sng" algn="ctr">
            <a:solidFill>
              <a:srgbClr val="0070C0"/>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様々な</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000" dirty="0">
                <a:solidFill>
                  <a:schemeClr val="accent1">
                    <a:lumMod val="50000"/>
                  </a:schemeClr>
                </a:solidFill>
                <a:latin typeface="Meiryo UI" panose="020B0604030504040204" pitchFamily="50" charset="-128"/>
                <a:ea typeface="Meiryo UI" panose="020B0604030504040204" pitchFamily="50" charset="-128"/>
              </a:rPr>
              <a:t>　関係機関</a:t>
            </a: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p:txBody>
      </p:sp>
      <p:sp>
        <p:nvSpPr>
          <p:cNvPr id="64" name="円/楕円 63"/>
          <p:cNvSpPr/>
          <p:nvPr/>
        </p:nvSpPr>
        <p:spPr bwMode="auto">
          <a:xfrm rot="10800000" flipV="1">
            <a:off x="4236749" y="5158926"/>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研究者、研究機関</a:t>
            </a:r>
          </a:p>
        </p:txBody>
      </p:sp>
      <p:sp>
        <p:nvSpPr>
          <p:cNvPr id="65" name="円/楕円 64"/>
          <p:cNvSpPr/>
          <p:nvPr/>
        </p:nvSpPr>
        <p:spPr bwMode="auto">
          <a:xfrm rot="10800000" flipV="1">
            <a:off x="5227520" y="5186632"/>
            <a:ext cx="1088571" cy="6463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学会、学術出版社</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66" name="円/楕円 65"/>
          <p:cNvSpPr/>
          <p:nvPr/>
        </p:nvSpPr>
        <p:spPr bwMode="auto">
          <a:xfrm rot="10800000" flipV="1">
            <a:off x="6300108" y="5186632"/>
            <a:ext cx="1243692" cy="58960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各種</a:t>
            </a:r>
            <a:r>
              <a:rPr lang="en-US" altLang="ja-JP" sz="1100" dirty="0">
                <a:solidFill>
                  <a:schemeClr val="bg1"/>
                </a:solidFill>
                <a:latin typeface="Meiryo UI" panose="020B0604030504040204" pitchFamily="50" charset="-128"/>
                <a:ea typeface="Meiryo UI" panose="020B0604030504040204" pitchFamily="50" charset="-128"/>
              </a:rPr>
              <a:t>DB</a:t>
            </a:r>
            <a:r>
              <a:rPr lang="ja-JP" altLang="en-US" sz="1100" dirty="0">
                <a:solidFill>
                  <a:schemeClr val="bg1"/>
                </a:solidFill>
                <a:latin typeface="Meiryo UI" panose="020B0604030504040204" pitchFamily="50" charset="-128"/>
                <a:ea typeface="Meiryo UI" panose="020B0604030504040204" pitchFamily="50" charset="-128"/>
              </a:rPr>
              <a:t>提供機関、アグリゲータ</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2069" name="上矢印 80"/>
          <p:cNvSpPr>
            <a:spLocks noChangeArrowheads="1"/>
          </p:cNvSpPr>
          <p:nvPr/>
        </p:nvSpPr>
        <p:spPr bwMode="auto">
          <a:xfrm>
            <a:off x="5228545" y="1234856"/>
            <a:ext cx="1581830" cy="204107"/>
          </a:xfrm>
          <a:prstGeom prst="upArrow">
            <a:avLst>
              <a:gd name="adj1" fmla="val 5000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endParaRPr lang="ja-JP" altLang="en-US" dirty="0">
              <a:latin typeface="Meiryo UI" panose="020B0604030504040204" pitchFamily="50" charset="-128"/>
              <a:ea typeface="Meiryo UI" panose="020B0604030504040204" pitchFamily="50" charset="-128"/>
            </a:endParaRPr>
          </a:p>
        </p:txBody>
      </p:sp>
      <p:sp>
        <p:nvSpPr>
          <p:cNvPr id="2078" name="上矢印 56"/>
          <p:cNvSpPr>
            <a:spLocks noChangeArrowheads="1"/>
          </p:cNvSpPr>
          <p:nvPr/>
        </p:nvSpPr>
        <p:spPr bwMode="auto">
          <a:xfrm>
            <a:off x="3391585" y="4602624"/>
            <a:ext cx="1377723" cy="459241"/>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r>
              <a:rPr lang="ja-JP" altLang="en-US" sz="1100" dirty="0">
                <a:solidFill>
                  <a:srgbClr val="FF0000"/>
                </a:solidFill>
                <a:latin typeface="Meiryo UI" panose="020B0604030504040204" pitchFamily="50" charset="-128"/>
                <a:ea typeface="Meiryo UI" panose="020B0604030504040204" pitchFamily="50" charset="-128"/>
              </a:rPr>
              <a:t>文献情報</a:t>
            </a:r>
          </a:p>
        </p:txBody>
      </p:sp>
      <p:sp>
        <p:nvSpPr>
          <p:cNvPr id="2079" name="左右矢印 57"/>
          <p:cNvSpPr>
            <a:spLocks noChangeArrowheads="1"/>
          </p:cNvSpPr>
          <p:nvPr/>
        </p:nvSpPr>
        <p:spPr bwMode="auto">
          <a:xfrm>
            <a:off x="6963456" y="1387936"/>
            <a:ext cx="1326696" cy="612321"/>
          </a:xfrm>
          <a:prstGeom prst="leftRightArrow">
            <a:avLst>
              <a:gd name="adj1" fmla="val 49213"/>
              <a:gd name="adj2" fmla="val 4445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0" name="左右矢印 59"/>
          <p:cNvSpPr>
            <a:spLocks noChangeArrowheads="1"/>
          </p:cNvSpPr>
          <p:nvPr/>
        </p:nvSpPr>
        <p:spPr bwMode="auto">
          <a:xfrm>
            <a:off x="3748768" y="1387930"/>
            <a:ext cx="1530804" cy="663349"/>
          </a:xfrm>
          <a:prstGeom prst="leftRightArrow">
            <a:avLst>
              <a:gd name="adj1" fmla="val 49213"/>
              <a:gd name="adj2" fmla="val 44455"/>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nchor="ctr"/>
          <a:lstStyle/>
          <a:p>
            <a:pPr algn="ctr" defTabSz="913837"/>
            <a:r>
              <a:rPr lang="ja-JP" altLang="en-US" sz="1400" dirty="0">
                <a:latin typeface="Meiryo UI" panose="020B0604030504040204" pitchFamily="50" charset="-128"/>
                <a:ea typeface="Meiryo UI" panose="020B0604030504040204" pitchFamily="50" charset="-128"/>
              </a:rPr>
              <a:t>アクセス</a:t>
            </a:r>
          </a:p>
        </p:txBody>
      </p:sp>
      <p:sp>
        <p:nvSpPr>
          <p:cNvPr id="2084" name="Oval 61"/>
          <p:cNvSpPr>
            <a:spLocks noChangeArrowheads="1"/>
          </p:cNvSpPr>
          <p:nvPr/>
        </p:nvSpPr>
        <p:spPr bwMode="auto">
          <a:xfrm>
            <a:off x="5061789" y="1729518"/>
            <a:ext cx="1990044" cy="51026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r>
              <a:rPr lang="ja-JP" altLang="en-US" sz="1300" dirty="0">
                <a:latin typeface="Meiryo UI" panose="020B0604030504040204" pitchFamily="50" charset="-128"/>
                <a:ea typeface="Meiryo UI" panose="020B0604030504040204" pitchFamily="50" charset="-128"/>
              </a:rPr>
              <a:t>ナビゲーション</a:t>
            </a:r>
            <a:endParaRPr lang="en-US" altLang="ja-JP" sz="1300" dirty="0">
              <a:latin typeface="Meiryo UI" panose="020B0604030504040204" pitchFamily="50" charset="-128"/>
              <a:ea typeface="Meiryo UI" panose="020B0604030504040204" pitchFamily="50" charset="-128"/>
            </a:endParaRPr>
          </a:p>
          <a:p>
            <a:pPr algn="ctr" defTabSz="913837"/>
            <a:r>
              <a:rPr lang="ja-JP" altLang="en-US" sz="1300" dirty="0">
                <a:latin typeface="Meiryo UI" panose="020B0604030504040204" pitchFamily="50" charset="-128"/>
                <a:ea typeface="Meiryo UI" panose="020B0604030504040204" pitchFamily="50" charset="-128"/>
              </a:rPr>
              <a:t>（ポータル）</a:t>
            </a:r>
          </a:p>
        </p:txBody>
      </p:sp>
      <p:sp>
        <p:nvSpPr>
          <p:cNvPr id="2090" name="左右矢印 59"/>
          <p:cNvSpPr>
            <a:spLocks noChangeArrowheads="1"/>
          </p:cNvSpPr>
          <p:nvPr/>
        </p:nvSpPr>
        <p:spPr bwMode="auto">
          <a:xfrm>
            <a:off x="4565197"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2091" name="左右矢印 59"/>
          <p:cNvSpPr>
            <a:spLocks noChangeArrowheads="1"/>
          </p:cNvSpPr>
          <p:nvPr/>
        </p:nvSpPr>
        <p:spPr bwMode="auto">
          <a:xfrm>
            <a:off x="7728860" y="6031367"/>
            <a:ext cx="503464" cy="312964"/>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3837"/>
            <a:endParaRPr lang="ja-JP" altLang="en-US" sz="1400" dirty="0">
              <a:latin typeface="Meiryo UI" panose="020B0604030504040204" pitchFamily="50" charset="-128"/>
              <a:ea typeface="Meiryo UI" panose="020B0604030504040204" pitchFamily="50" charset="-128"/>
            </a:endParaRPr>
          </a:p>
        </p:txBody>
      </p:sp>
      <p:sp>
        <p:nvSpPr>
          <p:cNvPr id="111" name="U ターン矢印 110"/>
          <p:cNvSpPr/>
          <p:nvPr/>
        </p:nvSpPr>
        <p:spPr bwMode="auto">
          <a:xfrm rot="5400000">
            <a:off x="7728294" y="3429567"/>
            <a:ext cx="4370161" cy="899206"/>
          </a:xfrm>
          <a:prstGeom prst="uturnArrow">
            <a:avLst>
              <a:gd name="adj1" fmla="val 22710"/>
              <a:gd name="adj2" fmla="val 19401"/>
              <a:gd name="adj3" fmla="val 17401"/>
              <a:gd name="adj4" fmla="val 0"/>
              <a:gd name="adj5" fmla="val 75364"/>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112" name="U ターン矢印 111"/>
          <p:cNvSpPr/>
          <p:nvPr/>
        </p:nvSpPr>
        <p:spPr bwMode="auto">
          <a:xfrm rot="5400000" flipV="1">
            <a:off x="7371" y="3649550"/>
            <a:ext cx="4574268" cy="765402"/>
          </a:xfrm>
          <a:prstGeom prst="uturnArrow">
            <a:avLst>
              <a:gd name="adj1" fmla="val 22710"/>
              <a:gd name="adj2" fmla="val 19401"/>
              <a:gd name="adj3" fmla="val 17401"/>
              <a:gd name="adj4" fmla="val 0"/>
              <a:gd name="adj5" fmla="val 100000"/>
            </a:avLst>
          </a:prstGeom>
          <a:solidFill>
            <a:schemeClr val="accent1"/>
          </a:solidFill>
          <a:ln w="9525" cap="flat" cmpd="sng" algn="ctr">
            <a:solidFill>
              <a:schemeClr val="tx1"/>
            </a:solidFill>
            <a:prstDash val="solid"/>
            <a:round/>
            <a:headEnd type="none" w="med" len="med"/>
            <a:tailEnd type="none" w="med" len="med"/>
          </a:ln>
          <a:effectLst/>
        </p:spPr>
        <p:txBody>
          <a:bodyPr lIns="65306" tIns="32653" rIns="65306" bIns="32653"/>
          <a:lstStyle/>
          <a:p>
            <a:pPr defTabSz="913837">
              <a:defRPr/>
            </a:pPr>
            <a:endParaRPr lang="ja-JP" altLang="en-US" dirty="0">
              <a:latin typeface="Meiryo UI" panose="020B0604030504040204" pitchFamily="50" charset="-128"/>
              <a:ea typeface="Meiryo UI" panose="020B0604030504040204" pitchFamily="50" charset="-128"/>
            </a:endParaRPr>
          </a:p>
        </p:txBody>
      </p:sp>
      <p:sp>
        <p:nvSpPr>
          <p:cNvPr id="2094" name="角丸四角形吹き出し 113"/>
          <p:cNvSpPr>
            <a:spLocks noChangeArrowheads="1"/>
          </p:cNvSpPr>
          <p:nvPr/>
        </p:nvSpPr>
        <p:spPr bwMode="auto">
          <a:xfrm>
            <a:off x="9310690" y="1030742"/>
            <a:ext cx="1173616" cy="510268"/>
          </a:xfrm>
          <a:prstGeom prst="wedgeRoundRectCallout">
            <a:avLst>
              <a:gd name="adj1" fmla="val 17606"/>
              <a:gd name="adj2" fmla="val 7607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defTabSz="913837"/>
            <a:r>
              <a:rPr lang="ja-JP" altLang="en-US" sz="1300" dirty="0">
                <a:latin typeface="Meiryo UI" panose="020B0604030504040204" pitchFamily="50" charset="-128"/>
                <a:ea typeface="Meiryo UI" panose="020B0604030504040204" pitchFamily="50" charset="-128"/>
              </a:rPr>
              <a:t>研究者と国民の相互作用</a:t>
            </a:r>
          </a:p>
          <a:p>
            <a:pPr defTabSz="913837"/>
            <a:endParaRPr lang="ja-JP" altLang="en-US" dirty="0">
              <a:latin typeface="Meiryo UI" panose="020B0604030504040204" pitchFamily="50" charset="-128"/>
              <a:ea typeface="Meiryo UI" panose="020B0604030504040204" pitchFamily="50" charset="-128"/>
            </a:endParaRPr>
          </a:p>
        </p:txBody>
      </p:sp>
      <p:sp>
        <p:nvSpPr>
          <p:cNvPr id="54" name="フッター プレースホルダ 53"/>
          <p:cNvSpPr>
            <a:spLocks noGrp="1"/>
          </p:cNvSpPr>
          <p:nvPr>
            <p:ph type="ftr" sz="quarter" idx="11"/>
          </p:nvPr>
        </p:nvSpPr>
        <p:spPr/>
        <p:txBody>
          <a:bodyPr/>
          <a:lstStyle/>
          <a:p>
            <a:endParaRPr kumimoji="0" lang="en-US" dirty="0"/>
          </a:p>
        </p:txBody>
      </p:sp>
      <p:sp>
        <p:nvSpPr>
          <p:cNvPr id="56" name="スライド番号プレースホルダ 55"/>
          <p:cNvSpPr>
            <a:spLocks noGrp="1"/>
          </p:cNvSpPr>
          <p:nvPr>
            <p:ph type="sldNum" sz="quarter" idx="12"/>
          </p:nvPr>
        </p:nvSpPr>
        <p:spPr/>
        <p:txBody>
          <a:bodyPr/>
          <a:lstStyle/>
          <a:p>
            <a:fld id="{042AED99-7FB4-404E-8A97-64753DCE42EC}" type="slidenum">
              <a:rPr kumimoji="0" lang="en-US" smtClean="0"/>
              <a:pPr/>
              <a:t>33</a:t>
            </a:fld>
            <a:endParaRPr kumimoji="0" lang="en-US"/>
          </a:p>
        </p:txBody>
      </p:sp>
      <p:sp>
        <p:nvSpPr>
          <p:cNvPr id="51" name="角丸四角形吹き出し 113"/>
          <p:cNvSpPr>
            <a:spLocks noChangeArrowheads="1"/>
          </p:cNvSpPr>
          <p:nvPr/>
        </p:nvSpPr>
        <p:spPr bwMode="auto">
          <a:xfrm>
            <a:off x="8904312" y="3429000"/>
            <a:ext cx="1763688" cy="360040"/>
          </a:xfrm>
          <a:prstGeom prst="wedgeRoundRectCallout">
            <a:avLst>
              <a:gd name="adj1" fmla="val 31716"/>
              <a:gd name="adj2" fmla="val 11699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新たな知識の創造</a:t>
            </a:r>
          </a:p>
        </p:txBody>
      </p:sp>
      <p:sp>
        <p:nvSpPr>
          <p:cNvPr id="52" name="角丸四角形吹き出し 113"/>
          <p:cNvSpPr>
            <a:spLocks noChangeArrowheads="1"/>
          </p:cNvSpPr>
          <p:nvPr/>
        </p:nvSpPr>
        <p:spPr bwMode="auto">
          <a:xfrm>
            <a:off x="1703512" y="3212976"/>
            <a:ext cx="1728192" cy="576064"/>
          </a:xfrm>
          <a:prstGeom prst="wedgeRoundRectCallout">
            <a:avLst>
              <a:gd name="adj1" fmla="val 101912"/>
              <a:gd name="adj2" fmla="val -7801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国全体で、記録を後世に</a:t>
            </a:r>
          </a:p>
        </p:txBody>
      </p:sp>
      <p:sp>
        <p:nvSpPr>
          <p:cNvPr id="53" name="角丸四角形吹き出し 113"/>
          <p:cNvSpPr>
            <a:spLocks noChangeArrowheads="1"/>
          </p:cNvSpPr>
          <p:nvPr/>
        </p:nvSpPr>
        <p:spPr bwMode="auto">
          <a:xfrm>
            <a:off x="1703512" y="4005064"/>
            <a:ext cx="1152128" cy="360040"/>
          </a:xfrm>
          <a:prstGeom prst="wedgeRoundRectCallout">
            <a:avLst>
              <a:gd name="adj1" fmla="val 46482"/>
              <a:gd name="adj2" fmla="val 1074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情報の集約</a:t>
            </a:r>
          </a:p>
        </p:txBody>
      </p:sp>
      <p:sp>
        <p:nvSpPr>
          <p:cNvPr id="58" name="角丸四角形吹き出し 113"/>
          <p:cNvSpPr>
            <a:spLocks noChangeArrowheads="1"/>
          </p:cNvSpPr>
          <p:nvPr/>
        </p:nvSpPr>
        <p:spPr bwMode="auto">
          <a:xfrm>
            <a:off x="1703512" y="4869160"/>
            <a:ext cx="1152128" cy="360040"/>
          </a:xfrm>
          <a:prstGeom prst="wedgeRoundRectCallout">
            <a:avLst>
              <a:gd name="adj1" fmla="val 77977"/>
              <a:gd name="adj2" fmla="val 872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個別に保有</a:t>
            </a:r>
          </a:p>
        </p:txBody>
      </p:sp>
      <p:sp>
        <p:nvSpPr>
          <p:cNvPr id="59" name="角丸四角形吹き出し 113"/>
          <p:cNvSpPr>
            <a:spLocks noChangeArrowheads="1"/>
          </p:cNvSpPr>
          <p:nvPr/>
        </p:nvSpPr>
        <p:spPr bwMode="auto">
          <a:xfrm>
            <a:off x="8472264" y="2420888"/>
            <a:ext cx="1728192" cy="576064"/>
          </a:xfrm>
          <a:prstGeom prst="wedgeRoundRectCallout">
            <a:avLst>
              <a:gd name="adj1" fmla="val -98813"/>
              <a:gd name="adj2" fmla="val 51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65306" tIns="32653" rIns="65306" bIns="32653"/>
          <a:lstStyle/>
          <a:p>
            <a:pPr defTabSz="913837">
              <a:defRPr/>
            </a:pPr>
            <a:r>
              <a:rPr lang="ja-JP" altLang="en-US" sz="1400" dirty="0">
                <a:latin typeface="Meiryo UI" panose="020B0604030504040204" pitchFamily="50" charset="-128"/>
                <a:ea typeface="Meiryo UI" panose="020B0604030504040204" pitchFamily="50" charset="-128"/>
              </a:rPr>
              <a:t>情報を知識として活用できるように</a:t>
            </a:r>
          </a:p>
        </p:txBody>
      </p:sp>
      <p:sp>
        <p:nvSpPr>
          <p:cNvPr id="60" name="台形 59"/>
          <p:cNvSpPr/>
          <p:nvPr/>
        </p:nvSpPr>
        <p:spPr bwMode="auto">
          <a:xfrm>
            <a:off x="3033714" y="3679082"/>
            <a:ext cx="6226175" cy="407987"/>
          </a:xfrm>
          <a:prstGeom prst="trapezoid">
            <a:avLst>
              <a:gd name="adj" fmla="val 109778"/>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資料・記録の</a:t>
            </a:r>
            <a:r>
              <a:rPr lang="ja-JP" altLang="en-US" sz="1400" b="1" dirty="0">
                <a:solidFill>
                  <a:srgbClr val="FF0000"/>
                </a:solidFill>
                <a:latin typeface="Meiryo UI" panose="020B0604030504040204" pitchFamily="50" charset="-128"/>
                <a:ea typeface="Meiryo UI" panose="020B0604030504040204" pitchFamily="50" charset="-128"/>
              </a:rPr>
              <a:t>分担収集</a:t>
            </a:r>
            <a:r>
              <a:rPr lang="ja-JP" altLang="en-US" sz="1400" dirty="0">
                <a:latin typeface="Meiryo UI" panose="020B0604030504040204" pitchFamily="50" charset="-128"/>
                <a:ea typeface="Meiryo UI" panose="020B0604030504040204" pitchFamily="50" charset="-128"/>
              </a:rPr>
              <a:t>、資料デジタル化</a:t>
            </a:r>
          </a:p>
        </p:txBody>
      </p:sp>
      <p:sp>
        <p:nvSpPr>
          <p:cNvPr id="61" name="台形 60"/>
          <p:cNvSpPr/>
          <p:nvPr/>
        </p:nvSpPr>
        <p:spPr bwMode="auto">
          <a:xfrm>
            <a:off x="3544889" y="3321894"/>
            <a:ext cx="5153025" cy="341313"/>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組織化（メタデータ付与、タグ付け）</a:t>
            </a:r>
          </a:p>
        </p:txBody>
      </p:sp>
      <p:sp>
        <p:nvSpPr>
          <p:cNvPr id="68" name="上矢印 56"/>
          <p:cNvSpPr>
            <a:spLocks noChangeArrowheads="1"/>
          </p:cNvSpPr>
          <p:nvPr/>
        </p:nvSpPr>
        <p:spPr bwMode="auto">
          <a:xfrm>
            <a:off x="4007769" y="3284985"/>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4" name="上矢印 56"/>
          <p:cNvSpPr>
            <a:spLocks noChangeArrowheads="1"/>
          </p:cNvSpPr>
          <p:nvPr/>
        </p:nvSpPr>
        <p:spPr bwMode="auto">
          <a:xfrm>
            <a:off x="6911976" y="2505918"/>
            <a:ext cx="460375" cy="458788"/>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5" name="上矢印 56"/>
          <p:cNvSpPr>
            <a:spLocks noChangeArrowheads="1"/>
          </p:cNvSpPr>
          <p:nvPr/>
        </p:nvSpPr>
        <p:spPr bwMode="auto">
          <a:xfrm>
            <a:off x="4655841" y="2492897"/>
            <a:ext cx="460375" cy="458787"/>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76" name="台形 75"/>
          <p:cNvSpPr/>
          <p:nvPr/>
        </p:nvSpPr>
        <p:spPr bwMode="auto">
          <a:xfrm>
            <a:off x="4943872" y="2132856"/>
            <a:ext cx="2160240" cy="288032"/>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一元的アクセス</a:t>
            </a:r>
          </a:p>
        </p:txBody>
      </p:sp>
      <p:sp>
        <p:nvSpPr>
          <p:cNvPr id="77" name="台形 76"/>
          <p:cNvSpPr/>
          <p:nvPr/>
        </p:nvSpPr>
        <p:spPr bwMode="auto">
          <a:xfrm>
            <a:off x="3952875" y="2853582"/>
            <a:ext cx="4235450" cy="433387"/>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長期保存（</a:t>
            </a:r>
            <a:r>
              <a:rPr lang="ja-JP" altLang="en-US" sz="1400" b="1" dirty="0">
                <a:solidFill>
                  <a:srgbClr val="FF0000"/>
                </a:solidFill>
                <a:latin typeface="Meiryo UI" panose="020B0604030504040204" pitchFamily="50" charset="-128"/>
                <a:ea typeface="Meiryo UI" panose="020B0604030504040204" pitchFamily="50" charset="-128"/>
              </a:rPr>
              <a:t>分散保存</a:t>
            </a:r>
            <a:r>
              <a:rPr lang="ja-JP" altLang="en-US" sz="1400" dirty="0">
                <a:latin typeface="Meiryo UI" panose="020B0604030504040204" pitchFamily="50" charset="-128"/>
                <a:ea typeface="Meiryo UI" panose="020B0604030504040204" pitchFamily="50" charset="-128"/>
              </a:rPr>
              <a:t>・デザスタリカバリ）</a:t>
            </a:r>
          </a:p>
        </p:txBody>
      </p:sp>
      <p:sp>
        <p:nvSpPr>
          <p:cNvPr id="78" name="台形 77"/>
          <p:cNvSpPr/>
          <p:nvPr/>
        </p:nvSpPr>
        <p:spPr bwMode="auto">
          <a:xfrm>
            <a:off x="4511824" y="2420889"/>
            <a:ext cx="3024336" cy="360040"/>
          </a:xfrm>
          <a:prstGeom prst="trapezoid">
            <a:avLst>
              <a:gd name="adj" fmla="val 11476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65306" tIns="32653" rIns="65306" bIns="32653" anchor="ctr"/>
          <a:lstStyle/>
          <a:p>
            <a:pPr algn="ctr" defTabSz="913837">
              <a:defRPr/>
            </a:pPr>
            <a:r>
              <a:rPr lang="ja-JP" altLang="en-US" sz="1400" dirty="0">
                <a:latin typeface="Meiryo UI" panose="020B0604030504040204" pitchFamily="50" charset="-128"/>
                <a:ea typeface="Meiryo UI" panose="020B0604030504040204" pitchFamily="50" charset="-128"/>
              </a:rPr>
              <a:t>内容解析、知識抽出</a:t>
            </a:r>
          </a:p>
        </p:txBody>
      </p:sp>
      <p:sp>
        <p:nvSpPr>
          <p:cNvPr id="79" name="上矢印 56"/>
          <p:cNvSpPr>
            <a:spLocks noChangeArrowheads="1"/>
          </p:cNvSpPr>
          <p:nvPr/>
        </p:nvSpPr>
        <p:spPr bwMode="auto">
          <a:xfrm>
            <a:off x="7536161" y="3140969"/>
            <a:ext cx="458787" cy="460375"/>
          </a:xfrm>
          <a:prstGeom prst="upArrow">
            <a:avLst>
              <a:gd name="adj1" fmla="val 46630"/>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endParaRPr lang="ja-JP" altLang="en-US" sz="1100" dirty="0">
              <a:solidFill>
                <a:srgbClr val="FF0000"/>
              </a:solidFill>
              <a:latin typeface="Meiryo UI" panose="020B0604030504040204" pitchFamily="50" charset="-128"/>
              <a:ea typeface="Meiryo UI" panose="020B0604030504040204" pitchFamily="50" charset="-128"/>
            </a:endParaRPr>
          </a:p>
        </p:txBody>
      </p:sp>
      <p:sp>
        <p:nvSpPr>
          <p:cNvPr id="80" name="円/楕円 79"/>
          <p:cNvSpPr/>
          <p:nvPr/>
        </p:nvSpPr>
        <p:spPr bwMode="auto">
          <a:xfrm rot="10800000" flipV="1">
            <a:off x="3245524" y="5139465"/>
            <a:ext cx="1089025" cy="6477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立法機関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行政機関</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司法機関</a:t>
            </a:r>
          </a:p>
        </p:txBody>
      </p:sp>
      <p:sp>
        <p:nvSpPr>
          <p:cNvPr id="81" name="円/楕円 80"/>
          <p:cNvSpPr/>
          <p:nvPr/>
        </p:nvSpPr>
        <p:spPr bwMode="auto">
          <a:xfrm rot="10800000" flipV="1">
            <a:off x="7487664" y="5146903"/>
            <a:ext cx="1152128" cy="59531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各自治体</a:t>
            </a:r>
            <a:endParaRPr lang="en-US" altLang="ja-JP" sz="11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公共図書館</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2" name="円/楕円 81"/>
          <p:cNvSpPr/>
          <p:nvPr/>
        </p:nvSpPr>
        <p:spPr bwMode="auto">
          <a:xfrm rot="10800000" flipV="1">
            <a:off x="8640671" y="5173320"/>
            <a:ext cx="765404" cy="55358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個人</a:t>
            </a:r>
            <a:endParaRPr lang="en-US" altLang="ja-JP" sz="1100" dirty="0">
              <a:solidFill>
                <a:schemeClr val="bg1"/>
              </a:solidFill>
              <a:latin typeface="Meiryo UI" panose="020B0604030504040204" pitchFamily="50" charset="-128"/>
              <a:ea typeface="Meiryo UI" panose="020B0604030504040204" pitchFamily="50" charset="-128"/>
            </a:endParaRPr>
          </a:p>
        </p:txBody>
      </p:sp>
      <p:sp>
        <p:nvSpPr>
          <p:cNvPr id="89" name="正方形/長方形 88"/>
          <p:cNvSpPr/>
          <p:nvPr/>
        </p:nvSpPr>
        <p:spPr bwMode="auto">
          <a:xfrm>
            <a:off x="2711625" y="2492896"/>
            <a:ext cx="6840759" cy="2249811"/>
          </a:xfrm>
          <a:prstGeom prst="rect">
            <a:avLst/>
          </a:prstGeom>
          <a:noFill/>
          <a:ln w="57150" cap="flat" cmpd="sng" algn="ctr">
            <a:solidFill>
              <a:srgbClr val="72AF2F"/>
            </a:solidFill>
            <a:prstDash val="sysDot"/>
            <a:round/>
            <a:headEnd type="none" w="med" len="med"/>
            <a:tailEnd type="none" w="med" len="med"/>
          </a:ln>
          <a:effectLst/>
        </p:spPr>
        <p:txBody>
          <a:bodyPr lIns="65306" tIns="32653" rIns="65306" bIns="32653"/>
          <a:lstStyle/>
          <a:p>
            <a:pPr defTabSz="913837">
              <a:defRPr/>
            </a:pPr>
            <a:endParaRPr lang="en-US" altLang="ja-JP" sz="1000" dirty="0">
              <a:solidFill>
                <a:schemeClr val="accent1">
                  <a:lumMod val="50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分担・連携・</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a:p>
            <a:pPr defTabSz="913837">
              <a:defRPr/>
            </a:pPr>
            <a:r>
              <a:rPr lang="ja-JP" altLang="en-US" sz="1100" dirty="0">
                <a:solidFill>
                  <a:schemeClr val="accent1">
                    <a:lumMod val="25000"/>
                  </a:schemeClr>
                </a:solidFill>
                <a:latin typeface="Meiryo UI" panose="020B0604030504040204" pitchFamily="50" charset="-128"/>
                <a:ea typeface="Meiryo UI" panose="020B0604030504040204" pitchFamily="50" charset="-128"/>
              </a:rPr>
              <a:t>協力機関</a:t>
            </a:r>
            <a:endParaRPr lang="en-US" altLang="ja-JP" sz="1100" dirty="0">
              <a:solidFill>
                <a:schemeClr val="accent1">
                  <a:lumMod val="25000"/>
                </a:schemeClr>
              </a:solidFill>
              <a:latin typeface="Meiryo UI" panose="020B0604030504040204" pitchFamily="50" charset="-128"/>
              <a:ea typeface="Meiryo UI" panose="020B0604030504040204" pitchFamily="50" charset="-128"/>
            </a:endParaRPr>
          </a:p>
        </p:txBody>
      </p:sp>
      <p:sp>
        <p:nvSpPr>
          <p:cNvPr id="90" name="円/楕円 89"/>
          <p:cNvSpPr/>
          <p:nvPr/>
        </p:nvSpPr>
        <p:spPr bwMode="auto">
          <a:xfrm rot="10800000" flipV="1">
            <a:off x="2667673" y="61892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文献情報ポータル</a:t>
            </a:r>
          </a:p>
        </p:txBody>
      </p:sp>
      <p:sp>
        <p:nvSpPr>
          <p:cNvPr id="91" name="円/楕円 90"/>
          <p:cNvSpPr/>
          <p:nvPr/>
        </p:nvSpPr>
        <p:spPr bwMode="auto">
          <a:xfrm rot="10800000" flipV="1">
            <a:off x="2711625" y="1556792"/>
            <a:ext cx="1020763"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ウェブアーカイブポータル</a:t>
            </a:r>
          </a:p>
        </p:txBody>
      </p:sp>
      <p:sp>
        <p:nvSpPr>
          <p:cNvPr id="92" name="円/楕円 91"/>
          <p:cNvSpPr/>
          <p:nvPr/>
        </p:nvSpPr>
        <p:spPr bwMode="auto">
          <a:xfrm rot="10800000" flipV="1">
            <a:off x="2711625" y="1988841"/>
            <a:ext cx="10207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科学技術ポータル</a:t>
            </a:r>
          </a:p>
        </p:txBody>
      </p:sp>
      <p:sp>
        <p:nvSpPr>
          <p:cNvPr id="95" name="円/楕円 72"/>
          <p:cNvSpPr>
            <a:spLocks noChangeArrowheads="1"/>
          </p:cNvSpPr>
          <p:nvPr/>
        </p:nvSpPr>
        <p:spPr bwMode="auto">
          <a:xfrm rot="10800000" flipV="1">
            <a:off x="2999657" y="4221088"/>
            <a:ext cx="917575"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100" dirty="0">
                <a:latin typeface="Meiryo UI" panose="020B0604030504040204" pitchFamily="50" charset="-128"/>
                <a:ea typeface="Meiryo UI" panose="020B0604030504040204" pitchFamily="50" charset="-128"/>
              </a:rPr>
              <a:t>ＮＤＬ</a:t>
            </a:r>
            <a:endParaRPr lang="en-US" altLang="ja-JP" sz="1100" dirty="0">
              <a:latin typeface="Meiryo UI" panose="020B0604030504040204" pitchFamily="50" charset="-128"/>
              <a:ea typeface="Meiryo UI" panose="020B0604030504040204" pitchFamily="50" charset="-128"/>
            </a:endParaRPr>
          </a:p>
        </p:txBody>
      </p:sp>
      <p:sp>
        <p:nvSpPr>
          <p:cNvPr id="96" name="円/楕円 73"/>
          <p:cNvSpPr>
            <a:spLocks noChangeArrowheads="1"/>
          </p:cNvSpPr>
          <p:nvPr/>
        </p:nvSpPr>
        <p:spPr bwMode="auto">
          <a:xfrm rot="10800000" flipV="1">
            <a:off x="5663954" y="4169049"/>
            <a:ext cx="917575"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学術機関</a:t>
            </a:r>
            <a:endParaRPr lang="en-US" altLang="ja-JP" sz="1000" dirty="0">
              <a:latin typeface="Meiryo UI" panose="020B0604030504040204" pitchFamily="50" charset="-128"/>
              <a:ea typeface="Meiryo UI" panose="020B0604030504040204" pitchFamily="50" charset="-128"/>
            </a:endParaRPr>
          </a:p>
          <a:p>
            <a:pPr algn="ctr" defTabSz="913837">
              <a:defRPr/>
            </a:pPr>
            <a:r>
              <a:rPr lang="ja-JP" altLang="en-US" sz="1000" dirty="0">
                <a:latin typeface="Meiryo UI" panose="020B0604030504040204" pitchFamily="50" charset="-128"/>
                <a:ea typeface="Meiryo UI" panose="020B0604030504040204" pitchFamily="50" charset="-128"/>
              </a:rPr>
              <a:t>学会</a:t>
            </a:r>
          </a:p>
        </p:txBody>
      </p:sp>
      <p:sp>
        <p:nvSpPr>
          <p:cNvPr id="97" name="円/楕円 74"/>
          <p:cNvSpPr>
            <a:spLocks noChangeArrowheads="1"/>
          </p:cNvSpPr>
          <p:nvPr/>
        </p:nvSpPr>
        <p:spPr bwMode="auto">
          <a:xfrm rot="10800000" flipV="1">
            <a:off x="7032105" y="4149081"/>
            <a:ext cx="919163"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en-US" altLang="ja-JP" sz="900" dirty="0">
                <a:latin typeface="Meiryo UI" panose="020B0604030504040204" pitchFamily="50" charset="-128"/>
                <a:ea typeface="Meiryo UI" panose="020B0604030504040204" pitchFamily="50" charset="-128"/>
              </a:rPr>
              <a:t>MLA</a:t>
            </a:r>
          </a:p>
          <a:p>
            <a:pPr algn="ctr" defTabSz="913837">
              <a:defRPr/>
            </a:pPr>
            <a:r>
              <a:rPr lang="ja-JP" altLang="en-US" sz="900" dirty="0">
                <a:latin typeface="Meiryo UI" panose="020B0604030504040204" pitchFamily="50" charset="-128"/>
                <a:ea typeface="Meiryo UI" panose="020B0604030504040204" pitchFamily="50" charset="-128"/>
              </a:rPr>
              <a:t>連携機関</a:t>
            </a:r>
          </a:p>
        </p:txBody>
      </p:sp>
      <p:sp>
        <p:nvSpPr>
          <p:cNvPr id="98" name="円/楕円 75"/>
          <p:cNvSpPr>
            <a:spLocks noChangeArrowheads="1"/>
          </p:cNvSpPr>
          <p:nvPr/>
        </p:nvSpPr>
        <p:spPr bwMode="auto">
          <a:xfrm rot="10800000" flipV="1">
            <a:off x="8400256" y="4149081"/>
            <a:ext cx="991170" cy="45878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900" dirty="0">
                <a:latin typeface="Meiryo UI" panose="020B0604030504040204" pitchFamily="50" charset="-128"/>
                <a:ea typeface="Meiryo UI" panose="020B0604030504040204" pitchFamily="50" charset="-128"/>
              </a:rPr>
              <a:t>災害情報集約機関</a:t>
            </a:r>
          </a:p>
        </p:txBody>
      </p:sp>
      <p:sp>
        <p:nvSpPr>
          <p:cNvPr id="99" name="左右矢印 59"/>
          <p:cNvSpPr>
            <a:spLocks noChangeArrowheads="1"/>
          </p:cNvSpPr>
          <p:nvPr/>
        </p:nvSpPr>
        <p:spPr bwMode="auto">
          <a:xfrm>
            <a:off x="5231904"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0" name="左右矢印 59"/>
          <p:cNvSpPr>
            <a:spLocks noChangeArrowheads="1"/>
          </p:cNvSpPr>
          <p:nvPr/>
        </p:nvSpPr>
        <p:spPr bwMode="auto">
          <a:xfrm>
            <a:off x="6600056" y="4293096"/>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1" name="左右矢印 59"/>
          <p:cNvSpPr>
            <a:spLocks noChangeArrowheads="1"/>
          </p:cNvSpPr>
          <p:nvPr/>
        </p:nvSpPr>
        <p:spPr bwMode="auto">
          <a:xfrm>
            <a:off x="3935761" y="4293096"/>
            <a:ext cx="357187"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2" name="円/楕円 72"/>
          <p:cNvSpPr>
            <a:spLocks noChangeArrowheads="1"/>
          </p:cNvSpPr>
          <p:nvPr/>
        </p:nvSpPr>
        <p:spPr bwMode="auto">
          <a:xfrm rot="10800000" flipV="1">
            <a:off x="4295801" y="4221088"/>
            <a:ext cx="919163" cy="458788"/>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lIns="65306" tIns="32653" rIns="65306" bIns="32653" anchor="ctr"/>
          <a:lstStyle/>
          <a:p>
            <a:pPr algn="ctr" defTabSz="913837">
              <a:defRPr/>
            </a:pPr>
            <a:r>
              <a:rPr lang="ja-JP" altLang="en-US" sz="1000" dirty="0">
                <a:latin typeface="Meiryo UI" panose="020B0604030504040204" pitchFamily="50" charset="-128"/>
                <a:ea typeface="Meiryo UI" panose="020B0604030504040204" pitchFamily="50" charset="-128"/>
              </a:rPr>
              <a:t>文化庁</a:t>
            </a:r>
          </a:p>
        </p:txBody>
      </p:sp>
      <p:sp>
        <p:nvSpPr>
          <p:cNvPr id="103" name="左右矢印 59"/>
          <p:cNvSpPr>
            <a:spLocks noChangeArrowheads="1"/>
          </p:cNvSpPr>
          <p:nvPr/>
        </p:nvSpPr>
        <p:spPr bwMode="auto">
          <a:xfrm>
            <a:off x="7968208" y="4247182"/>
            <a:ext cx="357188" cy="261938"/>
          </a:xfrm>
          <a:prstGeom prst="leftRightArrow">
            <a:avLst>
              <a:gd name="adj1" fmla="val 49213"/>
              <a:gd name="adj2" fmla="val 44463"/>
            </a:avLst>
          </a:prstGeom>
          <a:solidFill>
            <a:schemeClr val="accent1"/>
          </a:solidFill>
          <a:ln w="9525" algn="ctr">
            <a:solidFill>
              <a:schemeClr val="tx1"/>
            </a:solidFill>
            <a:round/>
            <a:headEnd/>
            <a:tailEnd/>
          </a:ln>
        </p:spPr>
        <p:txBody>
          <a:bodyPr lIns="65306" tIns="32653" rIns="65306" bIns="32653" anchor="ctr"/>
          <a:lstStyle/>
          <a:p>
            <a:pPr algn="ctr" defTabSz="912813"/>
            <a:endParaRPr lang="ja-JP" altLang="en-US" sz="1400">
              <a:latin typeface="Meiryo UI" panose="020B0604030504040204" pitchFamily="50" charset="-128"/>
              <a:ea typeface="Meiryo UI" panose="020B0604030504040204" pitchFamily="50" charset="-128"/>
            </a:endParaRPr>
          </a:p>
        </p:txBody>
      </p:sp>
      <p:sp>
        <p:nvSpPr>
          <p:cNvPr id="104" name="上矢印 53"/>
          <p:cNvSpPr>
            <a:spLocks noChangeArrowheads="1"/>
          </p:cNvSpPr>
          <p:nvPr/>
        </p:nvSpPr>
        <p:spPr bwMode="auto">
          <a:xfrm>
            <a:off x="6009853" y="4582740"/>
            <a:ext cx="1192588" cy="504056"/>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ファクト</a:t>
            </a:r>
            <a:endParaRPr lang="en-US" altLang="ja-JP" sz="900" dirty="0">
              <a:solidFill>
                <a:srgbClr val="FF0000"/>
              </a:solidFill>
              <a:latin typeface="Meiryo UI" panose="020B0604030504040204" pitchFamily="50" charset="-128"/>
              <a:ea typeface="Meiryo UI" panose="020B0604030504040204" pitchFamily="50" charset="-128"/>
            </a:endParaRPr>
          </a:p>
          <a:p>
            <a:pPr algn="ctr" defTabSz="913837">
              <a:defRPr/>
            </a:pPr>
            <a:r>
              <a:rPr lang="ja-JP" altLang="en-US" sz="900" dirty="0">
                <a:solidFill>
                  <a:srgbClr val="FF0000"/>
                </a:solidFill>
                <a:latin typeface="Meiryo UI" panose="020B0604030504040204" pitchFamily="50" charset="-128"/>
                <a:ea typeface="Meiryo UI" panose="020B0604030504040204" pitchFamily="50" charset="-128"/>
              </a:rPr>
              <a:t>データ</a:t>
            </a:r>
          </a:p>
        </p:txBody>
      </p:sp>
      <p:sp>
        <p:nvSpPr>
          <p:cNvPr id="105" name="上矢印 55"/>
          <p:cNvSpPr>
            <a:spLocks noChangeArrowheads="1"/>
          </p:cNvSpPr>
          <p:nvPr/>
        </p:nvSpPr>
        <p:spPr bwMode="auto">
          <a:xfrm>
            <a:off x="7185181" y="4612155"/>
            <a:ext cx="1244400" cy="483727"/>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文化情報</a:t>
            </a:r>
          </a:p>
        </p:txBody>
      </p:sp>
      <p:sp>
        <p:nvSpPr>
          <p:cNvPr id="106" name="上矢印 55"/>
          <p:cNvSpPr>
            <a:spLocks noChangeArrowheads="1"/>
          </p:cNvSpPr>
          <p:nvPr/>
        </p:nvSpPr>
        <p:spPr bwMode="auto">
          <a:xfrm>
            <a:off x="4747767" y="4622228"/>
            <a:ext cx="1281061" cy="448362"/>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ウェブサイト</a:t>
            </a:r>
          </a:p>
        </p:txBody>
      </p:sp>
      <p:sp>
        <p:nvSpPr>
          <p:cNvPr id="107" name="上矢印 55"/>
          <p:cNvSpPr>
            <a:spLocks noChangeArrowheads="1"/>
          </p:cNvSpPr>
          <p:nvPr/>
        </p:nvSpPr>
        <p:spPr bwMode="auto">
          <a:xfrm>
            <a:off x="8363256" y="4581052"/>
            <a:ext cx="1244400" cy="549745"/>
          </a:xfrm>
          <a:prstGeom prst="upArrow">
            <a:avLst>
              <a:gd name="adj1" fmla="val 68796"/>
              <a:gd name="adj2" fmla="val 50000"/>
            </a:avLst>
          </a:prstGeom>
          <a:ln>
            <a:headEnd/>
            <a:tailEnd/>
          </a:ln>
        </p:spPr>
        <p:style>
          <a:lnRef idx="1">
            <a:schemeClr val="accent1"/>
          </a:lnRef>
          <a:fillRef idx="2">
            <a:schemeClr val="accent1"/>
          </a:fillRef>
          <a:effectRef idx="1">
            <a:schemeClr val="accent1"/>
          </a:effectRef>
          <a:fontRef idx="minor">
            <a:schemeClr val="dk1"/>
          </a:fontRef>
        </p:style>
        <p:txBody>
          <a:bodyPr lIns="65306" tIns="32653" rIns="65306" bIns="32653"/>
          <a:lstStyle/>
          <a:p>
            <a:pPr algn="ctr" defTabSz="913837">
              <a:defRPr/>
            </a:pPr>
            <a:r>
              <a:rPr lang="ja-JP" altLang="en-US" sz="1100" dirty="0">
                <a:solidFill>
                  <a:srgbClr val="FF0000"/>
                </a:solidFill>
                <a:latin typeface="Meiryo UI" panose="020B0604030504040204" pitchFamily="50" charset="-128"/>
                <a:ea typeface="Meiryo UI" panose="020B0604030504040204" pitchFamily="50" charset="-128"/>
              </a:rPr>
              <a:t>ポップカルチャー</a:t>
            </a:r>
          </a:p>
        </p:txBody>
      </p:sp>
      <p:sp>
        <p:nvSpPr>
          <p:cNvPr id="109" name="円/楕円 108"/>
          <p:cNvSpPr/>
          <p:nvPr/>
        </p:nvSpPr>
        <p:spPr bwMode="auto">
          <a:xfrm rot="10800000" flipV="1">
            <a:off x="8219512" y="990000"/>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文化財ポータル</a:t>
            </a:r>
          </a:p>
        </p:txBody>
      </p:sp>
      <p:sp>
        <p:nvSpPr>
          <p:cNvPr id="110" name="円/楕円 109"/>
          <p:cNvSpPr/>
          <p:nvPr/>
        </p:nvSpPr>
        <p:spPr bwMode="auto">
          <a:xfrm rot="10800000" flipV="1">
            <a:off x="8246794" y="1461372"/>
            <a:ext cx="1182328" cy="45878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000" dirty="0">
                <a:solidFill>
                  <a:schemeClr val="bg1"/>
                </a:solidFill>
                <a:latin typeface="Meiryo UI" panose="020B0604030504040204" pitchFamily="50" charset="-128"/>
                <a:ea typeface="Meiryo UI" panose="020B0604030504040204" pitchFamily="50" charset="-128"/>
              </a:rPr>
              <a:t>メディア芸術ポータル</a:t>
            </a:r>
            <a:endParaRPr lang="en-US" altLang="ja-JP" sz="1000" dirty="0">
              <a:solidFill>
                <a:schemeClr val="bg1"/>
              </a:solidFill>
              <a:latin typeface="Meiryo UI" panose="020B0604030504040204" pitchFamily="50" charset="-128"/>
              <a:ea typeface="Meiryo UI" panose="020B0604030504040204" pitchFamily="50" charset="-128"/>
            </a:endParaRPr>
          </a:p>
        </p:txBody>
      </p:sp>
      <p:sp>
        <p:nvSpPr>
          <p:cNvPr id="113" name="円/楕円 112"/>
          <p:cNvSpPr/>
          <p:nvPr/>
        </p:nvSpPr>
        <p:spPr bwMode="auto">
          <a:xfrm rot="10800000" flipV="1">
            <a:off x="8246794" y="1893421"/>
            <a:ext cx="1319028"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900" dirty="0">
                <a:solidFill>
                  <a:schemeClr val="bg1"/>
                </a:solidFill>
                <a:latin typeface="Meiryo UI" panose="020B0604030504040204" pitchFamily="50" charset="-128"/>
                <a:ea typeface="Meiryo UI" panose="020B0604030504040204" pitchFamily="50" charset="-128"/>
              </a:rPr>
              <a:t>災害情報ポータル</a:t>
            </a:r>
            <a:endParaRPr lang="en-US" altLang="ja-JP" sz="900" dirty="0">
              <a:solidFill>
                <a:schemeClr val="bg1"/>
              </a:solidFill>
              <a:latin typeface="Meiryo UI" panose="020B0604030504040204" pitchFamily="50" charset="-128"/>
              <a:ea typeface="Meiryo UI" panose="020B0604030504040204" pitchFamily="50" charset="-128"/>
            </a:endParaRPr>
          </a:p>
          <a:p>
            <a:pPr algn="ctr" defTabSz="913837">
              <a:defRPr/>
            </a:pPr>
            <a:r>
              <a:rPr lang="ja-JP" altLang="en-US" sz="700" dirty="0">
                <a:solidFill>
                  <a:schemeClr val="bg1"/>
                </a:solidFill>
                <a:latin typeface="Meiryo UI" panose="020B0604030504040204" pitchFamily="50" charset="-128"/>
                <a:ea typeface="Meiryo UI" panose="020B0604030504040204" pitchFamily="50" charset="-128"/>
              </a:rPr>
              <a:t>（</a:t>
            </a:r>
            <a:r>
              <a:rPr lang="ja-JP" altLang="en-US" sz="700" dirty="0" err="1">
                <a:solidFill>
                  <a:schemeClr val="bg1"/>
                </a:solidFill>
                <a:latin typeface="Meiryo UI" panose="020B0604030504040204" pitchFamily="50" charset="-128"/>
                <a:ea typeface="Meiryo UI" panose="020B0604030504040204" pitchFamily="50" charset="-128"/>
              </a:rPr>
              <a:t>ひなぎくを</a:t>
            </a:r>
            <a:r>
              <a:rPr lang="ja-JP" altLang="en-US" sz="700" dirty="0">
                <a:solidFill>
                  <a:schemeClr val="bg1"/>
                </a:solidFill>
                <a:latin typeface="Meiryo UI" panose="020B0604030504040204" pitchFamily="50" charset="-128"/>
                <a:ea typeface="Meiryo UI" panose="020B0604030504040204" pitchFamily="50" charset="-128"/>
              </a:rPr>
              <a:t>含む）</a:t>
            </a:r>
          </a:p>
        </p:txBody>
      </p:sp>
      <p:sp>
        <p:nvSpPr>
          <p:cNvPr id="114" name="円/楕円 113"/>
          <p:cNvSpPr/>
          <p:nvPr/>
        </p:nvSpPr>
        <p:spPr bwMode="auto">
          <a:xfrm rot="10800000" flipV="1">
            <a:off x="2667673" y="1075762"/>
            <a:ext cx="1122363" cy="460375"/>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3837">
              <a:defRPr/>
            </a:pPr>
            <a:r>
              <a:rPr lang="ja-JP" altLang="en-US" sz="1100" dirty="0">
                <a:solidFill>
                  <a:schemeClr val="bg1"/>
                </a:solidFill>
                <a:latin typeface="Meiryo UI" panose="020B0604030504040204" pitchFamily="50" charset="-128"/>
                <a:ea typeface="Meiryo UI" panose="020B0604030504040204" pitchFamily="50" charset="-128"/>
              </a:rPr>
              <a:t>デジタルコレクション</a:t>
            </a:r>
          </a:p>
        </p:txBody>
      </p:sp>
      <p:sp>
        <p:nvSpPr>
          <p:cNvPr id="67" name="横巻き 66"/>
          <p:cNvSpPr/>
          <p:nvPr/>
        </p:nvSpPr>
        <p:spPr>
          <a:xfrm>
            <a:off x="9688380" y="94596"/>
            <a:ext cx="1024151"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2010</a:t>
            </a:r>
            <a:r>
              <a:rPr lang="ja-JP" altLang="en-US" sz="1100" b="1" dirty="0">
                <a:solidFill>
                  <a:srgbClr val="FF0000"/>
                </a:solidFill>
                <a:latin typeface="Meiryo UI" panose="020B0604030504040204" pitchFamily="50" charset="-128"/>
                <a:ea typeface="Meiryo UI" panose="020B0604030504040204" pitchFamily="50" charset="-128"/>
              </a:rPr>
              <a:t>年</a:t>
            </a:r>
          </a:p>
        </p:txBody>
      </p:sp>
      <p:sp>
        <p:nvSpPr>
          <p:cNvPr id="70" name="横巻き 69"/>
          <p:cNvSpPr/>
          <p:nvPr/>
        </p:nvSpPr>
        <p:spPr>
          <a:xfrm>
            <a:off x="18335" y="723904"/>
            <a:ext cx="1729660" cy="328116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dirty="0"/>
              <a:t>今や知識の情報源は書籍に類するものだけではない⇒国会図書館の使命は所蔵資料だけでは果たせない</a:t>
            </a:r>
            <a:endParaRPr lang="en-US" altLang="ja-JP" dirty="0"/>
          </a:p>
        </p:txBody>
      </p:sp>
      <p:sp>
        <p:nvSpPr>
          <p:cNvPr id="69" name="横巻き 68"/>
          <p:cNvSpPr/>
          <p:nvPr/>
        </p:nvSpPr>
        <p:spPr>
          <a:xfrm>
            <a:off x="10524317" y="2600910"/>
            <a:ext cx="1657339" cy="343045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デジタルアーカイブが進めようとしていた概念をベースとして、知識情報基盤の構築モデルが描かれた</a:t>
            </a:r>
          </a:p>
        </p:txBody>
      </p:sp>
    </p:spTree>
    <p:extLst>
      <p:ext uri="{BB962C8B-B14F-4D97-AF65-F5344CB8AC3E}">
        <p14:creationId xmlns:p14="http://schemas.microsoft.com/office/powerpoint/2010/main" val="395887366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Autofit/>
          </a:bodyPr>
          <a:lstStyle/>
          <a:p>
            <a:r>
              <a:rPr lang="ja-JP" altLang="en-US" sz="4000" dirty="0"/>
              <a:t>知識情報基盤の構築に向けた展開</a:t>
            </a:r>
          </a:p>
        </p:txBody>
      </p:sp>
      <p:graphicFrame>
        <p:nvGraphicFramePr>
          <p:cNvPr id="12" name="図表 11"/>
          <p:cNvGraphicFramePr/>
          <p:nvPr>
            <p:extLst>
              <p:ext uri="{D42A27DB-BD31-4B8C-83A1-F6EECF244321}">
                <p14:modId xmlns:p14="http://schemas.microsoft.com/office/powerpoint/2010/main" val="2498201375"/>
              </p:ext>
            </p:extLst>
          </p:nvPr>
        </p:nvGraphicFramePr>
        <p:xfrm>
          <a:off x="281354" y="633047"/>
          <a:ext cx="11910645" cy="71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コンテンツ プレースホルダ 4"/>
          <p:cNvGraphicFramePr>
            <a:graphicFrameLocks/>
          </p:cNvGraphicFramePr>
          <p:nvPr/>
        </p:nvGraphicFramePr>
        <p:xfrm>
          <a:off x="1524000" y="1052736"/>
          <a:ext cx="3643306" cy="314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スライド番号プレースホルダ 4"/>
          <p:cNvSpPr>
            <a:spLocks noGrp="1"/>
          </p:cNvSpPr>
          <p:nvPr>
            <p:ph type="sldNum" sz="quarter" idx="12"/>
          </p:nvPr>
        </p:nvSpPr>
        <p:spPr/>
        <p:txBody>
          <a:bodyPr/>
          <a:lstStyle/>
          <a:p>
            <a:fld id="{042AED99-7FB4-404E-8A97-64753DCE42EC}" type="slidenum">
              <a:rPr kumimoji="0" lang="en-US" smtClean="0"/>
              <a:pPr/>
              <a:t>34</a:t>
            </a:fld>
            <a:endParaRPr kumimoji="0" lang="en-US"/>
          </a:p>
        </p:txBody>
      </p:sp>
      <p:sp>
        <p:nvSpPr>
          <p:cNvPr id="6" name="フッター プレースホルダ 5"/>
          <p:cNvSpPr>
            <a:spLocks noGrp="1"/>
          </p:cNvSpPr>
          <p:nvPr>
            <p:ph type="ftr" sz="quarter" idx="11"/>
          </p:nvPr>
        </p:nvSpPr>
        <p:spPr/>
        <p:txBody>
          <a:bodyPr/>
          <a:lstStyle/>
          <a:p>
            <a:endParaRPr kumimoji="0" lang="en-US" dirty="0"/>
          </a:p>
        </p:txBody>
      </p:sp>
      <p:sp>
        <p:nvSpPr>
          <p:cNvPr id="7" name="横巻き 6"/>
          <p:cNvSpPr/>
          <p:nvPr/>
        </p:nvSpPr>
        <p:spPr>
          <a:xfrm>
            <a:off x="10143317" y="1"/>
            <a:ext cx="2048683" cy="28651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東日本大震災アーカイブ（ひなぎく）は、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サーチの発展形</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・分野を限定した知識インフラの実現形</a:t>
            </a:r>
          </a:p>
        </p:txBody>
      </p:sp>
    </p:spTree>
    <p:extLst>
      <p:ext uri="{BB962C8B-B14F-4D97-AF65-F5344CB8AC3E}">
        <p14:creationId xmlns:p14="http://schemas.microsoft.com/office/powerpoint/2010/main" val="27392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 29"/>
          <p:cNvSpPr/>
          <p:nvPr/>
        </p:nvSpPr>
        <p:spPr>
          <a:xfrm>
            <a:off x="3961286" y="3068960"/>
            <a:ext cx="5760640" cy="3168352"/>
          </a:xfrm>
          <a:prstGeom prst="roundRect">
            <a:avLst>
              <a:gd name="adj" fmla="val 753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3" name="角丸四角形 152"/>
          <p:cNvSpPr/>
          <p:nvPr/>
        </p:nvSpPr>
        <p:spPr>
          <a:xfrm>
            <a:off x="6985622" y="3861048"/>
            <a:ext cx="2664296" cy="2304256"/>
          </a:xfrm>
          <a:prstGeom prst="roundRect">
            <a:avLst>
              <a:gd name="adj" fmla="val 4855"/>
            </a:avLst>
          </a:prstGeom>
          <a:solidFill>
            <a:schemeClr val="accent5">
              <a:lumMod val="20000"/>
              <a:lumOff val="8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4" name="フッター プレースホルダ 3"/>
          <p:cNvSpPr>
            <a:spLocks noGrp="1"/>
          </p:cNvSpPr>
          <p:nvPr>
            <p:ph type="ftr" sz="quarter" idx="12"/>
          </p:nvPr>
        </p:nvSpPr>
        <p:spPr/>
        <p:txBody>
          <a:bodyPr/>
          <a:lstStyle/>
          <a:p>
            <a:r>
              <a:rPr kumimoji="1" lang="en-US" altLang="ja-JP"/>
              <a:t>National Diet Library (NDL)</a:t>
            </a:r>
            <a:endParaRPr kumimoji="1" lang="ja-JP" altLang="en-US" dirty="0"/>
          </a:p>
        </p:txBody>
      </p:sp>
      <p:sp>
        <p:nvSpPr>
          <p:cNvPr id="18" name="正方形/長方形 17"/>
          <p:cNvSpPr/>
          <p:nvPr/>
        </p:nvSpPr>
        <p:spPr>
          <a:xfrm>
            <a:off x="1008958" y="3140968"/>
            <a:ext cx="2448272" cy="3024336"/>
          </a:xfrm>
          <a:prstGeom prst="rect">
            <a:avLst/>
          </a:prstGeom>
          <a:solidFill>
            <a:schemeClr val="accent6">
              <a:lumMod val="20000"/>
              <a:lumOff val="80000"/>
            </a:schemeClr>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 name="タイトル 6"/>
          <p:cNvSpPr>
            <a:spLocks noGrp="1"/>
          </p:cNvSpPr>
          <p:nvPr>
            <p:ph type="title"/>
          </p:nvPr>
        </p:nvSpPr>
        <p:spPr>
          <a:xfrm>
            <a:off x="0" y="0"/>
            <a:ext cx="12192000" cy="908720"/>
          </a:xfrm>
        </p:spPr>
        <p:txBody>
          <a:bodyPr>
            <a:noAutofit/>
          </a:bodyPr>
          <a:lstStyle/>
          <a:p>
            <a:pPr algn="ctr"/>
            <a:r>
              <a:rPr lang="ja-JP" altLang="en-US" sz="3200" dirty="0"/>
              <a:t>東日本大震災アーカイブのシステムイメージ</a:t>
            </a:r>
          </a:p>
        </p:txBody>
      </p:sp>
      <p:grpSp>
        <p:nvGrpSpPr>
          <p:cNvPr id="2" name="グループ化 26"/>
          <p:cNvGrpSpPr/>
          <p:nvPr/>
        </p:nvGrpSpPr>
        <p:grpSpPr>
          <a:xfrm>
            <a:off x="1008958" y="1484784"/>
            <a:ext cx="8640960" cy="1224136"/>
            <a:chOff x="251520" y="1844824"/>
            <a:chExt cx="7776864" cy="864096"/>
          </a:xfrm>
        </p:grpSpPr>
        <p:sp>
          <p:nvSpPr>
            <p:cNvPr id="24" name="正方形/長方形 23"/>
            <p:cNvSpPr/>
            <p:nvPr/>
          </p:nvSpPr>
          <p:spPr>
            <a:xfrm>
              <a:off x="251520" y="1844824"/>
              <a:ext cx="7776864" cy="3600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 name="Rectangle 71"/>
            <p:cNvSpPr>
              <a:spLocks noChangeArrowheads="1"/>
            </p:cNvSpPr>
            <p:nvPr/>
          </p:nvSpPr>
          <p:spPr bwMode="auto">
            <a:xfrm>
              <a:off x="912691" y="1895653"/>
              <a:ext cx="3759683" cy="26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ja-JP" altLang="en-US" sz="2400" b="1" dirty="0">
                  <a:solidFill>
                    <a:srgbClr val="FFFFFF"/>
                  </a:solidFill>
                  <a:latin typeface="Meiryo UI" panose="020B0604030504040204" pitchFamily="50" charset="-128"/>
                  <a:ea typeface="Meiryo UI" panose="020B0604030504040204" pitchFamily="50" charset="-128"/>
                </a:rPr>
                <a:t>東日本大震災アーカイブポータル</a:t>
              </a:r>
              <a:endParaRPr lang="ja-JP" altLang="en-US"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251520" y="1844824"/>
              <a:ext cx="7776864" cy="8640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00" name="テキスト ボックス 99"/>
          <p:cNvSpPr txBox="1"/>
          <p:nvPr/>
        </p:nvSpPr>
        <p:spPr>
          <a:xfrm>
            <a:off x="4825382" y="3435033"/>
            <a:ext cx="4032448"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各機関が分散して保有するコンテンツ</a:t>
            </a:r>
          </a:p>
        </p:txBody>
      </p:sp>
      <p:sp>
        <p:nvSpPr>
          <p:cNvPr id="101" name="角丸四角形 100"/>
          <p:cNvSpPr/>
          <p:nvPr/>
        </p:nvSpPr>
        <p:spPr>
          <a:xfrm>
            <a:off x="4033294" y="3861048"/>
            <a:ext cx="2880320" cy="2304256"/>
          </a:xfrm>
          <a:prstGeom prst="roundRect">
            <a:avLst>
              <a:gd name="adj" fmla="val 5927"/>
            </a:avLst>
          </a:prstGeom>
          <a:solidFill>
            <a:schemeClr val="accent3">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nvGrpSpPr>
          <p:cNvPr id="3" name="グループ化 128"/>
          <p:cNvGrpSpPr/>
          <p:nvPr/>
        </p:nvGrpSpPr>
        <p:grpSpPr>
          <a:xfrm>
            <a:off x="2737731" y="3573016"/>
            <a:ext cx="503475" cy="2304256"/>
            <a:chOff x="-105615" y="5445224"/>
            <a:chExt cx="2517375" cy="504056"/>
          </a:xfrm>
        </p:grpSpPr>
        <p:sp>
          <p:nvSpPr>
            <p:cNvPr id="130" name="正方形/長方形 129"/>
            <p:cNvSpPr/>
            <p:nvPr/>
          </p:nvSpPr>
          <p:spPr>
            <a:xfrm>
              <a:off x="611560" y="5445224"/>
              <a:ext cx="1800200" cy="504056"/>
            </a:xfrm>
            <a:prstGeom prst="rect">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1" name="Rectangle 78"/>
            <p:cNvSpPr>
              <a:spLocks noChangeArrowheads="1"/>
            </p:cNvSpPr>
            <p:nvPr/>
          </p:nvSpPr>
          <p:spPr bwMode="auto">
            <a:xfrm>
              <a:off x="-105615" y="5508231"/>
              <a:ext cx="2154435" cy="409546"/>
            </a:xfrm>
            <a:prstGeom prst="rect">
              <a:avLst/>
            </a:prstGeom>
            <a:noFill/>
            <a:ln w="9525">
              <a:noFill/>
              <a:miter lim="800000"/>
              <a:headEnd/>
              <a:tailEnd/>
            </a:ln>
          </p:spPr>
          <p:txBody>
            <a:bodyPr vert="eaVert" wrap="square" lIns="0" tIns="0" rIns="0" bIns="0" numCol="1" anchor="t" anchorCtr="0" compatLnSpc="1">
              <a:prstTxWarp prst="textNoShape">
                <a:avLst/>
              </a:prstTxWarp>
              <a:spAutoFit/>
            </a:bodyPr>
            <a:lstStyle/>
            <a:p>
              <a:pPr fontAlgn="base">
                <a:spcBef>
                  <a:spcPct val="0"/>
                </a:spcBef>
                <a:spcAft>
                  <a:spcPct val="0"/>
                </a:spcAft>
              </a:pPr>
              <a:r>
                <a:rPr lang="ja-JP" altLang="en-US" sz="1400" b="1" dirty="0">
                  <a:solidFill>
                    <a:schemeClr val="bg1"/>
                  </a:solidFill>
                  <a:latin typeface="Meiryo UI" panose="020B0604030504040204" pitchFamily="50" charset="-128"/>
                  <a:ea typeface="Meiryo UI" panose="020B0604030504040204" pitchFamily="50" charset="-128"/>
                </a:rPr>
                <a:t>メタデータ・タグの付与</a:t>
              </a:r>
            </a:p>
          </p:txBody>
        </p:sp>
      </p:grpSp>
      <p:grpSp>
        <p:nvGrpSpPr>
          <p:cNvPr id="5" name="グループ化 131"/>
          <p:cNvGrpSpPr/>
          <p:nvPr/>
        </p:nvGrpSpPr>
        <p:grpSpPr>
          <a:xfrm>
            <a:off x="1152974" y="3645024"/>
            <a:ext cx="1224136" cy="1944216"/>
            <a:chOff x="5004048" y="2780928"/>
            <a:chExt cx="1944216" cy="2160240"/>
          </a:xfrm>
        </p:grpSpPr>
        <p:sp>
          <p:nvSpPr>
            <p:cNvPr id="133" name="フローチャート : 磁気ディスク 132"/>
            <p:cNvSpPr/>
            <p:nvPr/>
          </p:nvSpPr>
          <p:spPr>
            <a:xfrm>
              <a:off x="5004048" y="2780928"/>
              <a:ext cx="1944216" cy="2160240"/>
            </a:xfrm>
            <a:prstGeom prst="flowChartMagneticDisk">
              <a:avLst/>
            </a:prstGeom>
            <a:solidFill>
              <a:srgbClr val="FF8243"/>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4" name="円/楕円 133"/>
            <p:cNvSpPr/>
            <p:nvPr/>
          </p:nvSpPr>
          <p:spPr>
            <a:xfrm>
              <a:off x="5004048" y="2780928"/>
              <a:ext cx="1944216" cy="720080"/>
            </a:xfrm>
            <a:prstGeom prst="ellipse">
              <a:avLst/>
            </a:prstGeom>
            <a:solidFill>
              <a:srgbClr val="FFB48E"/>
            </a:solidFill>
            <a:ln>
              <a:solidFill>
                <a:srgbClr val="FF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5" name="Rectangle 78"/>
            <p:cNvSpPr>
              <a:spLocks noChangeArrowheads="1"/>
            </p:cNvSpPr>
            <p:nvPr/>
          </p:nvSpPr>
          <p:spPr bwMode="auto">
            <a:xfrm>
              <a:off x="5347145" y="3741035"/>
              <a:ext cx="1372388"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国立国会図書館</a:t>
              </a:r>
              <a:endParaRPr lang="en-US" altLang="ja-JP" sz="1600" b="1" dirty="0">
                <a:solidFill>
                  <a:srgbClr val="FFFFFF"/>
                </a:solidFill>
                <a:latin typeface="Meiryo UI" panose="020B0604030504040204" pitchFamily="50" charset="-128"/>
                <a:ea typeface="Meiryo UI" panose="020B0604030504040204" pitchFamily="50" charset="-128"/>
              </a:endParaRPr>
            </a:p>
            <a:p>
              <a:pPr fontAlgn="base">
                <a:spcBef>
                  <a:spcPct val="0"/>
                </a:spcBef>
                <a:spcAft>
                  <a:spcPct val="0"/>
                </a:spcAft>
              </a:pPr>
              <a:r>
                <a:rPr lang="ja-JP" altLang="en-US" sz="1600" b="1" dirty="0">
                  <a:solidFill>
                    <a:srgbClr val="FFFFFF"/>
                  </a:solidFill>
                  <a:latin typeface="Meiryo UI" panose="020B0604030504040204" pitchFamily="50" charset="-128"/>
                  <a:ea typeface="Meiryo UI" panose="020B0604030504040204" pitchFamily="50" charset="-128"/>
                </a:rPr>
                <a:t>電子書庫</a:t>
              </a:r>
              <a:endParaRPr lang="ja-JP" altLang="en-US" sz="1600" b="1" dirty="0">
                <a:latin typeface="Meiryo UI" panose="020B0604030504040204" pitchFamily="50" charset="-128"/>
                <a:ea typeface="Meiryo UI" panose="020B0604030504040204" pitchFamily="50" charset="-128"/>
              </a:endParaRPr>
            </a:p>
          </p:txBody>
        </p:sp>
      </p:grpSp>
      <p:grpSp>
        <p:nvGrpSpPr>
          <p:cNvPr id="6" name="グループ化 139"/>
          <p:cNvGrpSpPr/>
          <p:nvPr/>
        </p:nvGrpSpPr>
        <p:grpSpPr>
          <a:xfrm>
            <a:off x="3457231" y="3933056"/>
            <a:ext cx="533699" cy="1368152"/>
            <a:chOff x="3203848" y="3933056"/>
            <a:chExt cx="533699" cy="1368152"/>
          </a:xfrm>
        </p:grpSpPr>
        <p:sp>
          <p:nvSpPr>
            <p:cNvPr id="126" name="右矢印 125"/>
            <p:cNvSpPr/>
            <p:nvPr/>
          </p:nvSpPr>
          <p:spPr>
            <a:xfrm rot="10800000">
              <a:off x="3203848"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337437" y="4221088"/>
              <a:ext cx="400110" cy="864096"/>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一部収集</a:t>
              </a:r>
            </a:p>
          </p:txBody>
        </p:sp>
      </p:grpSp>
      <p:grpSp>
        <p:nvGrpSpPr>
          <p:cNvPr id="7" name="グループ化 138"/>
          <p:cNvGrpSpPr/>
          <p:nvPr/>
        </p:nvGrpSpPr>
        <p:grpSpPr>
          <a:xfrm>
            <a:off x="2377111" y="3933056"/>
            <a:ext cx="533673" cy="1368152"/>
            <a:chOff x="1691680" y="3933056"/>
            <a:chExt cx="533673" cy="1368152"/>
          </a:xfrm>
        </p:grpSpPr>
        <p:sp>
          <p:nvSpPr>
            <p:cNvPr id="136" name="右矢印 135"/>
            <p:cNvSpPr/>
            <p:nvPr/>
          </p:nvSpPr>
          <p:spPr>
            <a:xfrm rot="10800000">
              <a:off x="1691680" y="3933056"/>
              <a:ext cx="504056" cy="1368152"/>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38" name="テキスト ボックス 137"/>
            <p:cNvSpPr txBox="1"/>
            <p:nvPr/>
          </p:nvSpPr>
          <p:spPr>
            <a:xfrm>
              <a:off x="1763688" y="4365104"/>
              <a:ext cx="461665" cy="648072"/>
            </a:xfrm>
            <a:prstGeom prst="rect">
              <a:avLst/>
            </a:prstGeom>
            <a:noFill/>
          </p:spPr>
          <p:txBody>
            <a:bodyPr vert="eaVert" wrap="square" rtlCol="0">
              <a:spAutoFit/>
            </a:bodyPr>
            <a:lstStyle/>
            <a:p>
              <a:r>
                <a:rPr lang="ja-JP" altLang="en-US" dirty="0">
                  <a:latin typeface="Meiryo UI" panose="020B0604030504040204" pitchFamily="50" charset="-128"/>
                  <a:ea typeface="Meiryo UI" panose="020B0604030504040204" pitchFamily="50" charset="-128"/>
                </a:rPr>
                <a:t>保存</a:t>
              </a:r>
            </a:p>
          </p:txBody>
        </p:sp>
      </p:grpSp>
      <p:grpSp>
        <p:nvGrpSpPr>
          <p:cNvPr id="8" name="グループ化 145"/>
          <p:cNvGrpSpPr/>
          <p:nvPr/>
        </p:nvGrpSpPr>
        <p:grpSpPr>
          <a:xfrm>
            <a:off x="1441006" y="2636912"/>
            <a:ext cx="1296144" cy="720080"/>
            <a:chOff x="683568" y="2708920"/>
            <a:chExt cx="1296144" cy="720080"/>
          </a:xfrm>
        </p:grpSpPr>
        <p:sp>
          <p:nvSpPr>
            <p:cNvPr id="144" name="上下矢印 143"/>
            <p:cNvSpPr/>
            <p:nvPr/>
          </p:nvSpPr>
          <p:spPr>
            <a:xfrm>
              <a:off x="683568" y="2708920"/>
              <a:ext cx="1296144" cy="720080"/>
            </a:xfrm>
            <a:prstGeom prst="upDownArrow">
              <a:avLst>
                <a:gd name="adj1" fmla="val 50000"/>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1043608" y="2780928"/>
              <a:ext cx="648072"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検索</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表示</a:t>
              </a:r>
            </a:p>
          </p:txBody>
        </p:sp>
      </p:grpSp>
      <p:sp>
        <p:nvSpPr>
          <p:cNvPr id="159" name="テキスト ボックス 158"/>
          <p:cNvSpPr txBox="1"/>
          <p:nvPr/>
        </p:nvSpPr>
        <p:spPr>
          <a:xfrm>
            <a:off x="4825382" y="3923764"/>
            <a:ext cx="1440160"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記録の種別</a:t>
            </a:r>
          </a:p>
        </p:txBody>
      </p:sp>
      <p:sp>
        <p:nvSpPr>
          <p:cNvPr id="160" name="テキスト ボックス 159"/>
          <p:cNvSpPr txBox="1"/>
          <p:nvPr/>
        </p:nvSpPr>
        <p:spPr>
          <a:xfrm>
            <a:off x="7201646" y="3923764"/>
            <a:ext cx="230425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記録を保有する機関</a:t>
            </a:r>
          </a:p>
        </p:txBody>
      </p:sp>
      <p:grpSp>
        <p:nvGrpSpPr>
          <p:cNvPr id="9" name="グループ化 160"/>
          <p:cNvGrpSpPr/>
          <p:nvPr/>
        </p:nvGrpSpPr>
        <p:grpSpPr>
          <a:xfrm>
            <a:off x="5473454" y="2636917"/>
            <a:ext cx="2808312" cy="798120"/>
            <a:chOff x="683568" y="2708920"/>
            <a:chExt cx="1296144" cy="491536"/>
          </a:xfrm>
        </p:grpSpPr>
        <p:sp>
          <p:nvSpPr>
            <p:cNvPr id="162" name="上下矢印 161"/>
            <p:cNvSpPr/>
            <p:nvPr/>
          </p:nvSpPr>
          <p:spPr>
            <a:xfrm>
              <a:off x="683568" y="2708920"/>
              <a:ext cx="1296144" cy="491536"/>
            </a:xfrm>
            <a:prstGeom prst="upDownArrow">
              <a:avLst>
                <a:gd name="adj1" fmla="val 69784"/>
                <a:gd name="adj2" fmla="val 32854"/>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3" name="テキスト ボックス 162"/>
            <p:cNvSpPr txBox="1"/>
            <p:nvPr/>
          </p:nvSpPr>
          <p:spPr>
            <a:xfrm>
              <a:off x="882975" y="2753264"/>
              <a:ext cx="890683" cy="379099"/>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統合</a:t>
              </a:r>
              <a:r>
                <a:rPr lang="ja-JP" altLang="en-US" sz="1600" b="1" dirty="0">
                  <a:latin typeface="Meiryo UI" panose="020B0604030504040204" pitchFamily="50" charset="-128"/>
                  <a:ea typeface="Meiryo UI" panose="020B0604030504040204" pitchFamily="50" charset="-128"/>
                </a:rPr>
                <a:t>検索</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表示・相互利用</a:t>
              </a:r>
            </a:p>
          </p:txBody>
        </p:sp>
      </p:grpSp>
      <p:sp>
        <p:nvSpPr>
          <p:cNvPr id="164" name="テキスト ボックス 163"/>
          <p:cNvSpPr txBox="1"/>
          <p:nvPr/>
        </p:nvSpPr>
        <p:spPr>
          <a:xfrm>
            <a:off x="1513014" y="1988840"/>
            <a:ext cx="532859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■コンテンツの所在の把握、一元的なアクセス</a:t>
            </a:r>
            <a:endParaRPr lang="en-US" altLang="ja-JP" dirty="0">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a:off x="1513014" y="2267580"/>
            <a:ext cx="748883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■文書・ウェブサイト・映像等を、</a:t>
            </a:r>
            <a:r>
              <a:rPr lang="ja-JP" altLang="en-US" dirty="0">
                <a:solidFill>
                  <a:srgbClr val="C00000"/>
                </a:solidFill>
                <a:latin typeface="Meiryo UI" panose="020B0604030504040204" pitchFamily="50" charset="-128"/>
                <a:ea typeface="Meiryo UI" panose="020B0604030504040204" pitchFamily="50" charset="-128"/>
              </a:rPr>
              <a:t>日時・場所・主題等の切り口から検索・表示</a:t>
            </a:r>
            <a:endParaRPr lang="en-US" altLang="ja-JP" dirty="0">
              <a:solidFill>
                <a:srgbClr val="C00000"/>
              </a:solidFill>
              <a:latin typeface="Meiryo UI" panose="020B0604030504040204" pitchFamily="50" charset="-128"/>
              <a:ea typeface="Meiryo UI" panose="020B0604030504040204" pitchFamily="50" charset="-128"/>
            </a:endParaRPr>
          </a:p>
        </p:txBody>
      </p:sp>
      <p:grpSp>
        <p:nvGrpSpPr>
          <p:cNvPr id="10" name="グループ化 177"/>
          <p:cNvGrpSpPr/>
          <p:nvPr/>
        </p:nvGrpSpPr>
        <p:grpSpPr>
          <a:xfrm>
            <a:off x="1008959" y="5661249"/>
            <a:ext cx="1681709" cy="766763"/>
            <a:chOff x="2699792" y="2652713"/>
            <a:chExt cx="1681709" cy="766763"/>
          </a:xfrm>
        </p:grpSpPr>
        <p:grpSp>
          <p:nvGrpSpPr>
            <p:cNvPr id="11" name="グループ化 174"/>
            <p:cNvGrpSpPr/>
            <p:nvPr/>
          </p:nvGrpSpPr>
          <p:grpSpPr>
            <a:xfrm>
              <a:off x="2699792" y="2652713"/>
              <a:ext cx="1681709" cy="766763"/>
              <a:chOff x="2992438" y="2652713"/>
              <a:chExt cx="1389063" cy="766763"/>
            </a:xfrm>
          </p:grpSpPr>
          <p:sp>
            <p:nvSpPr>
              <p:cNvPr id="173" name="Freeform 292"/>
              <p:cNvSpPr>
                <a:spLocks/>
              </p:cNvSpPr>
              <p:nvPr/>
            </p:nvSpPr>
            <p:spPr bwMode="auto">
              <a:xfrm>
                <a:off x="3033713" y="2668588"/>
                <a:ext cx="1308100"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74" name="Freeform 293"/>
              <p:cNvSpPr>
                <a:spLocks noEditPoints="1"/>
              </p:cNvSpPr>
              <p:nvPr/>
            </p:nvSpPr>
            <p:spPr bwMode="auto">
              <a:xfrm>
                <a:off x="2992438" y="2652713"/>
                <a:ext cx="1389063"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5050"/>
              </a:solidFill>
              <a:ln w="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77" name="テキスト ボックス 176"/>
            <p:cNvSpPr txBox="1"/>
            <p:nvPr/>
          </p:nvSpPr>
          <p:spPr>
            <a:xfrm>
              <a:off x="2987824" y="2780928"/>
              <a:ext cx="1152128"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コンテンツの</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長期保存</a:t>
              </a:r>
            </a:p>
          </p:txBody>
        </p:sp>
      </p:grpSp>
      <p:grpSp>
        <p:nvGrpSpPr>
          <p:cNvPr id="12" name="グループ化 184"/>
          <p:cNvGrpSpPr/>
          <p:nvPr/>
        </p:nvGrpSpPr>
        <p:grpSpPr>
          <a:xfrm>
            <a:off x="3025183" y="2852937"/>
            <a:ext cx="1681709" cy="766763"/>
            <a:chOff x="2267744" y="3140968"/>
            <a:chExt cx="1681709" cy="766763"/>
          </a:xfrm>
        </p:grpSpPr>
        <p:grpSp>
          <p:nvGrpSpPr>
            <p:cNvPr id="13" name="グループ化 183"/>
            <p:cNvGrpSpPr/>
            <p:nvPr/>
          </p:nvGrpSpPr>
          <p:grpSpPr>
            <a:xfrm>
              <a:off x="2267744" y="3140968"/>
              <a:ext cx="1681709" cy="766763"/>
              <a:chOff x="2267744" y="3140968"/>
              <a:chExt cx="1681709" cy="766763"/>
            </a:xfrm>
          </p:grpSpPr>
          <p:sp>
            <p:nvSpPr>
              <p:cNvPr id="182" name="Freeform 292"/>
              <p:cNvSpPr>
                <a:spLocks/>
              </p:cNvSpPr>
              <p:nvPr/>
            </p:nvSpPr>
            <p:spPr bwMode="auto">
              <a:xfrm>
                <a:off x="2317715" y="3156843"/>
                <a:ext cx="1583689" cy="735013"/>
              </a:xfrm>
              <a:custGeom>
                <a:avLst/>
                <a:gdLst/>
                <a:ahLst/>
                <a:cxnLst>
                  <a:cxn ang="0">
                    <a:pos x="0" y="234"/>
                  </a:cxn>
                  <a:cxn ang="0">
                    <a:pos x="107" y="198"/>
                  </a:cxn>
                  <a:cxn ang="0">
                    <a:pos x="30" y="142"/>
                  </a:cxn>
                  <a:cxn ang="0">
                    <a:pos x="157" y="137"/>
                  </a:cxn>
                  <a:cxn ang="0">
                    <a:pos x="122" y="66"/>
                  </a:cxn>
                  <a:cxn ang="0">
                    <a:pos x="239" y="86"/>
                  </a:cxn>
                  <a:cxn ang="0">
                    <a:pos x="254" y="20"/>
                  </a:cxn>
                  <a:cxn ang="0">
                    <a:pos x="351" y="61"/>
                  </a:cxn>
                  <a:cxn ang="0">
                    <a:pos x="412" y="0"/>
                  </a:cxn>
                  <a:cxn ang="0">
                    <a:pos x="473" y="61"/>
                  </a:cxn>
                  <a:cxn ang="0">
                    <a:pos x="570" y="20"/>
                  </a:cxn>
                  <a:cxn ang="0">
                    <a:pos x="585" y="86"/>
                  </a:cxn>
                  <a:cxn ang="0">
                    <a:pos x="702" y="66"/>
                  </a:cxn>
                  <a:cxn ang="0">
                    <a:pos x="671" y="137"/>
                  </a:cxn>
                  <a:cxn ang="0">
                    <a:pos x="793" y="142"/>
                  </a:cxn>
                  <a:cxn ang="0">
                    <a:pos x="717" y="198"/>
                  </a:cxn>
                  <a:cxn ang="0">
                    <a:pos x="824" y="234"/>
                  </a:cxn>
                  <a:cxn ang="0">
                    <a:pos x="717" y="264"/>
                  </a:cxn>
                  <a:cxn ang="0">
                    <a:pos x="793" y="320"/>
                  </a:cxn>
                  <a:cxn ang="0">
                    <a:pos x="671" y="331"/>
                  </a:cxn>
                  <a:cxn ang="0">
                    <a:pos x="702" y="397"/>
                  </a:cxn>
                  <a:cxn ang="0">
                    <a:pos x="585" y="376"/>
                  </a:cxn>
                  <a:cxn ang="0">
                    <a:pos x="570" y="448"/>
                  </a:cxn>
                  <a:cxn ang="0">
                    <a:pos x="473" y="402"/>
                  </a:cxn>
                  <a:cxn ang="0">
                    <a:pos x="412" y="463"/>
                  </a:cxn>
                  <a:cxn ang="0">
                    <a:pos x="351" y="402"/>
                  </a:cxn>
                  <a:cxn ang="0">
                    <a:pos x="254" y="448"/>
                  </a:cxn>
                  <a:cxn ang="0">
                    <a:pos x="239" y="376"/>
                  </a:cxn>
                  <a:cxn ang="0">
                    <a:pos x="122" y="397"/>
                  </a:cxn>
                  <a:cxn ang="0">
                    <a:pos x="157" y="331"/>
                  </a:cxn>
                  <a:cxn ang="0">
                    <a:pos x="30" y="320"/>
                  </a:cxn>
                  <a:cxn ang="0">
                    <a:pos x="107" y="264"/>
                  </a:cxn>
                  <a:cxn ang="0">
                    <a:pos x="0" y="234"/>
                  </a:cxn>
                </a:cxnLst>
                <a:rect l="0" t="0" r="r" b="b"/>
                <a:pathLst>
                  <a:path w="824" h="463">
                    <a:moveTo>
                      <a:pt x="0" y="234"/>
                    </a:moveTo>
                    <a:lnTo>
                      <a:pt x="107" y="198"/>
                    </a:lnTo>
                    <a:lnTo>
                      <a:pt x="30" y="142"/>
                    </a:lnTo>
                    <a:lnTo>
                      <a:pt x="157" y="137"/>
                    </a:lnTo>
                    <a:lnTo>
                      <a:pt x="122" y="66"/>
                    </a:lnTo>
                    <a:lnTo>
                      <a:pt x="239" y="86"/>
                    </a:lnTo>
                    <a:lnTo>
                      <a:pt x="254" y="20"/>
                    </a:lnTo>
                    <a:lnTo>
                      <a:pt x="351" y="61"/>
                    </a:lnTo>
                    <a:lnTo>
                      <a:pt x="412" y="0"/>
                    </a:lnTo>
                    <a:lnTo>
                      <a:pt x="473" y="61"/>
                    </a:lnTo>
                    <a:lnTo>
                      <a:pt x="570" y="20"/>
                    </a:lnTo>
                    <a:lnTo>
                      <a:pt x="585" y="86"/>
                    </a:lnTo>
                    <a:lnTo>
                      <a:pt x="702" y="66"/>
                    </a:lnTo>
                    <a:lnTo>
                      <a:pt x="671" y="137"/>
                    </a:lnTo>
                    <a:lnTo>
                      <a:pt x="793" y="142"/>
                    </a:lnTo>
                    <a:lnTo>
                      <a:pt x="717" y="198"/>
                    </a:lnTo>
                    <a:lnTo>
                      <a:pt x="824" y="234"/>
                    </a:lnTo>
                    <a:lnTo>
                      <a:pt x="717" y="264"/>
                    </a:lnTo>
                    <a:lnTo>
                      <a:pt x="793" y="320"/>
                    </a:lnTo>
                    <a:lnTo>
                      <a:pt x="671" y="331"/>
                    </a:lnTo>
                    <a:lnTo>
                      <a:pt x="702" y="397"/>
                    </a:lnTo>
                    <a:lnTo>
                      <a:pt x="585" y="376"/>
                    </a:lnTo>
                    <a:lnTo>
                      <a:pt x="570" y="448"/>
                    </a:lnTo>
                    <a:lnTo>
                      <a:pt x="473" y="402"/>
                    </a:lnTo>
                    <a:lnTo>
                      <a:pt x="412" y="463"/>
                    </a:lnTo>
                    <a:lnTo>
                      <a:pt x="351" y="402"/>
                    </a:lnTo>
                    <a:lnTo>
                      <a:pt x="254" y="448"/>
                    </a:lnTo>
                    <a:lnTo>
                      <a:pt x="239" y="376"/>
                    </a:lnTo>
                    <a:lnTo>
                      <a:pt x="122" y="397"/>
                    </a:lnTo>
                    <a:lnTo>
                      <a:pt x="157" y="331"/>
                    </a:lnTo>
                    <a:lnTo>
                      <a:pt x="30" y="320"/>
                    </a:lnTo>
                    <a:lnTo>
                      <a:pt x="107" y="264"/>
                    </a:lnTo>
                    <a:lnTo>
                      <a:pt x="0" y="2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183" name="Freeform 293"/>
              <p:cNvSpPr>
                <a:spLocks noEditPoints="1"/>
              </p:cNvSpPr>
              <p:nvPr/>
            </p:nvSpPr>
            <p:spPr bwMode="auto">
              <a:xfrm>
                <a:off x="2267744" y="3140968"/>
                <a:ext cx="1681709" cy="766763"/>
              </a:xfrm>
              <a:custGeom>
                <a:avLst/>
                <a:gdLst/>
                <a:ahLst/>
                <a:cxnLst>
                  <a:cxn ang="0">
                    <a:pos x="133" y="198"/>
                  </a:cxn>
                  <a:cxn ang="0">
                    <a:pos x="36" y="147"/>
                  </a:cxn>
                  <a:cxn ang="0">
                    <a:pos x="173" y="147"/>
                  </a:cxn>
                  <a:cxn ang="0">
                    <a:pos x="270" y="91"/>
                  </a:cxn>
                  <a:cxn ang="0">
                    <a:pos x="275" y="15"/>
                  </a:cxn>
                  <a:cxn ang="0">
                    <a:pos x="372" y="66"/>
                  </a:cxn>
                  <a:cxn ang="0">
                    <a:pos x="504" y="66"/>
                  </a:cxn>
                  <a:cxn ang="0">
                    <a:pos x="601" y="15"/>
                  </a:cxn>
                  <a:cxn ang="0">
                    <a:pos x="611" y="91"/>
                  </a:cxn>
                  <a:cxn ang="0">
                    <a:pos x="702" y="147"/>
                  </a:cxn>
                  <a:cxn ang="0">
                    <a:pos x="840" y="147"/>
                  </a:cxn>
                  <a:cxn ang="0">
                    <a:pos x="743" y="198"/>
                  </a:cxn>
                  <a:cxn ang="0">
                    <a:pos x="743" y="285"/>
                  </a:cxn>
                  <a:cxn ang="0">
                    <a:pos x="840" y="335"/>
                  </a:cxn>
                  <a:cxn ang="0">
                    <a:pos x="702" y="335"/>
                  </a:cxn>
                  <a:cxn ang="0">
                    <a:pos x="611" y="391"/>
                  </a:cxn>
                  <a:cxn ang="0">
                    <a:pos x="601" y="468"/>
                  </a:cxn>
                  <a:cxn ang="0">
                    <a:pos x="504" y="417"/>
                  </a:cxn>
                  <a:cxn ang="0">
                    <a:pos x="372" y="417"/>
                  </a:cxn>
                  <a:cxn ang="0">
                    <a:pos x="275" y="468"/>
                  </a:cxn>
                  <a:cxn ang="0">
                    <a:pos x="270" y="391"/>
                  </a:cxn>
                  <a:cxn ang="0">
                    <a:pos x="173" y="335"/>
                  </a:cxn>
                  <a:cxn ang="0">
                    <a:pos x="36" y="335"/>
                  </a:cxn>
                  <a:cxn ang="0">
                    <a:pos x="133" y="285"/>
                  </a:cxn>
                  <a:cxn ang="0">
                    <a:pos x="153" y="274"/>
                  </a:cxn>
                  <a:cxn ang="0">
                    <a:pos x="56" y="320"/>
                  </a:cxn>
                  <a:cxn ang="0">
                    <a:pos x="153" y="407"/>
                  </a:cxn>
                  <a:cxn ang="0">
                    <a:pos x="270" y="376"/>
                  </a:cxn>
                  <a:cxn ang="0">
                    <a:pos x="275" y="447"/>
                  </a:cxn>
                  <a:cxn ang="0">
                    <a:pos x="443" y="468"/>
                  </a:cxn>
                  <a:cxn ang="0">
                    <a:pos x="499" y="402"/>
                  </a:cxn>
                  <a:cxn ang="0">
                    <a:pos x="591" y="452"/>
                  </a:cxn>
                  <a:cxn ang="0">
                    <a:pos x="733" y="397"/>
                  </a:cxn>
                  <a:cxn ang="0">
                    <a:pos x="682" y="330"/>
                  </a:cxn>
                  <a:cxn ang="0">
                    <a:pos x="814" y="335"/>
                  </a:cxn>
                  <a:cxn ang="0">
                    <a:pos x="850" y="234"/>
                  </a:cxn>
                  <a:cxn ang="0">
                    <a:pos x="723" y="208"/>
                  </a:cxn>
                  <a:cxn ang="0">
                    <a:pos x="819" y="162"/>
                  </a:cxn>
                  <a:cxn ang="0">
                    <a:pos x="723" y="76"/>
                  </a:cxn>
                  <a:cxn ang="0">
                    <a:pos x="606" y="107"/>
                  </a:cxn>
                  <a:cxn ang="0">
                    <a:pos x="601" y="35"/>
                  </a:cxn>
                  <a:cxn ang="0">
                    <a:pos x="433" y="15"/>
                  </a:cxn>
                  <a:cxn ang="0">
                    <a:pos x="382" y="81"/>
                  </a:cxn>
                  <a:cxn ang="0">
                    <a:pos x="290" y="30"/>
                  </a:cxn>
                  <a:cxn ang="0">
                    <a:pos x="148" y="86"/>
                  </a:cxn>
                  <a:cxn ang="0">
                    <a:pos x="194" y="152"/>
                  </a:cxn>
                  <a:cxn ang="0">
                    <a:pos x="61" y="147"/>
                  </a:cxn>
                  <a:cxn ang="0">
                    <a:pos x="31" y="249"/>
                  </a:cxn>
                  <a:cxn ang="0">
                    <a:pos x="153" y="274"/>
                  </a:cxn>
                </a:cxnLst>
                <a:rect l="0" t="0" r="r" b="b"/>
                <a:pathLst>
                  <a:path w="875" h="483">
                    <a:moveTo>
                      <a:pt x="0" y="244"/>
                    </a:moveTo>
                    <a:lnTo>
                      <a:pt x="133" y="198"/>
                    </a:lnTo>
                    <a:lnTo>
                      <a:pt x="133" y="213"/>
                    </a:lnTo>
                    <a:lnTo>
                      <a:pt x="36" y="147"/>
                    </a:lnTo>
                    <a:lnTo>
                      <a:pt x="178" y="137"/>
                    </a:lnTo>
                    <a:lnTo>
                      <a:pt x="173" y="147"/>
                    </a:lnTo>
                    <a:lnTo>
                      <a:pt x="133" y="66"/>
                    </a:lnTo>
                    <a:lnTo>
                      <a:pt x="270" y="91"/>
                    </a:lnTo>
                    <a:lnTo>
                      <a:pt x="260" y="96"/>
                    </a:lnTo>
                    <a:lnTo>
                      <a:pt x="275" y="15"/>
                    </a:lnTo>
                    <a:lnTo>
                      <a:pt x="382" y="66"/>
                    </a:lnTo>
                    <a:lnTo>
                      <a:pt x="372" y="66"/>
                    </a:lnTo>
                    <a:lnTo>
                      <a:pt x="438" y="0"/>
                    </a:lnTo>
                    <a:lnTo>
                      <a:pt x="504" y="66"/>
                    </a:lnTo>
                    <a:lnTo>
                      <a:pt x="494" y="66"/>
                    </a:lnTo>
                    <a:lnTo>
                      <a:pt x="601" y="15"/>
                    </a:lnTo>
                    <a:lnTo>
                      <a:pt x="616" y="96"/>
                    </a:lnTo>
                    <a:lnTo>
                      <a:pt x="611" y="91"/>
                    </a:lnTo>
                    <a:lnTo>
                      <a:pt x="743" y="66"/>
                    </a:lnTo>
                    <a:lnTo>
                      <a:pt x="702" y="147"/>
                    </a:lnTo>
                    <a:lnTo>
                      <a:pt x="697" y="137"/>
                    </a:lnTo>
                    <a:lnTo>
                      <a:pt x="840" y="147"/>
                    </a:lnTo>
                    <a:lnTo>
                      <a:pt x="748" y="213"/>
                    </a:lnTo>
                    <a:lnTo>
                      <a:pt x="743" y="198"/>
                    </a:lnTo>
                    <a:lnTo>
                      <a:pt x="875" y="244"/>
                    </a:lnTo>
                    <a:lnTo>
                      <a:pt x="743" y="285"/>
                    </a:lnTo>
                    <a:lnTo>
                      <a:pt x="748" y="269"/>
                    </a:lnTo>
                    <a:lnTo>
                      <a:pt x="840" y="335"/>
                    </a:lnTo>
                    <a:lnTo>
                      <a:pt x="697" y="346"/>
                    </a:lnTo>
                    <a:lnTo>
                      <a:pt x="702" y="335"/>
                    </a:lnTo>
                    <a:lnTo>
                      <a:pt x="743" y="417"/>
                    </a:lnTo>
                    <a:lnTo>
                      <a:pt x="611" y="391"/>
                    </a:lnTo>
                    <a:lnTo>
                      <a:pt x="616" y="386"/>
                    </a:lnTo>
                    <a:lnTo>
                      <a:pt x="601" y="468"/>
                    </a:lnTo>
                    <a:lnTo>
                      <a:pt x="494" y="417"/>
                    </a:lnTo>
                    <a:lnTo>
                      <a:pt x="504" y="417"/>
                    </a:lnTo>
                    <a:lnTo>
                      <a:pt x="438" y="483"/>
                    </a:lnTo>
                    <a:lnTo>
                      <a:pt x="372" y="417"/>
                    </a:lnTo>
                    <a:lnTo>
                      <a:pt x="382" y="417"/>
                    </a:lnTo>
                    <a:lnTo>
                      <a:pt x="275" y="468"/>
                    </a:lnTo>
                    <a:lnTo>
                      <a:pt x="260" y="386"/>
                    </a:lnTo>
                    <a:lnTo>
                      <a:pt x="270" y="391"/>
                    </a:lnTo>
                    <a:lnTo>
                      <a:pt x="133" y="417"/>
                    </a:lnTo>
                    <a:lnTo>
                      <a:pt x="173" y="335"/>
                    </a:lnTo>
                    <a:lnTo>
                      <a:pt x="178" y="346"/>
                    </a:lnTo>
                    <a:lnTo>
                      <a:pt x="36" y="335"/>
                    </a:lnTo>
                    <a:lnTo>
                      <a:pt x="133" y="269"/>
                    </a:lnTo>
                    <a:lnTo>
                      <a:pt x="133" y="285"/>
                    </a:lnTo>
                    <a:lnTo>
                      <a:pt x="0" y="244"/>
                    </a:lnTo>
                    <a:close/>
                    <a:moveTo>
                      <a:pt x="153" y="274"/>
                    </a:moveTo>
                    <a:lnTo>
                      <a:pt x="61" y="335"/>
                    </a:lnTo>
                    <a:lnTo>
                      <a:pt x="56" y="320"/>
                    </a:lnTo>
                    <a:lnTo>
                      <a:pt x="194" y="330"/>
                    </a:lnTo>
                    <a:lnTo>
                      <a:pt x="153" y="407"/>
                    </a:lnTo>
                    <a:lnTo>
                      <a:pt x="148" y="397"/>
                    </a:lnTo>
                    <a:lnTo>
                      <a:pt x="270" y="376"/>
                    </a:lnTo>
                    <a:lnTo>
                      <a:pt x="290" y="452"/>
                    </a:lnTo>
                    <a:lnTo>
                      <a:pt x="275" y="447"/>
                    </a:lnTo>
                    <a:lnTo>
                      <a:pt x="382" y="402"/>
                    </a:lnTo>
                    <a:lnTo>
                      <a:pt x="443" y="468"/>
                    </a:lnTo>
                    <a:lnTo>
                      <a:pt x="433" y="468"/>
                    </a:lnTo>
                    <a:lnTo>
                      <a:pt x="499" y="402"/>
                    </a:lnTo>
                    <a:lnTo>
                      <a:pt x="601" y="447"/>
                    </a:lnTo>
                    <a:lnTo>
                      <a:pt x="591" y="452"/>
                    </a:lnTo>
                    <a:lnTo>
                      <a:pt x="606" y="376"/>
                    </a:lnTo>
                    <a:lnTo>
                      <a:pt x="733" y="397"/>
                    </a:lnTo>
                    <a:lnTo>
                      <a:pt x="723" y="407"/>
                    </a:lnTo>
                    <a:lnTo>
                      <a:pt x="682" y="330"/>
                    </a:lnTo>
                    <a:lnTo>
                      <a:pt x="819" y="320"/>
                    </a:lnTo>
                    <a:lnTo>
                      <a:pt x="814" y="335"/>
                    </a:lnTo>
                    <a:lnTo>
                      <a:pt x="723" y="274"/>
                    </a:lnTo>
                    <a:lnTo>
                      <a:pt x="850" y="234"/>
                    </a:lnTo>
                    <a:lnTo>
                      <a:pt x="850" y="249"/>
                    </a:lnTo>
                    <a:lnTo>
                      <a:pt x="723" y="208"/>
                    </a:lnTo>
                    <a:lnTo>
                      <a:pt x="814" y="147"/>
                    </a:lnTo>
                    <a:lnTo>
                      <a:pt x="819" y="162"/>
                    </a:lnTo>
                    <a:lnTo>
                      <a:pt x="682" y="152"/>
                    </a:lnTo>
                    <a:lnTo>
                      <a:pt x="723" y="76"/>
                    </a:lnTo>
                    <a:lnTo>
                      <a:pt x="733" y="86"/>
                    </a:lnTo>
                    <a:lnTo>
                      <a:pt x="606" y="107"/>
                    </a:lnTo>
                    <a:lnTo>
                      <a:pt x="591" y="30"/>
                    </a:lnTo>
                    <a:lnTo>
                      <a:pt x="601" y="35"/>
                    </a:lnTo>
                    <a:lnTo>
                      <a:pt x="499" y="81"/>
                    </a:lnTo>
                    <a:lnTo>
                      <a:pt x="433" y="15"/>
                    </a:lnTo>
                    <a:lnTo>
                      <a:pt x="443" y="15"/>
                    </a:lnTo>
                    <a:lnTo>
                      <a:pt x="382" y="81"/>
                    </a:lnTo>
                    <a:lnTo>
                      <a:pt x="275" y="35"/>
                    </a:lnTo>
                    <a:lnTo>
                      <a:pt x="290" y="30"/>
                    </a:lnTo>
                    <a:lnTo>
                      <a:pt x="270" y="107"/>
                    </a:lnTo>
                    <a:lnTo>
                      <a:pt x="148" y="86"/>
                    </a:lnTo>
                    <a:lnTo>
                      <a:pt x="153" y="76"/>
                    </a:lnTo>
                    <a:lnTo>
                      <a:pt x="194" y="152"/>
                    </a:lnTo>
                    <a:lnTo>
                      <a:pt x="56" y="162"/>
                    </a:lnTo>
                    <a:lnTo>
                      <a:pt x="61" y="147"/>
                    </a:lnTo>
                    <a:lnTo>
                      <a:pt x="153" y="208"/>
                    </a:lnTo>
                    <a:lnTo>
                      <a:pt x="31" y="249"/>
                    </a:lnTo>
                    <a:lnTo>
                      <a:pt x="31" y="234"/>
                    </a:lnTo>
                    <a:lnTo>
                      <a:pt x="153" y="274"/>
                    </a:lnTo>
                    <a:close/>
                  </a:path>
                </a:pathLst>
              </a:custGeom>
              <a:solidFill>
                <a:srgbClr val="FF8243"/>
              </a:solidFill>
              <a:ln w="0">
                <a:solidFill>
                  <a:srgbClr val="FF8243"/>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sp>
          <p:nvSpPr>
            <p:cNvPr id="181" name="テキスト ボックス 180"/>
            <p:cNvSpPr txBox="1"/>
            <p:nvPr/>
          </p:nvSpPr>
          <p:spPr>
            <a:xfrm>
              <a:off x="2555776" y="3269183"/>
              <a:ext cx="1152128" cy="523220"/>
            </a:xfrm>
            <a:prstGeom prst="rect">
              <a:avLst/>
            </a:prstGeom>
            <a:noFill/>
          </p:spPr>
          <p:txBody>
            <a:bodyPr wrap="square" rtlCol="0">
              <a:spAutoFit/>
            </a:bodyPr>
            <a:lstStyle/>
            <a:p>
              <a:pPr algn="ctr"/>
              <a:r>
                <a:rPr lang="ja-JP" altLang="en-US" sz="1400" b="1" dirty="0">
                  <a:solidFill>
                    <a:srgbClr val="C00000"/>
                  </a:solidFill>
                  <a:latin typeface="Meiryo UI" panose="020B0604030504040204" pitchFamily="50" charset="-128"/>
                  <a:ea typeface="Meiryo UI" panose="020B0604030504040204" pitchFamily="50" charset="-128"/>
                </a:rPr>
                <a:t>分散</a:t>
              </a:r>
              <a:r>
                <a:rPr lang="ja-JP" altLang="en-US" sz="1400" dirty="0">
                  <a:solidFill>
                    <a:srgbClr val="C00000"/>
                  </a:solidFill>
                  <a:latin typeface="Meiryo UI" panose="020B0604030504040204" pitchFamily="50" charset="-128"/>
                  <a:ea typeface="Meiryo UI" panose="020B0604030504040204" pitchFamily="50" charset="-128"/>
                </a:rPr>
                <a:t>収集・保存</a:t>
              </a:r>
            </a:p>
          </p:txBody>
        </p:sp>
      </p:grpSp>
      <p:grpSp>
        <p:nvGrpSpPr>
          <p:cNvPr id="14" name="グループ化 127"/>
          <p:cNvGrpSpPr/>
          <p:nvPr/>
        </p:nvGrpSpPr>
        <p:grpSpPr>
          <a:xfrm>
            <a:off x="6337550" y="1268760"/>
            <a:ext cx="3384376" cy="1008112"/>
            <a:chOff x="5580112" y="1268760"/>
            <a:chExt cx="3384376" cy="1008112"/>
          </a:xfrm>
        </p:grpSpPr>
        <p:sp>
          <p:nvSpPr>
            <p:cNvPr id="127" name="星 16 126"/>
            <p:cNvSpPr/>
            <p:nvPr/>
          </p:nvSpPr>
          <p:spPr>
            <a:xfrm>
              <a:off x="5580112" y="1268760"/>
              <a:ext cx="3384376" cy="1008112"/>
            </a:xfrm>
            <a:prstGeom prst="star16">
              <a:avLst>
                <a:gd name="adj" fmla="val 38632"/>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9" name="テキスト ボックス 188"/>
            <p:cNvSpPr txBox="1"/>
            <p:nvPr/>
          </p:nvSpPr>
          <p:spPr>
            <a:xfrm>
              <a:off x="5724129" y="1515304"/>
              <a:ext cx="3072006"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国内外への発信、復興支援</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防災対策・研究・教育への活用</a:t>
              </a:r>
            </a:p>
          </p:txBody>
        </p:sp>
      </p:grpSp>
      <p:grpSp>
        <p:nvGrpSpPr>
          <p:cNvPr id="15" name="グループ化 225"/>
          <p:cNvGrpSpPr/>
          <p:nvPr/>
        </p:nvGrpSpPr>
        <p:grpSpPr>
          <a:xfrm>
            <a:off x="7057630" y="4365104"/>
            <a:ext cx="2592288" cy="1728192"/>
            <a:chOff x="6300192" y="4365104"/>
            <a:chExt cx="2592288" cy="1728192"/>
          </a:xfrm>
        </p:grpSpPr>
        <p:grpSp>
          <p:nvGrpSpPr>
            <p:cNvPr id="16" name="グループ化 81"/>
            <p:cNvGrpSpPr/>
            <p:nvPr/>
          </p:nvGrpSpPr>
          <p:grpSpPr>
            <a:xfrm>
              <a:off x="6300192" y="4365104"/>
              <a:ext cx="864096" cy="360040"/>
              <a:chOff x="5796136" y="3645024"/>
              <a:chExt cx="720080" cy="360040"/>
            </a:xfrm>
            <a:noFill/>
          </p:grpSpPr>
          <p:sp>
            <p:nvSpPr>
              <p:cNvPr id="150" name="正方形/長方形 14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府省庁</a:t>
                </a:r>
              </a:p>
            </p:txBody>
          </p:sp>
        </p:grpSp>
        <p:grpSp>
          <p:nvGrpSpPr>
            <p:cNvPr id="17" name="グループ化 81"/>
            <p:cNvGrpSpPr/>
            <p:nvPr/>
          </p:nvGrpSpPr>
          <p:grpSpPr>
            <a:xfrm>
              <a:off x="7164288" y="4365104"/>
              <a:ext cx="864096" cy="360040"/>
              <a:chOff x="5796136" y="3645024"/>
              <a:chExt cx="720080" cy="360040"/>
            </a:xfrm>
            <a:noFill/>
          </p:grpSpPr>
          <p:sp>
            <p:nvSpPr>
              <p:cNvPr id="152" name="正方形/長方形 151"/>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57" name="テキスト ボックス 15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自治体</a:t>
                </a:r>
              </a:p>
            </p:txBody>
          </p:sp>
        </p:grpSp>
        <p:grpSp>
          <p:nvGrpSpPr>
            <p:cNvPr id="19" name="グループ化 81"/>
            <p:cNvGrpSpPr/>
            <p:nvPr/>
          </p:nvGrpSpPr>
          <p:grpSpPr>
            <a:xfrm>
              <a:off x="8028384" y="4365104"/>
              <a:ext cx="864096" cy="360040"/>
              <a:chOff x="5796136" y="3645024"/>
              <a:chExt cx="720080" cy="360040"/>
            </a:xfrm>
            <a:noFill/>
          </p:grpSpPr>
          <p:sp>
            <p:nvSpPr>
              <p:cNvPr id="167" name="正方形/長方形 166"/>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大学</a:t>
                </a:r>
              </a:p>
            </p:txBody>
          </p:sp>
        </p:grpSp>
        <p:grpSp>
          <p:nvGrpSpPr>
            <p:cNvPr id="20" name="グループ化 81"/>
            <p:cNvGrpSpPr/>
            <p:nvPr/>
          </p:nvGrpSpPr>
          <p:grpSpPr>
            <a:xfrm>
              <a:off x="6300192" y="4797152"/>
              <a:ext cx="864096" cy="360040"/>
              <a:chOff x="5796136" y="3645024"/>
              <a:chExt cx="720080" cy="360040"/>
            </a:xfrm>
            <a:noFill/>
          </p:grpSpPr>
          <p:sp>
            <p:nvSpPr>
              <p:cNvPr id="170" name="正方形/長方形 169"/>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学会</a:t>
                </a:r>
              </a:p>
            </p:txBody>
          </p:sp>
        </p:grpSp>
        <p:grpSp>
          <p:nvGrpSpPr>
            <p:cNvPr id="25" name="グループ化 81"/>
            <p:cNvGrpSpPr/>
            <p:nvPr/>
          </p:nvGrpSpPr>
          <p:grpSpPr>
            <a:xfrm>
              <a:off x="7164288" y="4797152"/>
              <a:ext cx="864096" cy="360040"/>
              <a:chOff x="5796136" y="3645024"/>
              <a:chExt cx="720080" cy="360040"/>
            </a:xfrm>
            <a:noFill/>
          </p:grpSpPr>
          <p:sp>
            <p:nvSpPr>
              <p:cNvPr id="176" name="正方形/長方形 17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79" name="テキスト ボックス 178"/>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公文書館</a:t>
                </a:r>
              </a:p>
            </p:txBody>
          </p:sp>
        </p:grpSp>
        <p:grpSp>
          <p:nvGrpSpPr>
            <p:cNvPr id="27" name="グループ化 81"/>
            <p:cNvGrpSpPr/>
            <p:nvPr/>
          </p:nvGrpSpPr>
          <p:grpSpPr>
            <a:xfrm>
              <a:off x="8028384" y="4797152"/>
              <a:ext cx="864096" cy="360040"/>
              <a:chOff x="5796136" y="3645024"/>
              <a:chExt cx="720080" cy="360040"/>
            </a:xfrm>
            <a:noFill/>
          </p:grpSpPr>
          <p:sp>
            <p:nvSpPr>
              <p:cNvPr id="186" name="正方形/長方形 18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美術館</a:t>
                </a:r>
              </a:p>
            </p:txBody>
          </p:sp>
        </p:grpSp>
        <p:grpSp>
          <p:nvGrpSpPr>
            <p:cNvPr id="28" name="グループ化 81"/>
            <p:cNvGrpSpPr/>
            <p:nvPr/>
          </p:nvGrpSpPr>
          <p:grpSpPr>
            <a:xfrm>
              <a:off x="6300192" y="5229200"/>
              <a:ext cx="864096" cy="360040"/>
              <a:chOff x="5796136" y="3645024"/>
              <a:chExt cx="720080" cy="360040"/>
            </a:xfrm>
            <a:noFill/>
          </p:grpSpPr>
          <p:sp>
            <p:nvSpPr>
              <p:cNvPr id="194" name="正方形/長方形 19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96" name="テキスト ボックス 195"/>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報道機関</a:t>
                </a:r>
              </a:p>
            </p:txBody>
          </p:sp>
        </p:grpSp>
        <p:grpSp>
          <p:nvGrpSpPr>
            <p:cNvPr id="29" name="グループ化 81"/>
            <p:cNvGrpSpPr/>
            <p:nvPr/>
          </p:nvGrpSpPr>
          <p:grpSpPr>
            <a:xfrm>
              <a:off x="7164288" y="5229200"/>
              <a:ext cx="864096" cy="360040"/>
              <a:chOff x="5796136" y="3645024"/>
              <a:chExt cx="720080" cy="360040"/>
            </a:xfrm>
            <a:noFill/>
          </p:grpSpPr>
          <p:sp>
            <p:nvSpPr>
              <p:cNvPr id="206" name="正方形/長方形 205"/>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5796136" y="3645024"/>
                <a:ext cx="720080" cy="307777"/>
              </a:xfrm>
              <a:prstGeom prst="rect">
                <a:avLst/>
              </a:prstGeom>
              <a:grpFill/>
              <a:ln w="19050">
                <a:noFill/>
              </a:ln>
            </p:spPr>
            <p:txBody>
              <a:bodyPr wrap="square" lIns="0" rtlCol="0">
                <a:spAutoFit/>
              </a:bodyPr>
              <a:lstStyle/>
              <a:p>
                <a:pPr algn="ctr"/>
                <a:r>
                  <a:rPr lang="ja-JP" altLang="en-US" sz="1400" dirty="0">
                    <a:latin typeface="Meiryo UI" panose="020B0604030504040204" pitchFamily="50" charset="-128"/>
                    <a:ea typeface="Meiryo UI" panose="020B0604030504040204" pitchFamily="50" charset="-128"/>
                  </a:rPr>
                  <a:t>テレビ局</a:t>
                </a:r>
              </a:p>
            </p:txBody>
          </p:sp>
        </p:grpSp>
        <p:grpSp>
          <p:nvGrpSpPr>
            <p:cNvPr id="31" name="グループ化 81"/>
            <p:cNvGrpSpPr/>
            <p:nvPr/>
          </p:nvGrpSpPr>
          <p:grpSpPr>
            <a:xfrm>
              <a:off x="8028384" y="5229200"/>
              <a:ext cx="864096" cy="432048"/>
              <a:chOff x="5796136" y="3645024"/>
              <a:chExt cx="720080" cy="432048"/>
            </a:xfrm>
            <a:noFill/>
          </p:grpSpPr>
          <p:sp>
            <p:nvSpPr>
              <p:cNvPr id="215" name="正方形/長方形 214"/>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6" name="テキスト ボックス 215"/>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上</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メディア</a:t>
                </a:r>
              </a:p>
            </p:txBody>
          </p:sp>
        </p:grpSp>
        <p:grpSp>
          <p:nvGrpSpPr>
            <p:cNvPr id="226" name="グループ化 81"/>
            <p:cNvGrpSpPr/>
            <p:nvPr/>
          </p:nvGrpSpPr>
          <p:grpSpPr>
            <a:xfrm>
              <a:off x="6300192" y="5661248"/>
              <a:ext cx="864096" cy="360040"/>
              <a:chOff x="5796136" y="3645024"/>
              <a:chExt cx="720080" cy="360040"/>
            </a:xfrm>
            <a:noFill/>
          </p:grpSpPr>
          <p:sp>
            <p:nvSpPr>
              <p:cNvPr id="218" name="正方形/長方形 217"/>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19" name="テキスト ボックス 218"/>
              <p:cNvSpPr txBox="1"/>
              <p:nvPr/>
            </p:nvSpPr>
            <p:spPr>
              <a:xfrm>
                <a:off x="5796136" y="3645024"/>
                <a:ext cx="720080" cy="338554"/>
              </a:xfrm>
              <a:prstGeom prst="rect">
                <a:avLst/>
              </a:prstGeom>
              <a:grpFill/>
              <a:ln w="19050">
                <a:noFill/>
              </a:ln>
            </p:spPr>
            <p:txBody>
              <a:bodyPr wrap="square" lIns="0" rtlCol="0">
                <a:spAutoFit/>
              </a:bodyPr>
              <a:lstStyle/>
              <a:p>
                <a:pPr algn="ctr"/>
                <a:r>
                  <a:rPr lang="en-US" altLang="ja-JP" sz="1600" dirty="0">
                    <a:latin typeface="Meiryo UI" panose="020B0604030504040204" pitchFamily="50" charset="-128"/>
                    <a:ea typeface="Meiryo UI" panose="020B0604030504040204" pitchFamily="50" charset="-128"/>
                  </a:rPr>
                  <a:t>NPO</a:t>
                </a:r>
                <a:endParaRPr lang="ja-JP" altLang="en-US" sz="1600" dirty="0">
                  <a:latin typeface="Meiryo UI" panose="020B0604030504040204" pitchFamily="50" charset="-128"/>
                  <a:ea typeface="Meiryo UI" panose="020B0604030504040204" pitchFamily="50" charset="-128"/>
                </a:endParaRPr>
              </a:p>
            </p:txBody>
          </p:sp>
        </p:grpSp>
        <p:grpSp>
          <p:nvGrpSpPr>
            <p:cNvPr id="227" name="グループ化 81"/>
            <p:cNvGrpSpPr/>
            <p:nvPr/>
          </p:nvGrpSpPr>
          <p:grpSpPr>
            <a:xfrm>
              <a:off x="7164288" y="5661248"/>
              <a:ext cx="864096" cy="360040"/>
              <a:chOff x="5796136" y="3645024"/>
              <a:chExt cx="720080" cy="360040"/>
            </a:xfrm>
            <a:noFill/>
          </p:grpSpPr>
          <p:sp>
            <p:nvSpPr>
              <p:cNvPr id="221" name="正方形/長方形 220"/>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2" name="テキスト ボックス 221"/>
              <p:cNvSpPr txBox="1"/>
              <p:nvPr/>
            </p:nvSpPr>
            <p:spPr>
              <a:xfrm>
                <a:off x="5796136" y="3645024"/>
                <a:ext cx="720080" cy="338554"/>
              </a:xfrm>
              <a:prstGeom prst="rect">
                <a:avLst/>
              </a:prstGeom>
              <a:grpFill/>
              <a:ln w="19050">
                <a:noFill/>
              </a:ln>
            </p:spPr>
            <p:txBody>
              <a:bodyPr wrap="square" lIns="0" rtlCol="0">
                <a:spAutoFit/>
              </a:bodyPr>
              <a:lstStyle/>
              <a:p>
                <a:pPr algn="ctr"/>
                <a:r>
                  <a:rPr lang="ja-JP" altLang="en-US" sz="1600" dirty="0">
                    <a:latin typeface="Meiryo UI" panose="020B0604030504040204" pitchFamily="50" charset="-128"/>
                    <a:ea typeface="Meiryo UI" panose="020B0604030504040204" pitchFamily="50" charset="-128"/>
                  </a:rPr>
                  <a:t>個人</a:t>
                </a:r>
              </a:p>
            </p:txBody>
          </p:sp>
        </p:grpSp>
        <p:grpSp>
          <p:nvGrpSpPr>
            <p:cNvPr id="228" name="グループ化 81"/>
            <p:cNvGrpSpPr/>
            <p:nvPr/>
          </p:nvGrpSpPr>
          <p:grpSpPr>
            <a:xfrm>
              <a:off x="8028384" y="5661248"/>
              <a:ext cx="864096" cy="432048"/>
              <a:chOff x="5796136" y="3645024"/>
              <a:chExt cx="720080" cy="432048"/>
            </a:xfrm>
            <a:noFill/>
          </p:grpSpPr>
          <p:sp>
            <p:nvSpPr>
              <p:cNvPr id="224" name="正方形/長方形 223"/>
              <p:cNvSpPr/>
              <p:nvPr/>
            </p:nvSpPr>
            <p:spPr>
              <a:xfrm>
                <a:off x="5796136" y="3645024"/>
                <a:ext cx="648072" cy="360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25" name="テキスト ボックス 224"/>
              <p:cNvSpPr txBox="1"/>
              <p:nvPr/>
            </p:nvSpPr>
            <p:spPr>
              <a:xfrm>
                <a:off x="5796136" y="3756471"/>
                <a:ext cx="720080" cy="320601"/>
              </a:xfrm>
              <a:prstGeom prst="rect">
                <a:avLst/>
              </a:prstGeom>
              <a:grpFill/>
              <a:ln w="19050">
                <a:noFill/>
              </a:ln>
            </p:spPr>
            <p:txBody>
              <a:bodyPr wrap="square" lIns="0" rtlCol="0">
                <a:spAutoFit/>
              </a:bodyPr>
              <a:lstStyle/>
              <a:p>
                <a:pPr algn="ctr">
                  <a:lnSpc>
                    <a:spcPts val="100"/>
                  </a:lnSpc>
                </a:pPr>
                <a:r>
                  <a:rPr lang="ja-JP" altLang="en-US" sz="1400" dirty="0">
                    <a:latin typeface="Meiryo UI" panose="020B0604030504040204" pitchFamily="50" charset="-128"/>
                    <a:ea typeface="Meiryo UI" panose="020B0604030504040204" pitchFamily="50" charset="-128"/>
                  </a:rPr>
                  <a:t>その他</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機関</a:t>
                </a:r>
              </a:p>
            </p:txBody>
          </p:sp>
        </p:grpSp>
      </p:grpSp>
      <p:grpSp>
        <p:nvGrpSpPr>
          <p:cNvPr id="231" name="グループ化 248"/>
          <p:cNvGrpSpPr/>
          <p:nvPr/>
        </p:nvGrpSpPr>
        <p:grpSpPr>
          <a:xfrm>
            <a:off x="4105302" y="4293096"/>
            <a:ext cx="2736304" cy="1944543"/>
            <a:chOff x="3347864" y="4365104"/>
            <a:chExt cx="2736304" cy="1944543"/>
          </a:xfrm>
        </p:grpSpPr>
        <p:grpSp>
          <p:nvGrpSpPr>
            <p:cNvPr id="234" name="グループ化 227"/>
            <p:cNvGrpSpPr/>
            <p:nvPr/>
          </p:nvGrpSpPr>
          <p:grpSpPr>
            <a:xfrm>
              <a:off x="4572000" y="4365104"/>
              <a:ext cx="1512168" cy="432048"/>
              <a:chOff x="3347864" y="4365104"/>
              <a:chExt cx="1512168" cy="432048"/>
            </a:xfrm>
          </p:grpSpPr>
          <p:sp>
            <p:nvSpPr>
              <p:cNvPr id="229" name="円/楕円 228"/>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0" name="テキスト ボックス 229"/>
              <p:cNvSpPr txBox="1"/>
              <p:nvPr/>
            </p:nvSpPr>
            <p:spPr>
              <a:xfrm>
                <a:off x="3635896" y="4437112"/>
                <a:ext cx="100811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記録文書</a:t>
                </a:r>
              </a:p>
            </p:txBody>
          </p:sp>
        </p:grpSp>
        <p:grpSp>
          <p:nvGrpSpPr>
            <p:cNvPr id="237" name="グループ化 226"/>
            <p:cNvGrpSpPr/>
            <p:nvPr/>
          </p:nvGrpSpPr>
          <p:grpSpPr>
            <a:xfrm>
              <a:off x="3347864" y="4365104"/>
              <a:ext cx="1512168" cy="432048"/>
              <a:chOff x="3347864" y="4365104"/>
              <a:chExt cx="1512168" cy="432048"/>
            </a:xfrm>
          </p:grpSpPr>
          <p:sp>
            <p:nvSpPr>
              <p:cNvPr id="124" name="円/楕円 123"/>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3347864" y="4437112"/>
                <a:ext cx="15121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刊行物・出版物</a:t>
                </a:r>
              </a:p>
            </p:txBody>
          </p:sp>
        </p:grpSp>
        <p:grpSp>
          <p:nvGrpSpPr>
            <p:cNvPr id="240" name="グループ化 233"/>
            <p:cNvGrpSpPr/>
            <p:nvPr/>
          </p:nvGrpSpPr>
          <p:grpSpPr>
            <a:xfrm>
              <a:off x="4572000" y="4808765"/>
              <a:ext cx="1512168" cy="492443"/>
              <a:chOff x="3411488" y="4356720"/>
              <a:chExt cx="1512168" cy="492443"/>
            </a:xfrm>
          </p:grpSpPr>
          <p:sp>
            <p:nvSpPr>
              <p:cNvPr id="235" name="円/楕円 234"/>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6" name="テキスト ボックス 235"/>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原発事故</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関係の記録</a:t>
                </a:r>
              </a:p>
            </p:txBody>
          </p:sp>
        </p:grpSp>
        <p:grpSp>
          <p:nvGrpSpPr>
            <p:cNvPr id="243" name="グループ化 230"/>
            <p:cNvGrpSpPr/>
            <p:nvPr/>
          </p:nvGrpSpPr>
          <p:grpSpPr>
            <a:xfrm>
              <a:off x="3347864" y="4797152"/>
              <a:ext cx="1512168" cy="432048"/>
              <a:chOff x="3347864" y="4365104"/>
              <a:chExt cx="1512168" cy="432048"/>
            </a:xfrm>
          </p:grpSpPr>
          <p:sp>
            <p:nvSpPr>
              <p:cNvPr id="232" name="円/楕円 231"/>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3" name="テキスト ボックス 232"/>
              <p:cNvSpPr txBox="1"/>
              <p:nvPr/>
            </p:nvSpPr>
            <p:spPr>
              <a:xfrm>
                <a:off x="3483496" y="4428728"/>
                <a:ext cx="1359768"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写真・動画等</a:t>
                </a:r>
              </a:p>
            </p:txBody>
          </p:sp>
        </p:grpSp>
        <p:grpSp>
          <p:nvGrpSpPr>
            <p:cNvPr id="246" name="グループ化 242"/>
            <p:cNvGrpSpPr/>
            <p:nvPr/>
          </p:nvGrpSpPr>
          <p:grpSpPr>
            <a:xfrm>
              <a:off x="4572000" y="5240813"/>
              <a:ext cx="1512168" cy="492443"/>
              <a:chOff x="3411488" y="4356720"/>
              <a:chExt cx="1512168" cy="492443"/>
            </a:xfrm>
          </p:grpSpPr>
          <p:sp>
            <p:nvSpPr>
              <p:cNvPr id="244" name="円/楕円 243"/>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5" name="テキスト ボックス 244"/>
              <p:cNvSpPr txBox="1"/>
              <p:nvPr/>
            </p:nvSpPr>
            <p:spPr>
              <a:xfrm>
                <a:off x="3635896" y="4356720"/>
                <a:ext cx="1143744"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研究情報・ファクトデータ</a:t>
                </a:r>
              </a:p>
            </p:txBody>
          </p:sp>
        </p:grpSp>
        <p:grpSp>
          <p:nvGrpSpPr>
            <p:cNvPr id="249" name="グループ化 236"/>
            <p:cNvGrpSpPr/>
            <p:nvPr/>
          </p:nvGrpSpPr>
          <p:grpSpPr>
            <a:xfrm>
              <a:off x="3347864" y="5240813"/>
              <a:ext cx="1512168" cy="492443"/>
              <a:chOff x="3411488" y="4356720"/>
              <a:chExt cx="1512168" cy="492443"/>
            </a:xfrm>
          </p:grpSpPr>
          <p:sp>
            <p:nvSpPr>
              <p:cNvPr id="238" name="円/楕円 237"/>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39" name="テキスト ボックス 238"/>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省庁等の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nvGrpSpPr>
            <p:cNvPr id="250" name="グループ化 245"/>
            <p:cNvGrpSpPr/>
            <p:nvPr/>
          </p:nvGrpSpPr>
          <p:grpSpPr>
            <a:xfrm>
              <a:off x="4572000" y="5661248"/>
              <a:ext cx="1512168" cy="648399"/>
              <a:chOff x="3347864" y="4365104"/>
              <a:chExt cx="1512168" cy="648399"/>
            </a:xfrm>
          </p:grpSpPr>
          <p:sp>
            <p:nvSpPr>
              <p:cNvPr id="247" name="円/楕円 246"/>
              <p:cNvSpPr/>
              <p:nvPr/>
            </p:nvSpPr>
            <p:spPr>
              <a:xfrm>
                <a:off x="3347864"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8" name="テキスト ボックス 247"/>
              <p:cNvSpPr txBox="1"/>
              <p:nvPr/>
            </p:nvSpPr>
            <p:spPr>
              <a:xfrm>
                <a:off x="3771528" y="4428728"/>
                <a:ext cx="944488" cy="584775"/>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SNS</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etc.</a:t>
                </a:r>
                <a:endParaRPr lang="ja-JP" altLang="en-US" sz="1600" dirty="0">
                  <a:latin typeface="Meiryo UI" panose="020B0604030504040204" pitchFamily="50" charset="-128"/>
                  <a:ea typeface="Meiryo UI" panose="020B0604030504040204" pitchFamily="50" charset="-128"/>
                </a:endParaRPr>
              </a:p>
            </p:txBody>
          </p:sp>
        </p:grpSp>
        <p:grpSp>
          <p:nvGrpSpPr>
            <p:cNvPr id="251" name="グループ化 239"/>
            <p:cNvGrpSpPr/>
            <p:nvPr/>
          </p:nvGrpSpPr>
          <p:grpSpPr>
            <a:xfrm>
              <a:off x="3347864" y="5672861"/>
              <a:ext cx="1512168" cy="492443"/>
              <a:chOff x="3411488" y="4356720"/>
              <a:chExt cx="1512168" cy="492443"/>
            </a:xfrm>
          </p:grpSpPr>
          <p:sp>
            <p:nvSpPr>
              <p:cNvPr id="241" name="円/楕円 240"/>
              <p:cNvSpPr/>
              <p:nvPr/>
            </p:nvSpPr>
            <p:spPr>
              <a:xfrm>
                <a:off x="3411488" y="4365104"/>
                <a:ext cx="1512168" cy="432048"/>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42" name="テキスト ボックス 241"/>
              <p:cNvSpPr txBox="1"/>
              <p:nvPr/>
            </p:nvSpPr>
            <p:spPr>
              <a:xfrm>
                <a:off x="3635896" y="4356720"/>
                <a:ext cx="1071736" cy="492443"/>
              </a:xfrm>
              <a:prstGeom prst="rect">
                <a:avLst/>
              </a:prstGeom>
              <a:noFill/>
            </p:spPr>
            <p:txBody>
              <a:bodyPr wrap="square" rtlCol="0">
                <a:spAutoFit/>
              </a:bodyPr>
              <a:lstStyle/>
              <a:p>
                <a:pPr algn="ctr"/>
                <a:r>
                  <a:rPr lang="ja-JP" altLang="en-US" sz="1300" dirty="0">
                    <a:latin typeface="Meiryo UI" panose="020B0604030504040204" pitchFamily="50" charset="-128"/>
                    <a:ea typeface="Meiryo UI" panose="020B0604030504040204" pitchFamily="50" charset="-128"/>
                  </a:rPr>
                  <a:t>民間の</a:t>
                </a:r>
                <a:endParaRPr lang="en-US" altLang="ja-JP" sz="1300" dirty="0">
                  <a:latin typeface="Meiryo UI" panose="020B0604030504040204" pitchFamily="50" charset="-128"/>
                  <a:ea typeface="Meiryo UI" panose="020B0604030504040204" pitchFamily="50" charset="-128"/>
                </a:endParaRPr>
              </a:p>
              <a:p>
                <a:pPr algn="ctr"/>
                <a:r>
                  <a:rPr lang="ja-JP" altLang="en-US" sz="1300" dirty="0">
                    <a:latin typeface="Meiryo UI" panose="020B0604030504040204" pitchFamily="50" charset="-128"/>
                    <a:ea typeface="Meiryo UI" panose="020B0604030504040204" pitchFamily="50" charset="-128"/>
                  </a:rPr>
                  <a:t>ウェブサイト</a:t>
                </a:r>
              </a:p>
            </p:txBody>
          </p:sp>
        </p:grpSp>
      </p:grpSp>
      <p:sp>
        <p:nvSpPr>
          <p:cNvPr id="111" name="スライド番号プレースホルダ 110"/>
          <p:cNvSpPr>
            <a:spLocks noGrp="1"/>
          </p:cNvSpPr>
          <p:nvPr>
            <p:ph type="sldNum" sz="quarter" idx="12"/>
          </p:nvPr>
        </p:nvSpPr>
        <p:spPr/>
        <p:txBody>
          <a:bodyPr/>
          <a:lstStyle/>
          <a:p>
            <a:fld id="{042AED99-7FB4-404E-8A97-64753DCE42EC}" type="slidenum">
              <a:rPr kumimoji="0" lang="en-US" smtClean="0"/>
              <a:pPr/>
              <a:t>35</a:t>
            </a:fld>
            <a:endParaRPr kumimoji="0" lang="en-US"/>
          </a:p>
        </p:txBody>
      </p:sp>
      <p:sp>
        <p:nvSpPr>
          <p:cNvPr id="112" name="横巻き 111"/>
          <p:cNvSpPr/>
          <p:nvPr/>
        </p:nvSpPr>
        <p:spPr>
          <a:xfrm>
            <a:off x="10143316" y="925611"/>
            <a:ext cx="2048683" cy="484708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知識インフラの実装モデル</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・観測データ</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データも含めあらゆる形態のデータを分散管理（ビッグデータ化）</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・大規模分散処理サーバ</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・大規模分散ファイルシステム</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・時間軸、位置情報の適用</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628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400" dirty="0"/>
              <a:t>～デジタルアーカイブの連携～</a:t>
            </a:r>
            <a:br>
              <a:rPr lang="en-US" altLang="ja-JP" sz="2400" dirty="0"/>
            </a:br>
            <a:r>
              <a:rPr lang="en-US" altLang="ja-JP" sz="3200" dirty="0">
                <a:latin typeface="Century" panose="02040604050505020304" pitchFamily="18" charset="0"/>
              </a:rPr>
              <a:t>NDL</a:t>
            </a:r>
            <a:r>
              <a:rPr lang="ja-JP" altLang="en-US" sz="3200" dirty="0"/>
              <a:t>東日本大震災アーカイブの取組</a:t>
            </a:r>
          </a:p>
        </p:txBody>
      </p:sp>
      <p:sp>
        <p:nvSpPr>
          <p:cNvPr id="3" name="コンテンツ プレースホルダー 2"/>
          <p:cNvSpPr>
            <a:spLocks noGrp="1"/>
          </p:cNvSpPr>
          <p:nvPr>
            <p:ph idx="1"/>
          </p:nvPr>
        </p:nvSpPr>
        <p:spPr>
          <a:xfrm>
            <a:off x="184149" y="990747"/>
            <a:ext cx="6382865" cy="5730728"/>
          </a:xfrm>
        </p:spPr>
        <p:txBody>
          <a:bodyPr>
            <a:normAutofit/>
          </a:bodyPr>
          <a:lstStyle/>
          <a:p>
            <a:pPr marL="288000" indent="-288000">
              <a:spcBef>
                <a:spcPts val="0"/>
              </a:spcBef>
            </a:pPr>
            <a:r>
              <a:rPr lang="en-US" altLang="ja-JP" dirty="0">
                <a:latin typeface="Century" panose="02040604050505020304" pitchFamily="18" charset="0"/>
              </a:rPr>
              <a:t>NDL</a:t>
            </a:r>
            <a:r>
              <a:rPr lang="ja-JP" altLang="en-US" dirty="0"/>
              <a:t>東日本大震災アーカイブ（ひなぎく）　</a:t>
            </a:r>
            <a:r>
              <a:rPr lang="en-US" altLang="ja-JP" dirty="0">
                <a:hlinkClick r:id="rId3"/>
              </a:rPr>
              <a:t>http://kn.ndl.go.jp/</a:t>
            </a:r>
            <a:endParaRPr lang="en-US" altLang="ja-JP" dirty="0"/>
          </a:p>
          <a:p>
            <a:pPr marL="745200" lvl="1" indent="-288000">
              <a:spcBef>
                <a:spcPts val="0"/>
              </a:spcBef>
            </a:pPr>
            <a:r>
              <a:rPr lang="ja-JP" altLang="en-US" dirty="0"/>
              <a:t>東日本大震災の記録等の</a:t>
            </a:r>
            <a:r>
              <a:rPr lang="ja-JP" altLang="en-US" dirty="0">
                <a:solidFill>
                  <a:srgbClr val="0070C0"/>
                </a:solidFill>
              </a:rPr>
              <a:t>国全体としての収集・保存・提供機能</a:t>
            </a:r>
          </a:p>
          <a:p>
            <a:pPr marL="745200" lvl="1" indent="-288000">
              <a:spcBef>
                <a:spcPts val="0"/>
              </a:spcBef>
            </a:pPr>
            <a:r>
              <a:rPr lang="ja-JP" altLang="en-US" dirty="0"/>
              <a:t>地震・津波災害、原子力災害に関するあらゆる記録を検索・活用できるポータルサイト</a:t>
            </a:r>
          </a:p>
          <a:p>
            <a:pPr marL="745200" lvl="1" indent="-288000">
              <a:spcBef>
                <a:spcPts val="0"/>
              </a:spcBef>
            </a:pPr>
            <a:r>
              <a:rPr lang="ja-JP" altLang="en-US" dirty="0"/>
              <a:t>文献・資料に限らず、写真、音声、動画などを含む</a:t>
            </a:r>
            <a:r>
              <a:rPr lang="ja-JP" altLang="en-US" dirty="0">
                <a:solidFill>
                  <a:srgbClr val="0070C0"/>
                </a:solidFill>
              </a:rPr>
              <a:t>多種多様な記録を対象</a:t>
            </a:r>
          </a:p>
          <a:p>
            <a:pPr marL="745200" lvl="1" indent="-288000">
              <a:spcBef>
                <a:spcPts val="0"/>
              </a:spcBef>
            </a:pPr>
            <a:r>
              <a:rPr lang="ja-JP" altLang="en-US" dirty="0"/>
              <a:t>関係する官民の機関による分担、連携、協力（分散収集・分散保存）により実施</a:t>
            </a:r>
          </a:p>
          <a:p>
            <a:pPr marL="745200" lvl="1" indent="-288000">
              <a:spcBef>
                <a:spcPts val="0"/>
              </a:spcBef>
            </a:pPr>
            <a:r>
              <a:rPr lang="ja-JP" altLang="en-US" dirty="0"/>
              <a:t>連携機関</a:t>
            </a:r>
            <a:r>
              <a:rPr lang="en-US" altLang="ja-JP" dirty="0"/>
              <a:t>39</a:t>
            </a:r>
            <a:r>
              <a:rPr lang="ja-JP" altLang="en-US" dirty="0" err="1"/>
              <a:t>、</a:t>
            </a:r>
            <a:r>
              <a:rPr lang="ja-JP" altLang="en-US" dirty="0"/>
              <a:t>連携データベース</a:t>
            </a:r>
            <a:r>
              <a:rPr lang="en-US" altLang="ja-JP" dirty="0"/>
              <a:t>44</a:t>
            </a:r>
            <a:r>
              <a:rPr lang="ja-JP" altLang="en-US" dirty="0" err="1"/>
              <a:t>、</a:t>
            </a:r>
            <a:r>
              <a:rPr lang="ja-JP" altLang="en-US" dirty="0"/>
              <a:t>検索対象メタデータ数約</a:t>
            </a:r>
            <a:r>
              <a:rPr lang="en-US" altLang="ja-JP" dirty="0"/>
              <a:t>317</a:t>
            </a:r>
            <a:r>
              <a:rPr lang="ja-JP" altLang="en-US" dirty="0"/>
              <a:t>万件</a:t>
            </a:r>
            <a:r>
              <a:rPr lang="en-US" altLang="ja-JP" dirty="0"/>
              <a:t>(2015</a:t>
            </a:r>
            <a:r>
              <a:rPr lang="ja-JP" altLang="en-US" dirty="0"/>
              <a:t>年</a:t>
            </a:r>
            <a:r>
              <a:rPr lang="en-US" altLang="ja-JP" dirty="0"/>
              <a:t>9</a:t>
            </a:r>
            <a:r>
              <a:rPr lang="ja-JP" altLang="en-US" dirty="0"/>
              <a:t>月末現在</a:t>
            </a:r>
            <a:r>
              <a:rPr lang="en-US" altLang="ja-JP" dirty="0"/>
              <a:t>)</a:t>
            </a:r>
          </a:p>
          <a:p>
            <a:pPr marL="745200" lvl="1" indent="-288000">
              <a:spcBef>
                <a:spcPts val="0"/>
              </a:spcBef>
            </a:pPr>
            <a:r>
              <a:rPr lang="ja-JP" altLang="en-US" dirty="0">
                <a:solidFill>
                  <a:srgbClr val="0070C0"/>
                </a:solidFill>
              </a:rPr>
              <a:t>存続できなくなった地方の震災アーカイブを</a:t>
            </a:r>
            <a:r>
              <a:rPr lang="en-US" altLang="ja-JP" dirty="0">
                <a:solidFill>
                  <a:srgbClr val="0070C0"/>
                </a:solidFill>
              </a:rPr>
              <a:t>NDL</a:t>
            </a:r>
            <a:r>
              <a:rPr lang="ja-JP" altLang="en-US" dirty="0">
                <a:solidFill>
                  <a:srgbClr val="0070C0"/>
                </a:solidFill>
              </a:rPr>
              <a:t>が収集・保存</a:t>
            </a:r>
          </a:p>
          <a:p>
            <a:pPr marL="288000" indent="-288000">
              <a:spcBef>
                <a:spcPts val="0"/>
              </a:spcBef>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a:p>
            <a:pPr marL="360000" indent="0">
              <a:buNone/>
            </a:pPr>
            <a:endParaRPr lang="en-US" altLang="ja-JP" dirty="0"/>
          </a:p>
        </p:txBody>
      </p:sp>
      <p:sp>
        <p:nvSpPr>
          <p:cNvPr id="8" name="スライド番号プレースホルダー 7"/>
          <p:cNvSpPr>
            <a:spLocks noGrp="1"/>
          </p:cNvSpPr>
          <p:nvPr>
            <p:ph type="sldNum" sz="quarter" idx="12"/>
          </p:nvPr>
        </p:nvSpPr>
        <p:spPr/>
        <p:txBody>
          <a:bodyPr/>
          <a:lstStyle/>
          <a:p>
            <a:fld id="{6E579811-7F2C-4A35-8540-221737694C7A}" type="slidenum">
              <a:rPr lang="ja-JP" altLang="en-US" smtClean="0"/>
              <a:pPr/>
              <a:t>36</a:t>
            </a:fld>
            <a:endParaRPr lang="ja-JP" altLang="en-US" dirty="0"/>
          </a:p>
        </p:txBody>
      </p:sp>
      <p:pic>
        <p:nvPicPr>
          <p:cNvPr id="5" name="図 4"/>
          <p:cNvPicPr>
            <a:picLocks noChangeAspect="1"/>
          </p:cNvPicPr>
          <p:nvPr/>
        </p:nvPicPr>
        <p:blipFill>
          <a:blip r:embed="rId4"/>
          <a:stretch>
            <a:fillRect/>
          </a:stretch>
        </p:blipFill>
        <p:spPr>
          <a:xfrm>
            <a:off x="11121628" y="312097"/>
            <a:ext cx="464344" cy="428625"/>
          </a:xfrm>
          <a:prstGeom prst="rect">
            <a:avLst/>
          </a:prstGeom>
        </p:spPr>
      </p:pic>
      <p:pic>
        <p:nvPicPr>
          <p:cNvPr id="7" name="図 6"/>
          <p:cNvPicPr>
            <a:picLocks noChangeAspect="1"/>
          </p:cNvPicPr>
          <p:nvPr/>
        </p:nvPicPr>
        <p:blipFill>
          <a:blip r:embed="rId5"/>
          <a:stretch>
            <a:fillRect/>
          </a:stretch>
        </p:blipFill>
        <p:spPr>
          <a:xfrm>
            <a:off x="6786692" y="1837219"/>
            <a:ext cx="5146456" cy="3688938"/>
          </a:xfrm>
          <a:prstGeom prst="rect">
            <a:avLst/>
          </a:prstGeom>
          <a:ln>
            <a:solidFill>
              <a:schemeClr val="bg1">
                <a:lumMod val="50000"/>
              </a:schemeClr>
            </a:solidFill>
          </a:ln>
        </p:spPr>
      </p:pic>
    </p:spTree>
    <p:extLst>
      <p:ext uri="{BB962C8B-B14F-4D97-AF65-F5344CB8AC3E}">
        <p14:creationId xmlns:p14="http://schemas.microsoft.com/office/powerpoint/2010/main" val="172149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デジタルアーカイブに関連する国の施策</a:t>
            </a:r>
          </a:p>
        </p:txBody>
      </p:sp>
    </p:spTree>
    <p:extLst>
      <p:ext uri="{BB962C8B-B14F-4D97-AF65-F5344CB8AC3E}">
        <p14:creationId xmlns:p14="http://schemas.microsoft.com/office/powerpoint/2010/main" val="3785743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1920" y="29845"/>
            <a:ext cx="11186160" cy="742315"/>
          </a:xfrm>
        </p:spPr>
        <p:txBody>
          <a:bodyPr>
            <a:normAutofit/>
          </a:bodyPr>
          <a:lstStyle/>
          <a:p>
            <a:r>
              <a:rPr kumimoji="1" lang="en-US" altLang="ja-JP" dirty="0"/>
              <a:t>e-Japan</a:t>
            </a:r>
            <a:r>
              <a:rPr kumimoji="1" lang="ja-JP" altLang="en-US" dirty="0"/>
              <a:t>戦略</a:t>
            </a:r>
            <a:r>
              <a:rPr lang="ja-JP" altLang="en-US" sz="3200" dirty="0"/>
              <a:t>（政府</a:t>
            </a:r>
            <a:r>
              <a:rPr lang="en-US" altLang="ja-JP" sz="3200" dirty="0"/>
              <a:t>IT</a:t>
            </a:r>
            <a:r>
              <a:rPr lang="ja-JP" altLang="en-US" sz="3200" dirty="0"/>
              <a:t>戦略本部）</a:t>
            </a:r>
            <a:endParaRPr kumimoji="1" lang="ja-JP" altLang="en-US" dirty="0"/>
          </a:p>
        </p:txBody>
      </p:sp>
      <p:sp>
        <p:nvSpPr>
          <p:cNvPr id="4" name="コンテンツ プレースホルダ 3"/>
          <p:cNvSpPr>
            <a:spLocks noGrp="1"/>
          </p:cNvSpPr>
          <p:nvPr>
            <p:ph idx="1"/>
          </p:nvPr>
        </p:nvSpPr>
        <p:spPr>
          <a:xfrm>
            <a:off x="121920" y="1124744"/>
            <a:ext cx="11968480" cy="5733256"/>
          </a:xfrm>
        </p:spPr>
        <p:txBody>
          <a:bodyPr>
            <a:normAutofit fontScale="92500" lnSpcReduction="20000"/>
          </a:bodyPr>
          <a:lstStyle/>
          <a:p>
            <a:pPr marL="0" indent="0"/>
            <a:r>
              <a:rPr lang="en-US" altLang="ja-JP" dirty="0"/>
              <a:t>e-Japan </a:t>
            </a:r>
            <a:r>
              <a:rPr lang="ja-JP" altLang="en-US" dirty="0"/>
              <a:t>戦略</a:t>
            </a:r>
            <a:r>
              <a:rPr lang="en-US" altLang="ja-JP" dirty="0"/>
              <a:t>Ⅱ</a:t>
            </a:r>
            <a:r>
              <a:rPr lang="ja-JP" altLang="en-US" dirty="0"/>
              <a:t>加速化パッケージ（</a:t>
            </a:r>
            <a:r>
              <a:rPr lang="en-US" altLang="ja-JP" dirty="0"/>
              <a:t>2004</a:t>
            </a:r>
            <a:r>
              <a:rPr lang="ja-JP" altLang="en-US" dirty="0"/>
              <a:t>年</a:t>
            </a:r>
            <a:r>
              <a:rPr lang="en-US" altLang="ja-JP" dirty="0"/>
              <a:t>2</a:t>
            </a:r>
            <a:r>
              <a:rPr lang="ja-JP" altLang="en-US" dirty="0"/>
              <a:t>月</a:t>
            </a:r>
            <a:r>
              <a:rPr lang="en-US" altLang="ja-JP" dirty="0"/>
              <a:t>6</a:t>
            </a:r>
            <a:r>
              <a:rPr lang="ja-JP" altLang="en-US" dirty="0"/>
              <a:t>日）</a:t>
            </a:r>
          </a:p>
          <a:p>
            <a:pPr marL="400050" lvl="1" indent="0"/>
            <a:r>
              <a:rPr lang="ja-JP" altLang="en-US" dirty="0"/>
              <a:t>「</a:t>
            </a:r>
            <a:r>
              <a:rPr lang="en-US" altLang="ja-JP" dirty="0"/>
              <a:t>e-Japan </a:t>
            </a:r>
            <a:r>
              <a:rPr lang="ja-JP" altLang="en-US" dirty="0"/>
              <a:t>戦略</a:t>
            </a:r>
            <a:r>
              <a:rPr lang="en-US" altLang="ja-JP" dirty="0"/>
              <a:t>Ⅱ</a:t>
            </a:r>
            <a:r>
              <a:rPr lang="ja-JP" altLang="en-US" dirty="0"/>
              <a:t>」（</a:t>
            </a:r>
            <a:r>
              <a:rPr lang="en-US" altLang="ja-JP" dirty="0"/>
              <a:t>2003 </a:t>
            </a:r>
            <a:r>
              <a:rPr lang="ja-JP" altLang="en-US" dirty="0"/>
              <a:t>年７月、ＩＴ戦略本部決定）を加速させ、「</a:t>
            </a:r>
            <a:r>
              <a:rPr lang="en-US" altLang="ja-JP" dirty="0"/>
              <a:t>2005 </a:t>
            </a:r>
            <a:r>
              <a:rPr lang="ja-JP" altLang="en-US" dirty="0"/>
              <a:t>年までに世界最先端のＩＴ国家になる」との目標を達成する</a:t>
            </a:r>
          </a:p>
          <a:p>
            <a:pPr marL="400050" lvl="1" indent="0"/>
            <a:r>
              <a:rPr lang="ja-JP" altLang="en-US" dirty="0"/>
              <a:t>（５）政府コンテンツのデジタルアーカイブ構築と一般利用の拡大</a:t>
            </a:r>
          </a:p>
          <a:p>
            <a:pPr marL="800100" lvl="2" indent="0"/>
            <a:r>
              <a:rPr lang="ja-JP" altLang="en-US" dirty="0">
                <a:solidFill>
                  <a:srgbClr val="FF0000"/>
                </a:solidFill>
              </a:rPr>
              <a:t>国立国会図書館における政府刊行物アーカイブ</a:t>
            </a:r>
            <a:r>
              <a:rPr lang="ja-JP" altLang="en-US" dirty="0"/>
              <a:t>（文書や記録を電子的に集積し保管する書庫）構築及び同図書館の</a:t>
            </a:r>
            <a:r>
              <a:rPr lang="ja-JP" altLang="en-US" dirty="0">
                <a:solidFill>
                  <a:srgbClr val="FF0000"/>
                </a:solidFill>
              </a:rPr>
              <a:t>ウェブページ・アーカイブを活用した政府各機関ホームページの長期的保存</a:t>
            </a:r>
            <a:r>
              <a:rPr lang="ja-JP" altLang="en-US" dirty="0"/>
              <a:t>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年度中に確立する。（内閣官房及び全府省）</a:t>
            </a:r>
          </a:p>
          <a:p>
            <a:pPr marL="0" indent="0"/>
            <a:r>
              <a:rPr lang="en-US" altLang="ja-JP" dirty="0"/>
              <a:t>e-Japan </a:t>
            </a:r>
            <a:r>
              <a:rPr lang="ja-JP" altLang="en-US" dirty="0"/>
              <a:t>重点計画</a:t>
            </a:r>
            <a:r>
              <a:rPr lang="ja-JP" altLang="en-US" dirty="0" err="1"/>
              <a:t>ー</a:t>
            </a:r>
            <a:r>
              <a:rPr lang="en-US" altLang="ja-JP" dirty="0"/>
              <a:t>2004</a:t>
            </a:r>
            <a:r>
              <a:rPr lang="ja-JP" altLang="en-US" dirty="0"/>
              <a:t>（</a:t>
            </a:r>
            <a:r>
              <a:rPr lang="en-US" altLang="ja-JP" dirty="0"/>
              <a:t>2004</a:t>
            </a:r>
            <a:r>
              <a:rPr lang="ja-JP" altLang="en-US" dirty="0"/>
              <a:t>年</a:t>
            </a:r>
            <a:r>
              <a:rPr lang="en-US" altLang="ja-JP" dirty="0"/>
              <a:t>6</a:t>
            </a:r>
            <a:r>
              <a:rPr lang="ja-JP" altLang="en-US" dirty="0"/>
              <a:t>月</a:t>
            </a:r>
            <a:r>
              <a:rPr lang="en-US" altLang="ja-JP" dirty="0"/>
              <a:t>15</a:t>
            </a:r>
            <a:r>
              <a:rPr lang="ja-JP" altLang="en-US" dirty="0"/>
              <a:t>日）</a:t>
            </a:r>
          </a:p>
          <a:p>
            <a:pPr marL="400050" lvl="1" indent="0"/>
            <a:r>
              <a:rPr lang="ja-JP" altLang="en-US" dirty="0"/>
              <a:t>ア）</a:t>
            </a:r>
            <a:r>
              <a:rPr lang="ja-JP" altLang="en-US" dirty="0">
                <a:solidFill>
                  <a:srgbClr val="FF0000"/>
                </a:solidFill>
              </a:rPr>
              <a:t>政府コンテンツのデジタルアーカイブ構築と一般利用の拡大</a:t>
            </a:r>
            <a:r>
              <a:rPr lang="ja-JP" altLang="en-US" dirty="0"/>
              <a:t>（内閣官房及び全府省）</a:t>
            </a:r>
          </a:p>
          <a:p>
            <a:pPr marL="800100" lvl="2" indent="0"/>
            <a:r>
              <a:rPr lang="ja-JP" altLang="en-US" dirty="0"/>
              <a:t>国立国会図書館における政府刊行物アーカイブ（文書や記録を電子的に集積し保管する書庫）構築及び同図書館のウェブページ・アーカイブを活用した政府各機関ホームページの長期的保存により、国等の有するコンテンツの利用機会の拡大と保存を図るため、同図書館も参加した連絡会議を設置し、アーカイブの構築や公開に関するルールの明確化など、同図書館への協力体制を</a:t>
            </a:r>
            <a:r>
              <a:rPr lang="en-US" altLang="ja-JP" dirty="0"/>
              <a:t>2004 </a:t>
            </a:r>
            <a:r>
              <a:rPr lang="ja-JP" altLang="en-US" dirty="0"/>
              <a:t>年度中に確立する。また、同連絡会議の場において、</a:t>
            </a:r>
            <a:r>
              <a:rPr lang="ja-JP" altLang="en-US" dirty="0">
                <a:solidFill>
                  <a:srgbClr val="FF0000"/>
                </a:solidFill>
              </a:rPr>
              <a:t>国立国会図書館で検討しているアーカイブの統合ポータルサイトとの連携のあり方についても検討</a:t>
            </a:r>
            <a:r>
              <a:rPr lang="ja-JP" altLang="en-US" dirty="0"/>
              <a:t>する。</a:t>
            </a:r>
          </a:p>
          <a:p>
            <a:pPr marL="0" indent="0"/>
            <a:r>
              <a:rPr lang="en-US" altLang="ja-JP" dirty="0"/>
              <a:t>IT </a:t>
            </a:r>
            <a:r>
              <a:rPr lang="ja-JP" altLang="en-US" dirty="0"/>
              <a:t>政策パッケージ</a:t>
            </a:r>
            <a:r>
              <a:rPr lang="en-US" altLang="ja-JP" dirty="0"/>
              <a:t>-2005</a:t>
            </a:r>
            <a:r>
              <a:rPr lang="ja-JP" altLang="en-US" dirty="0"/>
              <a:t>（</a:t>
            </a:r>
            <a:r>
              <a:rPr lang="en-US" altLang="ja-JP" dirty="0"/>
              <a:t>2005</a:t>
            </a:r>
            <a:r>
              <a:rPr lang="ja-JP" altLang="en-US" dirty="0"/>
              <a:t>年</a:t>
            </a:r>
            <a:r>
              <a:rPr lang="en-US" altLang="ja-JP" dirty="0"/>
              <a:t>2 </a:t>
            </a:r>
            <a:r>
              <a:rPr lang="ja-JP" altLang="en-US" dirty="0"/>
              <a:t>月</a:t>
            </a:r>
            <a:r>
              <a:rPr lang="en-US" altLang="ja-JP" dirty="0"/>
              <a:t>24 </a:t>
            </a:r>
            <a:r>
              <a:rPr lang="ja-JP" altLang="en-US" dirty="0"/>
              <a:t>日）</a:t>
            </a:r>
          </a:p>
          <a:p>
            <a:pPr marL="400050" lvl="1" indent="0"/>
            <a:r>
              <a:rPr lang="en-US" altLang="ja-JP" dirty="0"/>
              <a:t>― </a:t>
            </a:r>
            <a:r>
              <a:rPr lang="ja-JP" altLang="en-US" dirty="0"/>
              <a:t>世界最先端の</a:t>
            </a:r>
            <a:r>
              <a:rPr lang="en-US" altLang="ja-JP" dirty="0"/>
              <a:t>IT </a:t>
            </a:r>
            <a:r>
              <a:rPr lang="ja-JP" altLang="en-US" dirty="0"/>
              <a:t>国家の実現に向けて </a:t>
            </a:r>
            <a:r>
              <a:rPr lang="en-US" altLang="ja-JP" dirty="0"/>
              <a:t>―</a:t>
            </a:r>
          </a:p>
          <a:p>
            <a:pPr marL="400050" lvl="1" indent="0"/>
            <a:r>
              <a:rPr lang="ja-JP" altLang="en-US" dirty="0"/>
              <a:t>（４）</a:t>
            </a:r>
            <a:r>
              <a:rPr lang="ja-JP" altLang="en-US" dirty="0">
                <a:solidFill>
                  <a:srgbClr val="FF0000"/>
                </a:solidFill>
              </a:rPr>
              <a:t>政府のデジタルコンテンツのアーカイブ化の推進</a:t>
            </a:r>
            <a:r>
              <a:rPr lang="ja-JP" altLang="en-US" dirty="0"/>
              <a:t>（内閣官房及び全府省）</a:t>
            </a:r>
          </a:p>
          <a:p>
            <a:pPr marL="800100" lvl="2" indent="0"/>
            <a:r>
              <a:rPr lang="ja-JP" altLang="en-US" dirty="0"/>
              <a:t>国立国会図書館におけるネットワーク系電子出版物の収集やデジタルアーカイブの統合ポータルサイトの構築等の取り組みを活用し、</a:t>
            </a:r>
            <a:r>
              <a:rPr lang="ja-JP" altLang="en-US" dirty="0">
                <a:solidFill>
                  <a:srgbClr val="FF0000"/>
                </a:solidFill>
              </a:rPr>
              <a:t>国等の有するデジタルコンテンツのアーカイブ化を一層強化</a:t>
            </a:r>
            <a:r>
              <a:rPr lang="ja-JP" altLang="en-US" dirty="0"/>
              <a:t>するため、デジタルアーカイブの推進に関する関係省庁連絡会議において、政府等のデジタルアーカイブ構築・運用に関する基本方針を</a:t>
            </a:r>
            <a:r>
              <a:rPr lang="en-US" altLang="ja-JP" dirty="0"/>
              <a:t>2005 </a:t>
            </a:r>
            <a:r>
              <a:rPr lang="ja-JP" altLang="en-US" dirty="0"/>
              <a:t>年中に策定する。</a:t>
            </a:r>
          </a:p>
        </p:txBody>
      </p:sp>
      <p:sp>
        <p:nvSpPr>
          <p:cNvPr id="5" name="スライド番号プレースホルダ 3"/>
          <p:cNvSpPr>
            <a:spLocks noGrp="1"/>
          </p:cNvSpPr>
          <p:nvPr>
            <p:ph type="sldNum" sz="quarter" idx="4294967295"/>
          </p:nvPr>
        </p:nvSpPr>
        <p:spPr>
          <a:xfrm>
            <a:off x="8077200" y="6356351"/>
            <a:ext cx="2133600" cy="365125"/>
          </a:xfrm>
          <a:prstGeom prst="rect">
            <a:avLst/>
          </a:prstGeom>
        </p:spPr>
        <p:txBody>
          <a:bodyPr/>
          <a:lstStyle/>
          <a:p>
            <a:fld id="{042AED99-7FB4-404E-8A97-64753DCE42EC}" type="slidenum">
              <a:rPr lang="en-US" smtClean="0">
                <a:solidFill>
                  <a:prstClr val="black">
                    <a:tint val="75000"/>
                  </a:prstClr>
                </a:solidFill>
              </a:rPr>
              <a:pPr/>
              <a:t>38</a:t>
            </a:fld>
            <a:endParaRPr lang="en-US" dirty="0">
              <a:solidFill>
                <a:prstClr val="black">
                  <a:tint val="75000"/>
                </a:prstClr>
              </a:solidFill>
            </a:endParaRPr>
          </a:p>
        </p:txBody>
      </p:sp>
      <p:sp>
        <p:nvSpPr>
          <p:cNvPr id="6" name="横巻き 5"/>
          <p:cNvSpPr/>
          <p:nvPr/>
        </p:nvSpPr>
        <p:spPr>
          <a:xfrm>
            <a:off x="9159240" y="0"/>
            <a:ext cx="2895600" cy="141732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政府は、</a:t>
            </a:r>
            <a:r>
              <a:rPr lang="en-US" altLang="ja-JP" b="1" dirty="0">
                <a:solidFill>
                  <a:srgbClr val="FF0000"/>
                </a:solidFill>
                <a:latin typeface="Meiryo UI" panose="020B0604030504040204" pitchFamily="50" charset="-128"/>
                <a:ea typeface="Meiryo UI" panose="020B0604030504040204" pitchFamily="50" charset="-128"/>
              </a:rPr>
              <a:t>2003</a:t>
            </a:r>
            <a:r>
              <a:rPr lang="ja-JP" altLang="en-US" b="1" dirty="0">
                <a:solidFill>
                  <a:srgbClr val="FF0000"/>
                </a:solidFill>
                <a:latin typeface="Meiryo UI" panose="020B0604030504040204" pitchFamily="50" charset="-128"/>
                <a:ea typeface="Meiryo UI" panose="020B0604030504040204" pitchFamily="50" charset="-128"/>
              </a:rPr>
              <a:t>年頃から、デジタルアーカイブの構築を支援する施策を方針として策定している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211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国の情報政策</a:t>
            </a:r>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042AED99-7FB4-404E-8A97-64753DCE42EC}" type="slidenum">
              <a:rPr kumimoji="0" lang="en-US" smtClean="0"/>
              <a:pPr/>
              <a:t>39</a:t>
            </a:fld>
            <a:endParaRPr kumimoji="0" lang="en-US"/>
          </a:p>
        </p:txBody>
      </p:sp>
      <p:sp>
        <p:nvSpPr>
          <p:cNvPr id="7" name="正方形/長方形 6"/>
          <p:cNvSpPr/>
          <p:nvPr/>
        </p:nvSpPr>
        <p:spPr>
          <a:xfrm>
            <a:off x="1801930" y="6430900"/>
            <a:ext cx="648072"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hlinkClick r:id="rId3"/>
              </a:rPr>
              <a:t>PDF</a:t>
            </a:r>
            <a:endParaRPr lang="ja-JP" altLang="en-US" dirty="0"/>
          </a:p>
        </p:txBody>
      </p:sp>
      <p:sp>
        <p:nvSpPr>
          <p:cNvPr id="8" name="正方形/長方形 7"/>
          <p:cNvSpPr/>
          <p:nvPr/>
        </p:nvSpPr>
        <p:spPr>
          <a:xfrm>
            <a:off x="2576993" y="6430900"/>
            <a:ext cx="926719" cy="21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Xmind</a:t>
            </a:r>
            <a:endParaRPr lang="ja-JP" altLang="en-US" dirty="0"/>
          </a:p>
        </p:txBody>
      </p:sp>
      <p:pic>
        <p:nvPicPr>
          <p:cNvPr id="3" name="図 2"/>
          <p:cNvPicPr>
            <a:picLocks noChangeAspect="1"/>
          </p:cNvPicPr>
          <p:nvPr/>
        </p:nvPicPr>
        <p:blipFill>
          <a:blip r:embed="rId4"/>
          <a:stretch>
            <a:fillRect/>
          </a:stretch>
        </p:blipFill>
        <p:spPr>
          <a:xfrm>
            <a:off x="0" y="772160"/>
            <a:ext cx="12192000" cy="6096000"/>
          </a:xfrm>
          <a:prstGeom prst="rect">
            <a:avLst/>
          </a:prstGeom>
        </p:spPr>
      </p:pic>
      <p:sp>
        <p:nvSpPr>
          <p:cNvPr id="6" name="テキスト ボックス 5"/>
          <p:cNvSpPr txBox="1"/>
          <p:nvPr/>
        </p:nvSpPr>
        <p:spPr>
          <a:xfrm>
            <a:off x="7166543" y="6246234"/>
            <a:ext cx="4879862" cy="369332"/>
          </a:xfrm>
          <a:prstGeom prst="rect">
            <a:avLst/>
          </a:prstGeom>
          <a:noFill/>
        </p:spPr>
        <p:txBody>
          <a:bodyPr wrap="none" rtlCol="0">
            <a:spAutoFit/>
          </a:bodyPr>
          <a:lstStyle/>
          <a:p>
            <a:r>
              <a:rPr lang="ja-JP" altLang="en-US" dirty="0">
                <a:hlinkClick r:id="rId5"/>
              </a:rPr>
              <a:t>新たな方向性の模索</a:t>
            </a:r>
            <a:r>
              <a:rPr lang="en-US" altLang="ja-JP" dirty="0">
                <a:hlinkClick r:id="rId5"/>
              </a:rPr>
              <a:t>_08</a:t>
            </a:r>
            <a:r>
              <a:rPr lang="ja-JP" altLang="en-US" dirty="0">
                <a:hlinkClick r:id="rId5"/>
              </a:rPr>
              <a:t>国の情報政策</a:t>
            </a:r>
            <a:r>
              <a:rPr lang="en-US" altLang="ja-JP" dirty="0" err="1">
                <a:hlinkClick r:id="rId5"/>
              </a:rPr>
              <a:t>MindMap</a:t>
            </a:r>
            <a:endParaRPr kumimoji="1" lang="ja-JP" altLang="en-US" dirty="0"/>
          </a:p>
        </p:txBody>
      </p:sp>
    </p:spTree>
    <p:extLst>
      <p:ext uri="{BB962C8B-B14F-4D97-AF65-F5344CB8AC3E}">
        <p14:creationId xmlns:p14="http://schemas.microsoft.com/office/powerpoint/2010/main" val="340040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図書館員になったときに感じたこと</a:t>
            </a:r>
          </a:p>
        </p:txBody>
      </p:sp>
      <p:sp>
        <p:nvSpPr>
          <p:cNvPr id="3" name="コンテンツ プレースホルダー 2"/>
          <p:cNvSpPr>
            <a:spLocks noGrp="1"/>
          </p:cNvSpPr>
          <p:nvPr>
            <p:ph sz="half" idx="1"/>
          </p:nvPr>
        </p:nvSpPr>
        <p:spPr>
          <a:xfrm>
            <a:off x="412955" y="1052737"/>
            <a:ext cx="5606845" cy="5073427"/>
          </a:xfrm>
        </p:spPr>
        <p:txBody>
          <a:bodyPr>
            <a:normAutofit fontScale="92500" lnSpcReduction="10000"/>
          </a:bodyPr>
          <a:lstStyle/>
          <a:p>
            <a:r>
              <a:rPr lang="ja-JP" altLang="en-US" dirty="0"/>
              <a:t>社会の変化への対応が遅い。 </a:t>
            </a:r>
          </a:p>
          <a:p>
            <a:pPr lvl="1"/>
            <a:r>
              <a:rPr lang="ja-JP" altLang="en-US" dirty="0"/>
              <a:t>保守的。もっと外を見て </a:t>
            </a:r>
            <a:endParaRPr lang="en-US" altLang="ja-JP" dirty="0"/>
          </a:p>
          <a:p>
            <a:pPr lvl="1"/>
            <a:r>
              <a:rPr lang="zh-TW" altLang="en-US" dirty="0"/>
              <a:t>所掌主義、文書主義、前例主義 </a:t>
            </a:r>
          </a:p>
          <a:p>
            <a:r>
              <a:rPr lang="ja-JP" altLang="en-US" dirty="0"/>
              <a:t>意思決定が遅い </a:t>
            </a:r>
          </a:p>
          <a:p>
            <a:pPr lvl="1"/>
            <a:r>
              <a:rPr lang="ja-JP" altLang="en-US" dirty="0"/>
              <a:t>曖昧な表現の文書合意 </a:t>
            </a:r>
          </a:p>
          <a:p>
            <a:r>
              <a:rPr lang="ja-JP" altLang="en-US" dirty="0"/>
              <a:t>外向けと内向けのギャップ</a:t>
            </a:r>
            <a:endParaRPr lang="en-US" altLang="ja-JP" dirty="0"/>
          </a:p>
          <a:p>
            <a:pPr lvl="1"/>
            <a:r>
              <a:rPr lang="ja-JP" altLang="en-US" dirty="0"/>
              <a:t>外向けのプレゼン内容と、内部での議論のギャップ </a:t>
            </a:r>
            <a:endParaRPr lang="en-US" altLang="ja-JP" dirty="0"/>
          </a:p>
          <a:p>
            <a:r>
              <a:rPr lang="ja-JP" altLang="en-US" dirty="0"/>
              <a:t>組織内会議が利害調整の場になっている </a:t>
            </a:r>
          </a:p>
          <a:p>
            <a:endParaRPr lang="ja-JP" altLang="en-US" dirty="0"/>
          </a:p>
          <a:p>
            <a:endParaRPr lang="ja-JP" altLang="en-US" dirty="0"/>
          </a:p>
          <a:p>
            <a:endParaRPr kumimoji="1" lang="ja-JP" altLang="en-US" dirty="0"/>
          </a:p>
        </p:txBody>
      </p:sp>
      <p:sp>
        <p:nvSpPr>
          <p:cNvPr id="4" name="コンテンツ プレースホルダー 3"/>
          <p:cNvSpPr>
            <a:spLocks noGrp="1"/>
          </p:cNvSpPr>
          <p:nvPr>
            <p:ph sz="half" idx="2"/>
          </p:nvPr>
        </p:nvSpPr>
        <p:spPr>
          <a:xfrm>
            <a:off x="6172199" y="1052737"/>
            <a:ext cx="5538019" cy="5668739"/>
          </a:xfrm>
        </p:spPr>
        <p:txBody>
          <a:bodyPr>
            <a:normAutofit fontScale="92500" lnSpcReduction="10000"/>
          </a:bodyPr>
          <a:lstStyle/>
          <a:p>
            <a:r>
              <a:rPr lang="ja-JP" altLang="en-US" dirty="0"/>
              <a:t>組織内論理、図書館の世界だけで考えていること </a:t>
            </a:r>
            <a:endParaRPr lang="en-US" altLang="ja-JP" dirty="0"/>
          </a:p>
          <a:p>
            <a:pPr lvl="1"/>
            <a:r>
              <a:rPr lang="zh-TW" altLang="en-US" dirty="0"/>
              <a:t>単館主義（自己完結型） </a:t>
            </a:r>
          </a:p>
          <a:p>
            <a:pPr lvl="1"/>
            <a:r>
              <a:rPr lang="ja-JP" altLang="en-US" dirty="0"/>
              <a:t>図書館以外のサービスの状況を利用して感じる便利さを </a:t>
            </a:r>
          </a:p>
          <a:p>
            <a:pPr lvl="1"/>
            <a:r>
              <a:rPr lang="ja-JP" altLang="en-US" dirty="0"/>
              <a:t>業務的には、紙資料の蔵書目録至上主義 </a:t>
            </a:r>
            <a:endParaRPr lang="en-US" altLang="ja-JP" dirty="0"/>
          </a:p>
          <a:p>
            <a:r>
              <a:rPr lang="ja-JP" altLang="en-US" dirty="0"/>
              <a:t>労働集約的な業務</a:t>
            </a:r>
            <a:endParaRPr lang="en-US" altLang="ja-JP" dirty="0"/>
          </a:p>
          <a:p>
            <a:pPr lvl="1"/>
            <a:r>
              <a:rPr lang="ja-JP" altLang="en-US" dirty="0"/>
              <a:t>人海戦術</a:t>
            </a:r>
            <a:endParaRPr lang="en-US" altLang="ja-JP" dirty="0"/>
          </a:p>
          <a:p>
            <a:pPr lvl="1"/>
            <a:r>
              <a:rPr lang="ja-JP" altLang="en-US" dirty="0"/>
              <a:t>個人のスキルに依存した業務に </a:t>
            </a:r>
            <a:endParaRPr lang="en-US" altLang="ja-JP" dirty="0"/>
          </a:p>
          <a:p>
            <a:r>
              <a:rPr lang="ja-JP" altLang="en-US" dirty="0"/>
              <a:t>システム化の要件定義ができない</a:t>
            </a:r>
            <a:endParaRPr lang="en-US" altLang="ja-JP" dirty="0"/>
          </a:p>
          <a:p>
            <a:pPr lvl="1"/>
            <a:r>
              <a:rPr lang="ja-JP" altLang="en-US" dirty="0"/>
              <a:t>要件定義ができない </a:t>
            </a:r>
          </a:p>
          <a:p>
            <a:pPr lvl="1"/>
            <a:r>
              <a:rPr lang="ja-JP" altLang="en-US" dirty="0"/>
              <a:t>システムを知らない人がシステム化要件を決めている </a:t>
            </a:r>
          </a:p>
          <a:p>
            <a:pPr lvl="1"/>
            <a:r>
              <a:rPr lang="ja-JP" altLang="en-US" dirty="0"/>
              <a:t>要素技術をいかに選択し、適用して課題解決の実現ができるか </a:t>
            </a:r>
          </a:p>
          <a:p>
            <a:pPr lvl="1"/>
            <a:endParaRPr lang="ja-JP" altLang="en-US" dirty="0"/>
          </a:p>
          <a:p>
            <a:endParaRPr lang="ja-JP" altLang="en-US" dirty="0"/>
          </a:p>
          <a:p>
            <a:pPr lvl="1"/>
            <a:endParaRPr lang="ja-JP" altLang="en-US" dirty="0"/>
          </a:p>
          <a:p>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4</a:t>
            </a:fld>
            <a:endParaRPr kumimoji="0" lang="en-US"/>
          </a:p>
        </p:txBody>
      </p:sp>
      <p:sp>
        <p:nvSpPr>
          <p:cNvPr id="7" name="横巻き 6"/>
          <p:cNvSpPr/>
          <p:nvPr/>
        </p:nvSpPr>
        <p:spPr>
          <a:xfrm>
            <a:off x="2101133" y="5073052"/>
            <a:ext cx="3798734" cy="1040979"/>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a:latin typeface="Meiryo UI" panose="020B0604030504040204" pitchFamily="50" charset="-128"/>
                <a:ea typeface="Meiryo UI" panose="020B0604030504040204" pitchFamily="50" charset="-128"/>
              </a:rPr>
              <a:t>18</a:t>
            </a:r>
            <a:r>
              <a:rPr lang="ja-JP" altLang="en-US" sz="2400" dirty="0">
                <a:latin typeface="Meiryo UI" panose="020B0604030504040204" pitchFamily="50" charset="-128"/>
                <a:ea typeface="Meiryo UI" panose="020B0604030504040204" pitchFamily="50" charset="-128"/>
              </a:rPr>
              <a:t>年前の</a:t>
            </a:r>
            <a:r>
              <a:rPr lang="en-US" altLang="ja-JP" sz="2400" dirty="0">
                <a:latin typeface="Meiryo UI" panose="020B0604030504040204" pitchFamily="50" charset="-128"/>
                <a:ea typeface="Meiryo UI" panose="020B0604030504040204" pitchFamily="50" charset="-128"/>
              </a:rPr>
              <a:t>NDL</a:t>
            </a:r>
          </a:p>
          <a:p>
            <a:pPr algn="ctr"/>
            <a:r>
              <a:rPr lang="ja-JP" altLang="en-US" sz="2400" dirty="0">
                <a:latin typeface="Meiryo UI" panose="020B0604030504040204" pitchFamily="50" charset="-128"/>
                <a:ea typeface="Meiryo UI" panose="020B0604030504040204" pitchFamily="50" charset="-128"/>
              </a:rPr>
              <a:t>今は？他の図書館はどう？</a:t>
            </a:r>
            <a:endParaRPr lang="ja-JP" altLang="ja-JP"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9588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928670"/>
          </a:xfrm>
        </p:spPr>
        <p:txBody>
          <a:bodyPr>
            <a:normAutofit/>
          </a:bodyPr>
          <a:lstStyle/>
          <a:p>
            <a:r>
              <a:rPr lang="ja-JP" altLang="en-US" sz="3600" dirty="0"/>
              <a:t>ナショナル・アーカイブ関連の国の動き</a:t>
            </a:r>
          </a:p>
        </p:txBody>
      </p:sp>
      <p:sp>
        <p:nvSpPr>
          <p:cNvPr id="6" name="コンテンツ プレースホルダー 5"/>
          <p:cNvSpPr>
            <a:spLocks noGrp="1"/>
          </p:cNvSpPr>
          <p:nvPr>
            <p:ph idx="1"/>
          </p:nvPr>
        </p:nvSpPr>
        <p:spPr>
          <a:xfrm>
            <a:off x="111211" y="928670"/>
            <a:ext cx="12080789" cy="6244746"/>
          </a:xfrm>
        </p:spPr>
        <p:txBody>
          <a:bodyPr>
            <a:normAutofit fontScale="92500" lnSpcReduction="20000"/>
          </a:bodyPr>
          <a:lstStyle/>
          <a:p>
            <a:pPr marL="342900" lvl="1" indent="-342900"/>
            <a:r>
              <a:rPr lang="ja-JP" altLang="en-US" dirty="0">
                <a:solidFill>
                  <a:srgbClr val="FF0000"/>
                </a:solidFill>
              </a:rPr>
              <a:t>知的財産政策ビジョン</a:t>
            </a:r>
            <a:r>
              <a:rPr lang="ja-JP" altLang="en-US" dirty="0"/>
              <a:t>（</a:t>
            </a:r>
            <a:r>
              <a:rPr lang="en-US" altLang="ja-JP" dirty="0"/>
              <a:t>2013</a:t>
            </a:r>
            <a:r>
              <a:rPr lang="ja-JP" altLang="en-US" dirty="0"/>
              <a:t>年</a:t>
            </a:r>
            <a:r>
              <a:rPr lang="en-US" altLang="ja-JP" dirty="0"/>
              <a:t>6</a:t>
            </a:r>
            <a:r>
              <a:rPr lang="ja-JP" altLang="en-US" dirty="0"/>
              <a:t>月</a:t>
            </a:r>
            <a:r>
              <a:rPr lang="en-US" altLang="ja-JP" dirty="0"/>
              <a:t>7</a:t>
            </a:r>
            <a:r>
              <a:rPr lang="ja-JP" altLang="en-US" dirty="0"/>
              <a:t>日知的財産戦略本部）</a:t>
            </a:r>
            <a:endParaRPr lang="en-US" altLang="ja-JP" dirty="0"/>
          </a:p>
          <a:p>
            <a:pPr marL="342900" lvl="1" indent="-342900"/>
            <a:r>
              <a:rPr lang="ja-JP" altLang="en-US" dirty="0"/>
              <a:t>国の</a:t>
            </a:r>
            <a:r>
              <a:rPr lang="ja-JP" altLang="ja-JP" dirty="0"/>
              <a:t>各施策</a:t>
            </a:r>
            <a:r>
              <a:rPr lang="ja-JP" altLang="en-US" dirty="0"/>
              <a:t>、計画、提言</a:t>
            </a:r>
            <a:endParaRPr lang="ja-JP" altLang="ja-JP" sz="2000" dirty="0"/>
          </a:p>
          <a:p>
            <a:pPr lvl="1"/>
            <a:r>
              <a:rPr lang="zh-TW" altLang="ja-JP" dirty="0">
                <a:hlinkClick r:id="rId3"/>
              </a:rPr>
              <a:t>世界最先端</a:t>
            </a:r>
            <a:r>
              <a:rPr lang="en-US" altLang="ja-JP" dirty="0">
                <a:hlinkClick r:id="rId3"/>
              </a:rPr>
              <a:t>IT</a:t>
            </a:r>
            <a:r>
              <a:rPr lang="zh-TW" altLang="ja-JP" dirty="0">
                <a:hlinkClick r:id="rId3"/>
              </a:rPr>
              <a:t>国家創造宣言</a:t>
            </a:r>
            <a:r>
              <a:rPr lang="zh-TW" altLang="ja-JP" dirty="0"/>
              <a:t>（</a:t>
            </a:r>
            <a:r>
              <a:rPr lang="en-US" altLang="ja-JP" dirty="0"/>
              <a:t>2013</a:t>
            </a:r>
            <a:r>
              <a:rPr lang="zh-TW" altLang="ja-JP" dirty="0"/>
              <a:t>年</a:t>
            </a:r>
            <a:r>
              <a:rPr lang="en-US" altLang="ja-JP" dirty="0"/>
              <a:t>6</a:t>
            </a:r>
            <a:r>
              <a:rPr lang="zh-TW" altLang="ja-JP" dirty="0"/>
              <a:t>月</a:t>
            </a:r>
            <a:r>
              <a:rPr lang="en-US" altLang="ja-JP" dirty="0"/>
              <a:t>14</a:t>
            </a:r>
            <a:r>
              <a:rPr lang="zh-TW" altLang="ja-JP" dirty="0"/>
              <a:t>日閣議決定）</a:t>
            </a:r>
            <a:endParaRPr lang="en-US" altLang="zh-TW" dirty="0"/>
          </a:p>
          <a:p>
            <a:pPr lvl="1"/>
            <a:r>
              <a:rPr lang="ja-JP" altLang="ja-JP" dirty="0"/>
              <a:t>高度情報通信ネットワーク社会推進戦略本部</a:t>
            </a:r>
            <a:endParaRPr lang="en-US" altLang="ja-JP" dirty="0"/>
          </a:p>
          <a:p>
            <a:pPr lvl="2"/>
            <a:r>
              <a:rPr lang="ja-JP" altLang="ja-JP" dirty="0">
                <a:hlinkClick r:id="rId4"/>
              </a:rPr>
              <a:t>電子行政オープンデータ推進のためのロードマップ</a:t>
            </a:r>
            <a:r>
              <a:rPr lang="ja-JP" altLang="en-US" dirty="0"/>
              <a:t>（</a:t>
            </a:r>
            <a:r>
              <a:rPr lang="en-US" altLang="ja-JP" dirty="0"/>
              <a:t>2013</a:t>
            </a:r>
            <a:r>
              <a:rPr lang="ja-JP" altLang="ja-JP" dirty="0"/>
              <a:t>年</a:t>
            </a:r>
            <a:r>
              <a:rPr lang="en-US" altLang="ja-JP" dirty="0"/>
              <a:t>6</a:t>
            </a:r>
            <a:r>
              <a:rPr lang="ja-JP" altLang="ja-JP" dirty="0"/>
              <a:t>月</a:t>
            </a:r>
            <a:r>
              <a:rPr lang="en-US" altLang="ja-JP" dirty="0"/>
              <a:t>14</a:t>
            </a:r>
            <a:r>
              <a:rPr lang="ja-JP" altLang="ja-JP" dirty="0"/>
              <a:t>日高度情報通信ネットワーク社会推進戦略本部決定</a:t>
            </a:r>
            <a:r>
              <a:rPr lang="ja-JP" altLang="en-US" dirty="0"/>
              <a:t>）</a:t>
            </a:r>
            <a:endParaRPr lang="ja-JP" altLang="ja-JP" dirty="0"/>
          </a:p>
          <a:p>
            <a:pPr lvl="1"/>
            <a:r>
              <a:rPr lang="ja-JP" altLang="ja-JP" dirty="0"/>
              <a:t>電子書籍と出版文化の振興に関する議員連盟（電書議連）</a:t>
            </a:r>
            <a:endParaRPr lang="en-US" altLang="ja-JP" dirty="0"/>
          </a:p>
          <a:p>
            <a:pPr lvl="2"/>
            <a:r>
              <a:rPr lang="ja-JP" altLang="ja-JP" dirty="0"/>
              <a:t>「出版社の権利のあり方に関する提言（中山提言）」（</a:t>
            </a:r>
            <a:r>
              <a:rPr lang="en-US" altLang="ja-JP" dirty="0"/>
              <a:t>2013</a:t>
            </a:r>
            <a:r>
              <a:rPr lang="ja-JP" altLang="ja-JP" dirty="0"/>
              <a:t>年</a:t>
            </a:r>
            <a:r>
              <a:rPr lang="en-US" altLang="ja-JP" dirty="0"/>
              <a:t>4</a:t>
            </a:r>
            <a:r>
              <a:rPr lang="ja-JP" altLang="ja-JP" dirty="0"/>
              <a:t>月</a:t>
            </a:r>
            <a:r>
              <a:rPr lang="en-US" altLang="ja-JP" dirty="0"/>
              <a:t>4</a:t>
            </a:r>
            <a:r>
              <a:rPr lang="ja-JP" altLang="ja-JP" dirty="0"/>
              <a:t>日第</a:t>
            </a:r>
            <a:r>
              <a:rPr lang="en-US" altLang="ja-JP" dirty="0"/>
              <a:t>7</a:t>
            </a:r>
            <a:r>
              <a:rPr lang="ja-JP" altLang="ja-JP" dirty="0"/>
              <a:t>回「印刷文化・電子文化の基盤整備に関する勉強会（中川勉強会）</a:t>
            </a:r>
            <a:r>
              <a:rPr lang="ja-JP" altLang="en-US" dirty="0"/>
              <a:t>）</a:t>
            </a:r>
            <a:endParaRPr lang="ja-JP" altLang="ja-JP" dirty="0"/>
          </a:p>
          <a:p>
            <a:pPr lvl="1"/>
            <a:r>
              <a:rPr lang="ja-JP" altLang="ja-JP" dirty="0"/>
              <a:t>デジタル文化資産推進議員連盟（</a:t>
            </a:r>
            <a:r>
              <a:rPr lang="zh-TW" altLang="en-US" dirty="0"/>
              <a:t>文化資産議連</a:t>
            </a:r>
            <a:r>
              <a:rPr lang="ja-JP" altLang="ja-JP" dirty="0"/>
              <a:t>）</a:t>
            </a:r>
            <a:endParaRPr lang="en-US" altLang="ja-JP" dirty="0"/>
          </a:p>
          <a:p>
            <a:pPr lvl="2"/>
            <a:r>
              <a:rPr lang="ja-JP" altLang="ja-JP" dirty="0"/>
              <a:t>日本の文化情報戦略基盤「国立デジタル文化資産振興センター（仮称）」</a:t>
            </a:r>
            <a:r>
              <a:rPr lang="ja-JP" altLang="en-US" dirty="0"/>
              <a:t>設立</a:t>
            </a:r>
            <a:r>
              <a:rPr lang="ja-JP" altLang="ja-JP" dirty="0"/>
              <a:t>構想提言（</a:t>
            </a:r>
            <a:r>
              <a:rPr lang="en-US" altLang="ja-JP" dirty="0"/>
              <a:t>2014</a:t>
            </a:r>
            <a:r>
              <a:rPr lang="ja-JP" altLang="ja-JP" dirty="0"/>
              <a:t>年</a:t>
            </a:r>
            <a:r>
              <a:rPr lang="en-US" altLang="ja-JP" dirty="0"/>
              <a:t>5</a:t>
            </a:r>
            <a:r>
              <a:rPr lang="ja-JP" altLang="ja-JP" dirty="0"/>
              <a:t>月</a:t>
            </a:r>
            <a:r>
              <a:rPr lang="en-US" altLang="ja-JP" dirty="0"/>
              <a:t>23</a:t>
            </a:r>
            <a:r>
              <a:rPr lang="ja-JP" altLang="ja-JP" dirty="0"/>
              <a:t>日デジタル文化資産推進議連資料）</a:t>
            </a:r>
          </a:p>
          <a:p>
            <a:pPr lvl="1"/>
            <a:r>
              <a:rPr lang="ja-JP" altLang="ja-JP" dirty="0"/>
              <a:t>知的財産戦略本部検証・評価・企画委員会</a:t>
            </a:r>
            <a:endParaRPr lang="en-US" altLang="ja-JP" dirty="0"/>
          </a:p>
          <a:p>
            <a:pPr lvl="2"/>
            <a:r>
              <a:rPr lang="ja-JP" altLang="ja-JP" dirty="0">
                <a:hlinkClick r:id="rId5"/>
              </a:rPr>
              <a:t>アーカイブに関するタスクフォース報告書</a:t>
            </a:r>
            <a:r>
              <a:rPr lang="ja-JP" altLang="ja-JP" dirty="0"/>
              <a:t>（</a:t>
            </a:r>
            <a:r>
              <a:rPr lang="en-US" altLang="ja-JP" dirty="0"/>
              <a:t>2014</a:t>
            </a:r>
            <a:r>
              <a:rPr lang="ja-JP" altLang="ja-JP" dirty="0"/>
              <a:t>年</a:t>
            </a:r>
            <a:r>
              <a:rPr lang="en-US" altLang="ja-JP" dirty="0"/>
              <a:t>4</a:t>
            </a:r>
            <a:r>
              <a:rPr lang="ja-JP" altLang="ja-JP" dirty="0"/>
              <a:t>月</a:t>
            </a:r>
            <a:r>
              <a:rPr lang="en-US" altLang="ja-JP" dirty="0"/>
              <a:t>11</a:t>
            </a:r>
            <a:r>
              <a:rPr lang="ja-JP" altLang="ja-JP" dirty="0"/>
              <a:t>日知的財産戦略本部検証・評価・企画委員会（第</a:t>
            </a:r>
            <a:r>
              <a:rPr lang="en-US" altLang="ja-JP" dirty="0"/>
              <a:t>7</a:t>
            </a:r>
            <a:r>
              <a:rPr lang="ja-JP" altLang="ja-JP" dirty="0"/>
              <a:t>回））</a:t>
            </a:r>
            <a:endParaRPr lang="en-US" altLang="ja-JP" dirty="0"/>
          </a:p>
          <a:p>
            <a:pPr lvl="1"/>
            <a:r>
              <a:rPr lang="ja-JP" altLang="ja-JP" dirty="0"/>
              <a:t>自由民主党知的財産戦略調査会</a:t>
            </a:r>
            <a:endParaRPr lang="en-US" altLang="ja-JP" dirty="0"/>
          </a:p>
          <a:p>
            <a:pPr lvl="2"/>
            <a:r>
              <a:rPr lang="ja-JP" altLang="ja-JP" dirty="0">
                <a:hlinkClick r:id="rId6"/>
              </a:rPr>
              <a:t>知的財産戦略調査会の提言とりまとめ</a:t>
            </a:r>
            <a:r>
              <a:rPr lang="ja-JP" altLang="ja-JP" dirty="0"/>
              <a:t>（</a:t>
            </a:r>
            <a:r>
              <a:rPr lang="en-US" altLang="ja-JP" dirty="0"/>
              <a:t>2014</a:t>
            </a:r>
            <a:r>
              <a:rPr lang="ja-JP" altLang="ja-JP" dirty="0"/>
              <a:t>年</a:t>
            </a:r>
            <a:r>
              <a:rPr lang="en-US" altLang="ja-JP" dirty="0"/>
              <a:t>5</a:t>
            </a:r>
            <a:r>
              <a:rPr lang="ja-JP" altLang="ja-JP" dirty="0"/>
              <a:t>月</a:t>
            </a:r>
            <a:r>
              <a:rPr lang="en-US" altLang="ja-JP" dirty="0"/>
              <a:t>27</a:t>
            </a:r>
            <a:r>
              <a:rPr lang="ja-JP" altLang="ja-JP" dirty="0"/>
              <a:t>日自由民主党知的財産戦略調査会）</a:t>
            </a:r>
          </a:p>
          <a:p>
            <a:pPr lvl="1"/>
            <a:r>
              <a:rPr lang="zh-TW" altLang="en-US" dirty="0">
                <a:hlinkClick r:id="rId7"/>
              </a:rPr>
              <a:t>知的財産推進計画</a:t>
            </a:r>
            <a:r>
              <a:rPr lang="en-US" altLang="zh-TW" dirty="0">
                <a:hlinkClick r:id="rId7"/>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20</a:t>
            </a:r>
            <a:r>
              <a:rPr lang="ja-JP" altLang="en-US" dirty="0"/>
              <a:t>日</a:t>
            </a:r>
            <a:r>
              <a:rPr lang="ja-JP" altLang="ja-JP" dirty="0"/>
              <a:t>知的財産戦略本部</a:t>
            </a:r>
            <a:r>
              <a:rPr lang="ja-JP" altLang="en-US" dirty="0"/>
              <a:t>決定）</a:t>
            </a:r>
            <a:endParaRPr lang="en-US" altLang="ja-JP" dirty="0"/>
          </a:p>
          <a:p>
            <a:pPr lvl="1"/>
            <a:r>
              <a:rPr lang="ja-JP" altLang="en-US" dirty="0">
                <a:hlinkClick r:id="rId8"/>
              </a:rPr>
              <a:t>経済財政運営と改革の基本方針</a:t>
            </a:r>
            <a:r>
              <a:rPr lang="en-US" altLang="ja-JP" dirty="0">
                <a:hlinkClick r:id="rId8"/>
              </a:rPr>
              <a:t>2014</a:t>
            </a:r>
            <a:r>
              <a:rPr lang="ja-JP" altLang="en-US" dirty="0"/>
              <a:t>（</a:t>
            </a:r>
            <a:r>
              <a:rPr lang="en-US" altLang="ja-JP" dirty="0"/>
              <a:t>2014</a:t>
            </a:r>
            <a:r>
              <a:rPr lang="ja-JP" altLang="en-US" dirty="0"/>
              <a:t>年</a:t>
            </a:r>
            <a:r>
              <a:rPr lang="en-US" altLang="ja-JP" dirty="0"/>
              <a:t>6</a:t>
            </a:r>
            <a:r>
              <a:rPr lang="ja-JP" altLang="en-US" dirty="0"/>
              <a:t>月</a:t>
            </a:r>
            <a:r>
              <a:rPr lang="en-US" altLang="ja-JP" dirty="0"/>
              <a:t>24</a:t>
            </a:r>
            <a:r>
              <a:rPr lang="ja-JP" altLang="en-US" dirty="0"/>
              <a:t>日閣議決定）</a:t>
            </a:r>
            <a:endParaRPr lang="en-US" altLang="ja-JP" dirty="0"/>
          </a:p>
          <a:p>
            <a:pPr lvl="1"/>
            <a:r>
              <a:rPr lang="ja-JP" altLang="ja-JP" dirty="0"/>
              <a:t>文化関係資料のアーカイブに関する有識者会議</a:t>
            </a:r>
            <a:r>
              <a:rPr lang="ja-JP" altLang="en-US" dirty="0"/>
              <a:t>（</a:t>
            </a:r>
            <a:r>
              <a:rPr lang="en-US" altLang="ja-JP" dirty="0"/>
              <a:t>2014</a:t>
            </a:r>
            <a:r>
              <a:rPr lang="ja-JP" altLang="en-US" dirty="0"/>
              <a:t>年</a:t>
            </a:r>
            <a:r>
              <a:rPr lang="en-US" altLang="ja-JP" dirty="0"/>
              <a:t>6</a:t>
            </a:r>
            <a:r>
              <a:rPr lang="ja-JP" altLang="en-US" dirty="0"/>
              <a:t>月</a:t>
            </a:r>
            <a:r>
              <a:rPr lang="en-US" altLang="ja-JP" dirty="0"/>
              <a:t>3</a:t>
            </a:r>
            <a:r>
              <a:rPr lang="ja-JP" altLang="en-US" dirty="0"/>
              <a:t>日～）</a:t>
            </a:r>
            <a:r>
              <a:rPr lang="ja-JP" altLang="ja-JP" dirty="0"/>
              <a:t>　</a:t>
            </a:r>
          </a:p>
          <a:p>
            <a:pPr lvl="1"/>
            <a:r>
              <a:rPr lang="ja-JP" altLang="ja-JP" dirty="0"/>
              <a:t>大規模災害情報</a:t>
            </a:r>
            <a:r>
              <a:rPr lang="ja-JP" altLang="en-US" dirty="0"/>
              <a:t>アーカイブス</a:t>
            </a:r>
            <a:r>
              <a:rPr lang="ja-JP" altLang="ja-JP" dirty="0"/>
              <a:t>構想</a:t>
            </a:r>
          </a:p>
          <a:p>
            <a:pPr lvl="1"/>
            <a:endParaRPr lang="ja-JP" altLang="en-US" dirty="0"/>
          </a:p>
          <a:p>
            <a:endParaRPr kumimoji="1" lang="ja-JP" altLang="en-US" dirty="0"/>
          </a:p>
        </p:txBody>
      </p:sp>
      <p:sp>
        <p:nvSpPr>
          <p:cNvPr id="4" name="スライド番号プレースホルダー 3"/>
          <p:cNvSpPr>
            <a:spLocks noGrp="1"/>
          </p:cNvSpPr>
          <p:nvPr>
            <p:ph type="sldNum" sz="quarter" idx="12"/>
          </p:nvPr>
        </p:nvSpPr>
        <p:spPr>
          <a:xfrm>
            <a:off x="8400256" y="6126164"/>
            <a:ext cx="2133600" cy="595312"/>
          </a:xfrm>
        </p:spPr>
        <p:txBody>
          <a:bodyPr/>
          <a:lstStyle/>
          <a:p>
            <a:fld id="{042AED99-7FB4-404E-8A97-64753DCE42EC}" type="slidenum">
              <a:rPr kumimoji="0" lang="en-US" smtClean="0"/>
              <a:pPr/>
              <a:t>40</a:t>
            </a:fld>
            <a:endParaRPr kumimoji="0" lang="en-US" dirty="0"/>
          </a:p>
        </p:txBody>
      </p:sp>
      <p:sp>
        <p:nvSpPr>
          <p:cNvPr id="5" name="横巻き 4"/>
          <p:cNvSpPr/>
          <p:nvPr/>
        </p:nvSpPr>
        <p:spPr>
          <a:xfrm>
            <a:off x="10474225" y="0"/>
            <a:ext cx="1456198"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2013</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a:t>
            </a: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2014</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p>
        </p:txBody>
      </p:sp>
      <p:sp>
        <p:nvSpPr>
          <p:cNvPr id="7" name="円/楕円 6"/>
          <p:cNvSpPr/>
          <p:nvPr/>
        </p:nvSpPr>
        <p:spPr>
          <a:xfrm>
            <a:off x="94593" y="61915"/>
            <a:ext cx="622859" cy="5711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横巻き 7"/>
          <p:cNvSpPr/>
          <p:nvPr/>
        </p:nvSpPr>
        <p:spPr>
          <a:xfrm>
            <a:off x="8595360" y="538451"/>
            <a:ext cx="3596640" cy="132082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国会議員連盟の活動も活発化</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・電子書籍とナショナルアーカイブの</a:t>
            </a:r>
            <a:r>
              <a:rPr lang="en-US" altLang="ja-JP" b="1" dirty="0">
                <a:solidFill>
                  <a:srgbClr val="FF0000"/>
                </a:solidFill>
                <a:latin typeface="Meiryo UI" panose="020B0604030504040204" pitchFamily="50" charset="-128"/>
                <a:ea typeface="Meiryo UI" panose="020B0604030504040204" pitchFamily="50" charset="-128"/>
              </a:rPr>
              <a:t>2</a:t>
            </a:r>
            <a:r>
              <a:rPr lang="ja-JP" altLang="en-US" b="1" dirty="0" err="1">
                <a:solidFill>
                  <a:srgbClr val="FF0000"/>
                </a:solidFill>
                <a:latin typeface="Meiryo UI" panose="020B0604030504040204" pitchFamily="50" charset="-128"/>
                <a:ea typeface="Meiryo UI" panose="020B0604030504040204" pitchFamily="50" charset="-128"/>
              </a:rPr>
              <a:t>つの</a:t>
            </a:r>
            <a:r>
              <a:rPr lang="ja-JP" altLang="en-US" b="1" dirty="0">
                <a:solidFill>
                  <a:srgbClr val="FF0000"/>
                </a:solidFill>
                <a:latin typeface="Meiryo UI" panose="020B0604030504040204" pitchFamily="50" charset="-128"/>
                <a:ea typeface="Meiryo UI" panose="020B0604030504040204" pitchFamily="50" charset="-128"/>
              </a:rPr>
              <a:t>動き</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9685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 y="29845"/>
            <a:ext cx="11968480" cy="742315"/>
          </a:xfrm>
        </p:spPr>
        <p:txBody>
          <a:bodyPr/>
          <a:lstStyle/>
          <a:p>
            <a:r>
              <a:rPr kumimoji="1" lang="ja-JP" altLang="en-US" dirty="0"/>
              <a:t>「知的財産政策ビジョン」</a:t>
            </a:r>
          </a:p>
        </p:txBody>
      </p:sp>
      <p:pic>
        <p:nvPicPr>
          <p:cNvPr id="4" name="コンテンツ プレースホルダー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2385" y="29845"/>
            <a:ext cx="11488189" cy="6828155"/>
          </a:xfrm>
        </p:spPr>
      </p:pic>
    </p:spTree>
    <p:extLst>
      <p:ext uri="{BB962C8B-B14F-4D97-AF65-F5344CB8AC3E}">
        <p14:creationId xmlns:p14="http://schemas.microsoft.com/office/powerpoint/2010/main" val="3922429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8930639" cy="1325563"/>
          </a:xfrm>
        </p:spPr>
        <p:txBody>
          <a:bodyPr>
            <a:normAutofit/>
          </a:bodyPr>
          <a:lstStyle/>
          <a:p>
            <a:r>
              <a:rPr lang="ja-JP" altLang="en-US" sz="4000" dirty="0">
                <a:latin typeface="HG丸ｺﾞｼｯｸM-PRO" pitchFamily="50" charset="-128"/>
                <a:ea typeface="HG丸ｺﾞｼｯｸM-PRO" pitchFamily="50" charset="-128"/>
              </a:rPr>
              <a:t>国のアーカイブ関連政策（</a:t>
            </a:r>
            <a:r>
              <a:rPr lang="en-US" altLang="ja-JP" sz="4000" dirty="0">
                <a:latin typeface="HG丸ｺﾞｼｯｸM-PRO" pitchFamily="50" charset="-128"/>
                <a:ea typeface="HG丸ｺﾞｼｯｸM-PRO" pitchFamily="50" charset="-128"/>
              </a:rPr>
              <a:t>2015</a:t>
            </a:r>
            <a:r>
              <a:rPr lang="ja-JP" altLang="en-US" sz="4000" dirty="0">
                <a:latin typeface="HG丸ｺﾞｼｯｸM-PRO" pitchFamily="50" charset="-128"/>
                <a:ea typeface="HG丸ｺﾞｼｯｸM-PRO" pitchFamily="50" charset="-128"/>
              </a:rPr>
              <a:t>年）</a:t>
            </a:r>
            <a:endParaRPr lang="en-US" altLang="zh-TW" sz="4000" dirty="0"/>
          </a:p>
        </p:txBody>
      </p:sp>
      <p:sp>
        <p:nvSpPr>
          <p:cNvPr id="3" name="コンテンツ プレースホルダー 2"/>
          <p:cNvSpPr>
            <a:spLocks noGrp="1"/>
          </p:cNvSpPr>
          <p:nvPr>
            <p:ph idx="1"/>
          </p:nvPr>
        </p:nvSpPr>
        <p:spPr>
          <a:xfrm>
            <a:off x="437321" y="995680"/>
            <a:ext cx="8362121" cy="5354321"/>
          </a:xfrm>
        </p:spPr>
        <p:txBody>
          <a:bodyPr>
            <a:noAutofit/>
          </a:bodyPr>
          <a:lstStyle/>
          <a:p>
            <a:r>
              <a:rPr lang="ja-JP" altLang="en-US" sz="3200" dirty="0"/>
              <a:t>世界最先端</a:t>
            </a:r>
            <a:r>
              <a:rPr lang="en-US" altLang="ja-JP" sz="3200" dirty="0"/>
              <a:t>IT</a:t>
            </a:r>
            <a:r>
              <a:rPr lang="ja-JP" altLang="en-US" sz="3200" dirty="0"/>
              <a:t>国家創造宣言</a:t>
            </a:r>
            <a:r>
              <a:rPr lang="ja-JP" altLang="en-US" sz="1800" dirty="0"/>
              <a:t>（</a:t>
            </a:r>
            <a:r>
              <a:rPr lang="en-US" altLang="ja-JP" sz="1800" dirty="0"/>
              <a:t>2013</a:t>
            </a:r>
            <a:r>
              <a:rPr lang="ja-JP" altLang="en-US" sz="1800" dirty="0"/>
              <a:t>年</a:t>
            </a:r>
            <a:r>
              <a:rPr lang="en-US" altLang="ja-JP" sz="1800" dirty="0"/>
              <a:t>6</a:t>
            </a:r>
            <a:r>
              <a:rPr lang="ja-JP" altLang="en-US" sz="1800" dirty="0"/>
              <a:t>月</a:t>
            </a:r>
            <a:r>
              <a:rPr lang="en-US" altLang="ja-JP" sz="1800" dirty="0"/>
              <a:t>14</a:t>
            </a:r>
            <a:r>
              <a:rPr lang="ja-JP" altLang="en-US" sz="1800" dirty="0"/>
              <a:t>日閣議決定）</a:t>
            </a:r>
            <a:endParaRPr lang="ja-JP" altLang="en-US" sz="3200" dirty="0"/>
          </a:p>
          <a:p>
            <a:r>
              <a:rPr lang="ja-JP" altLang="en-US" sz="3200" dirty="0"/>
              <a:t>知的財産政策ビジョン</a:t>
            </a:r>
            <a:r>
              <a:rPr lang="ja-JP" altLang="en-US" sz="2000" dirty="0"/>
              <a:t>（</a:t>
            </a:r>
            <a:r>
              <a:rPr lang="en-US" altLang="ja-JP" sz="2000" dirty="0"/>
              <a:t>2013</a:t>
            </a:r>
            <a:r>
              <a:rPr lang="ja-JP" altLang="en-US" sz="2000" dirty="0"/>
              <a:t>年</a:t>
            </a:r>
            <a:r>
              <a:rPr lang="en-US" altLang="ja-JP" sz="2000" dirty="0"/>
              <a:t>6</a:t>
            </a:r>
            <a:r>
              <a:rPr lang="ja-JP" altLang="en-US" sz="2000" dirty="0"/>
              <a:t>月</a:t>
            </a:r>
            <a:r>
              <a:rPr lang="en-US" altLang="ja-JP" sz="2000" dirty="0"/>
              <a:t>7</a:t>
            </a:r>
            <a:r>
              <a:rPr lang="ja-JP" altLang="en-US" sz="2000" dirty="0"/>
              <a:t>日知的財産戦略本部）</a:t>
            </a:r>
            <a:endParaRPr lang="ja-JP" altLang="en-US" sz="3200" dirty="0"/>
          </a:p>
          <a:p>
            <a:pPr lvl="1"/>
            <a:r>
              <a:rPr lang="ja-JP" altLang="en-US" dirty="0"/>
              <a:t>★今後</a:t>
            </a:r>
            <a:r>
              <a:rPr lang="en-US" altLang="ja-JP" dirty="0"/>
              <a:t>10</a:t>
            </a:r>
            <a:r>
              <a:rPr lang="ja-JP" altLang="en-US" dirty="0"/>
              <a:t>年を見据えた知的財産に関する政策</a:t>
            </a:r>
          </a:p>
          <a:p>
            <a:pPr lvl="1"/>
            <a:r>
              <a:rPr lang="ja-JP" altLang="en-US" dirty="0"/>
              <a:t>オープン化された知的活動環境を活用し、世界中で創造された価値を取り込んで事業に繋げていくことが重要</a:t>
            </a:r>
            <a:endParaRPr lang="en-US" altLang="ja-JP" dirty="0"/>
          </a:p>
          <a:p>
            <a:r>
              <a:rPr lang="ja-JP" altLang="en-US" sz="3200" dirty="0"/>
              <a:t>知的財産推進計画</a:t>
            </a:r>
            <a:r>
              <a:rPr lang="en-US" altLang="ja-JP" sz="3200" dirty="0"/>
              <a:t>2015</a:t>
            </a:r>
          </a:p>
          <a:p>
            <a:pPr lvl="1"/>
            <a:r>
              <a:rPr lang="ja-JP" altLang="en-US" dirty="0"/>
              <a:t>重要</a:t>
            </a:r>
            <a:r>
              <a:rPr lang="en-US" altLang="ja-JP" dirty="0"/>
              <a:t>8</a:t>
            </a:r>
            <a:r>
              <a:rPr lang="ja-JP" altLang="en-US" dirty="0"/>
              <a:t>施策の一つ「</a:t>
            </a:r>
            <a:r>
              <a:rPr lang="ja-JP" altLang="en-US" dirty="0">
                <a:solidFill>
                  <a:schemeClr val="accent5"/>
                </a:solidFill>
              </a:rPr>
              <a:t>アーカイブの利活用促進に向けた整備の加速化</a:t>
            </a:r>
            <a:r>
              <a:rPr lang="ja-JP" altLang="en-US" dirty="0"/>
              <a:t>」における取り組むべき主な施策：</a:t>
            </a:r>
            <a:endParaRPr lang="en-US" altLang="ja-JP" dirty="0"/>
          </a:p>
          <a:p>
            <a:pPr lvl="2"/>
            <a:r>
              <a:rPr lang="ja-JP" altLang="en-US" dirty="0"/>
              <a:t>書籍、文化財、放送番組、マンガ・アニメなど多岐にわたるアーカイブ連携・横断の促進（</a:t>
            </a:r>
            <a:r>
              <a:rPr lang="ja-JP" altLang="en-US" dirty="0">
                <a:solidFill>
                  <a:schemeClr val="accent5"/>
                </a:solidFill>
              </a:rPr>
              <a:t>統合ポータルの構築</a:t>
            </a:r>
            <a:r>
              <a:rPr lang="ja-JP" altLang="en-US" dirty="0"/>
              <a:t>）</a:t>
            </a:r>
            <a:endParaRPr lang="en-US" altLang="ja-JP" dirty="0"/>
          </a:p>
          <a:p>
            <a:pPr lvl="2"/>
            <a:r>
              <a:rPr lang="ja-JP" altLang="en-US" dirty="0"/>
              <a:t>分野ごとの取組の促進</a:t>
            </a:r>
            <a:endParaRPr lang="en-US" altLang="ja-JP" dirty="0"/>
          </a:p>
          <a:p>
            <a:pPr lvl="3"/>
            <a:r>
              <a:rPr lang="ja-JP" altLang="en-US" sz="2200" dirty="0"/>
              <a:t>書籍等：公共・大学図書館等の資料のデジタル化への支援、</a:t>
            </a:r>
            <a:r>
              <a:rPr lang="en-US" altLang="ja-JP" sz="2200" dirty="0">
                <a:latin typeface="Century" panose="02040604050505020304" pitchFamily="18" charset="0"/>
              </a:rPr>
              <a:t>NDL</a:t>
            </a:r>
            <a:r>
              <a:rPr lang="ja-JP" altLang="en-US" sz="2200" dirty="0"/>
              <a:t>資料のデジタル化の継続とデータの利活用促進</a:t>
            </a:r>
            <a:endParaRPr lang="en-US" altLang="ja-JP" sz="2200" dirty="0"/>
          </a:p>
          <a:p>
            <a:pPr lvl="2"/>
            <a:r>
              <a:rPr lang="ja-JP" altLang="en-US" dirty="0"/>
              <a:t>アーカイブ構築と利活用促進のための著作権制度の整備</a:t>
            </a:r>
            <a:endParaRPr lang="en-US" altLang="ja-JP" dirty="0"/>
          </a:p>
          <a:p>
            <a:pPr lvl="2"/>
            <a:r>
              <a:rPr lang="ja-JP" altLang="en-US" dirty="0"/>
              <a:t>関係省庁等連絡会及び実務者協議会の設置　など</a:t>
            </a:r>
            <a:endParaRPr lang="en-US" altLang="ja-JP" dirty="0"/>
          </a:p>
        </p:txBody>
      </p:sp>
      <p:sp>
        <p:nvSpPr>
          <p:cNvPr id="4" name="スライド番号プレースホルダー 3"/>
          <p:cNvSpPr>
            <a:spLocks noGrp="1"/>
          </p:cNvSpPr>
          <p:nvPr>
            <p:ph type="sldNum" sz="quarter" idx="12"/>
          </p:nvPr>
        </p:nvSpPr>
        <p:spPr/>
        <p:txBody>
          <a:bodyPr/>
          <a:lstStyle/>
          <a:p>
            <a:fld id="{B0626CC5-66B8-4CC4-A2C2-B860A7882944}" type="slidenum">
              <a:rPr lang="ja-JP" altLang="en-US" smtClean="0"/>
              <a:pPr/>
              <a:t>42</a:t>
            </a:fld>
            <a:endParaRPr lang="ja-JP" altLang="en-US" dirty="0"/>
          </a:p>
        </p:txBody>
      </p:sp>
      <p:pic>
        <p:nvPicPr>
          <p:cNvPr id="6" name="図 5"/>
          <p:cNvPicPr>
            <a:picLocks noChangeAspect="1"/>
          </p:cNvPicPr>
          <p:nvPr/>
        </p:nvPicPr>
        <p:blipFill>
          <a:blip r:embed="rId3"/>
          <a:stretch>
            <a:fillRect/>
          </a:stretch>
        </p:blipFill>
        <p:spPr>
          <a:xfrm>
            <a:off x="8651529" y="1736725"/>
            <a:ext cx="3423341" cy="3974540"/>
          </a:xfrm>
          <a:prstGeom prst="rect">
            <a:avLst/>
          </a:prstGeom>
        </p:spPr>
      </p:pic>
      <p:sp>
        <p:nvSpPr>
          <p:cNvPr id="7" name="横巻き 6"/>
          <p:cNvSpPr/>
          <p:nvPr/>
        </p:nvSpPr>
        <p:spPr>
          <a:xfrm>
            <a:off x="8534401" y="248891"/>
            <a:ext cx="3744248" cy="14878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・今後</a:t>
            </a:r>
            <a:r>
              <a:rPr lang="en-US" altLang="ja-JP" b="1" dirty="0">
                <a:solidFill>
                  <a:srgbClr val="FF0000"/>
                </a:solidFill>
                <a:latin typeface="Meiryo UI" panose="020B0604030504040204" pitchFamily="50" charset="-128"/>
                <a:ea typeface="Meiryo UI" panose="020B0604030504040204" pitchFamily="50" charset="-128"/>
              </a:rPr>
              <a:t>10</a:t>
            </a:r>
            <a:r>
              <a:rPr lang="ja-JP" altLang="en-US" b="1" dirty="0">
                <a:solidFill>
                  <a:srgbClr val="FF0000"/>
                </a:solidFill>
                <a:latin typeface="Meiryo UI" panose="020B0604030504040204" pitchFamily="50" charset="-128"/>
                <a:ea typeface="Meiryo UI" panose="020B0604030504040204" pitchFamily="50" charset="-128"/>
              </a:rPr>
              <a:t>年を見据えた知財政策ビジョンに沿って各年度計画を策定</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・計画の中に</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との連携を明記</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104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0"/>
            <a:ext cx="11617960" cy="638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7223760" y="6384181"/>
            <a:ext cx="4978400" cy="369332"/>
          </a:xfrm>
          <a:prstGeom prst="rect">
            <a:avLst/>
          </a:prstGeom>
        </p:spPr>
        <p:txBody>
          <a:bodyPr wrap="square">
            <a:spAutoFit/>
          </a:bodyPr>
          <a:lstStyle/>
          <a:p>
            <a:r>
              <a:rPr lang="ja-JP" altLang="en-US" dirty="0"/>
              <a:t>	</a:t>
            </a:r>
            <a:r>
              <a:rPr lang="ja-JP" altLang="en-US" dirty="0">
                <a:hlinkClick r:id="rId3"/>
              </a:rPr>
              <a:t>「知的財産推進計画２０１６」（案）の概要</a:t>
            </a:r>
            <a:endParaRPr lang="ja-JP" altLang="en-US" dirty="0"/>
          </a:p>
        </p:txBody>
      </p:sp>
    </p:spTree>
    <p:extLst>
      <p:ext uri="{BB962C8B-B14F-4D97-AF65-F5344CB8AC3E}">
        <p14:creationId xmlns:p14="http://schemas.microsoft.com/office/powerpoint/2010/main" val="1012141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sz="4000" dirty="0">
                <a:solidFill>
                  <a:srgbClr val="FF0000"/>
                </a:solidFill>
              </a:rPr>
              <a:t>【</a:t>
            </a:r>
            <a:r>
              <a:rPr lang="ja-JP" altLang="en-US" sz="4000" dirty="0">
                <a:solidFill>
                  <a:srgbClr val="FF0000"/>
                </a:solidFill>
              </a:rPr>
              <a:t>参考</a:t>
            </a:r>
            <a:r>
              <a:rPr lang="en-US" altLang="ja-JP" sz="4000" dirty="0">
                <a:solidFill>
                  <a:srgbClr val="FF0000"/>
                </a:solidFill>
              </a:rPr>
              <a:t>】</a:t>
            </a:r>
            <a:r>
              <a:rPr lang="ja-JP" altLang="en-US" sz="4000" dirty="0"/>
              <a:t>「知財計画</a:t>
            </a:r>
            <a:r>
              <a:rPr lang="en-US" altLang="ja-JP" sz="4000" dirty="0"/>
              <a:t>2016</a:t>
            </a:r>
            <a:r>
              <a:rPr lang="ja-JP" altLang="en-US" sz="4000" dirty="0"/>
              <a:t>」内のアーカイブ関連記述目次</a:t>
            </a:r>
            <a:br>
              <a:rPr lang="en-US" altLang="ja-JP" sz="4000" dirty="0"/>
            </a:br>
            <a:r>
              <a:rPr lang="ja-JP" altLang="en-US" sz="3100" dirty="0"/>
              <a:t>（</a:t>
            </a:r>
            <a:r>
              <a:rPr lang="en-US" altLang="ja-JP" sz="3100" dirty="0"/>
              <a:t>2016</a:t>
            </a:r>
            <a:r>
              <a:rPr lang="ja-JP" altLang="en-US" sz="3100" dirty="0"/>
              <a:t>年</a:t>
            </a:r>
            <a:r>
              <a:rPr lang="en-US" altLang="ja-JP" sz="3100" dirty="0"/>
              <a:t>5</a:t>
            </a:r>
            <a:r>
              <a:rPr lang="ja-JP" altLang="en-US" sz="3100" dirty="0"/>
              <a:t>月内閣官房</a:t>
            </a:r>
            <a:r>
              <a:rPr lang="zh-TW" altLang="en-US" sz="3100" dirty="0"/>
              <a:t>知的財産戦略本部</a:t>
            </a:r>
            <a:r>
              <a:rPr lang="ja-JP" altLang="en-US" sz="3100" dirty="0"/>
              <a:t>）</a:t>
            </a:r>
            <a:endParaRPr kumimoji="1" lang="ja-JP" altLang="en-US" sz="3100" dirty="0"/>
          </a:p>
        </p:txBody>
      </p:sp>
      <p:sp>
        <p:nvSpPr>
          <p:cNvPr id="4" name="コンテンツ プレースホルダー 3"/>
          <p:cNvSpPr>
            <a:spLocks noGrp="1"/>
          </p:cNvSpPr>
          <p:nvPr>
            <p:ph sz="half" idx="1"/>
          </p:nvPr>
        </p:nvSpPr>
        <p:spPr/>
        <p:txBody>
          <a:bodyPr>
            <a:normAutofit fontScale="92500"/>
          </a:bodyPr>
          <a:lstStyle/>
          <a:p>
            <a:r>
              <a:rPr lang="ja-JP" altLang="en-US" dirty="0"/>
              <a:t>第３．コンテンツの新規展開の推進</a:t>
            </a:r>
            <a:endParaRPr lang="en-US" altLang="ja-JP" dirty="0"/>
          </a:p>
          <a:p>
            <a:r>
              <a:rPr lang="ja-JP" altLang="en-US" dirty="0"/>
              <a:t>２．アーカイブの利活用の促進</a:t>
            </a:r>
          </a:p>
          <a:p>
            <a:r>
              <a:rPr lang="ja-JP" altLang="en-US" dirty="0"/>
              <a:t>（１）現状と課題</a:t>
            </a:r>
            <a:endParaRPr lang="en-US" altLang="ja-JP" dirty="0"/>
          </a:p>
          <a:p>
            <a:pPr lvl="1"/>
            <a:r>
              <a:rPr lang="ja-JP" altLang="en-US" dirty="0"/>
              <a:t>デジタルアーカイブ構築に関して</a:t>
            </a:r>
            <a:endParaRPr lang="en-US" altLang="ja-JP" dirty="0"/>
          </a:p>
          <a:p>
            <a:pPr lvl="1"/>
            <a:r>
              <a:rPr lang="ja-JP" altLang="en-US" dirty="0"/>
              <a:t>アーカイブ利活用促進に関して</a:t>
            </a:r>
            <a:endParaRPr lang="en-US" altLang="ja-JP" dirty="0"/>
          </a:p>
          <a:p>
            <a:r>
              <a:rPr lang="ja-JP" altLang="en-US" dirty="0"/>
              <a:t>（２）今後取り組むべき施策</a:t>
            </a:r>
            <a:endParaRPr lang="en-US" altLang="ja-JP" dirty="0"/>
          </a:p>
          <a:p>
            <a:r>
              <a:rPr lang="ja-JP" altLang="en-US" dirty="0"/>
              <a:t>＜＜アーカイブ間の連携の促進＞＞</a:t>
            </a:r>
            <a:endParaRPr lang="en-US" altLang="ja-JP" dirty="0"/>
          </a:p>
          <a:p>
            <a:pPr lvl="1"/>
            <a:r>
              <a:rPr lang="ja-JP" altLang="en-US" dirty="0"/>
              <a:t>（関係省庁等連絡会及び実務者協議会の開催）</a:t>
            </a:r>
            <a:endParaRPr lang="en-US" altLang="ja-JP" dirty="0"/>
          </a:p>
          <a:p>
            <a:pPr lvl="1"/>
            <a:r>
              <a:rPr lang="ja-JP" altLang="en-US" dirty="0"/>
              <a:t>（統合ポータルの構築）</a:t>
            </a:r>
            <a:endParaRPr lang="en-US" altLang="ja-JP" dirty="0"/>
          </a:p>
          <a:p>
            <a:pPr lvl="1"/>
            <a:r>
              <a:rPr lang="ja-JP" altLang="en-US" dirty="0"/>
              <a:t>（利活用の推進のための連携）</a:t>
            </a:r>
            <a:endParaRPr lang="en-US" altLang="ja-JP" dirty="0"/>
          </a:p>
          <a:p>
            <a:pPr lvl="1"/>
            <a:r>
              <a:rPr lang="ja-JP" altLang="en-US" dirty="0"/>
              <a:t>（地方におけるアーカイブ連携の促進）</a:t>
            </a:r>
            <a:endParaRPr lang="en-US" altLang="ja-JP" dirty="0"/>
          </a:p>
          <a:p>
            <a:endParaRPr lang="en-US" altLang="ja-JP" dirty="0"/>
          </a:p>
          <a:p>
            <a:endParaRPr kumimoji="1" lang="ja-JP" altLang="en-US" dirty="0"/>
          </a:p>
        </p:txBody>
      </p:sp>
      <p:sp>
        <p:nvSpPr>
          <p:cNvPr id="5" name="コンテンツ プレースホルダー 4"/>
          <p:cNvSpPr>
            <a:spLocks noGrp="1"/>
          </p:cNvSpPr>
          <p:nvPr>
            <p:ph sz="half" idx="2"/>
          </p:nvPr>
        </p:nvSpPr>
        <p:spPr>
          <a:xfrm>
            <a:off x="5902036" y="971867"/>
            <a:ext cx="6289964" cy="5205096"/>
          </a:xfrm>
        </p:spPr>
        <p:txBody>
          <a:bodyPr>
            <a:normAutofit fontScale="92500"/>
          </a:bodyPr>
          <a:lstStyle/>
          <a:p>
            <a:r>
              <a:rPr lang="ja-JP" altLang="en-US" dirty="0"/>
              <a:t>＜＜分野ごとの取組の促進＞＞</a:t>
            </a:r>
            <a:endParaRPr lang="en-US" altLang="ja-JP" dirty="0"/>
          </a:p>
          <a:p>
            <a:pPr lvl="1"/>
            <a:r>
              <a:rPr lang="ja-JP" altLang="en-US" dirty="0"/>
              <a:t>（分野ごとのアグリゲーターによる取組）</a:t>
            </a:r>
            <a:endParaRPr lang="en-US" altLang="ja-JP" dirty="0"/>
          </a:p>
          <a:p>
            <a:pPr lvl="1"/>
            <a:r>
              <a:rPr lang="zh-TW" altLang="en-US" dirty="0"/>
              <a:t>（書籍等分野）</a:t>
            </a:r>
            <a:endParaRPr lang="en-US" altLang="zh-TW" dirty="0"/>
          </a:p>
          <a:p>
            <a:pPr lvl="1"/>
            <a:r>
              <a:rPr lang="zh-TW" altLang="en-US" dirty="0"/>
              <a:t>（文化財分野）</a:t>
            </a:r>
            <a:endParaRPr lang="en-US" altLang="zh-TW" dirty="0"/>
          </a:p>
          <a:p>
            <a:pPr lvl="1"/>
            <a:r>
              <a:rPr lang="ja-JP" altLang="en-US" dirty="0"/>
              <a:t>（メディア芸術等分野）</a:t>
            </a:r>
            <a:endParaRPr lang="en-US" altLang="ja-JP" dirty="0"/>
          </a:p>
          <a:p>
            <a:pPr lvl="1"/>
            <a:r>
              <a:rPr lang="ja-JP" altLang="en-US" dirty="0"/>
              <a:t>（放送コンテンツ分野）</a:t>
            </a:r>
            <a:endParaRPr lang="en-US" altLang="ja-JP" dirty="0"/>
          </a:p>
          <a:p>
            <a:r>
              <a:rPr lang="ja-JP" altLang="en-US" dirty="0"/>
              <a:t>＜＜アーカイブ利活用に向けた基盤整備＞＞</a:t>
            </a:r>
            <a:endParaRPr lang="en-US" altLang="ja-JP" dirty="0"/>
          </a:p>
          <a:p>
            <a:pPr lvl="1"/>
            <a:r>
              <a:rPr lang="ja-JP" altLang="en-US" dirty="0"/>
              <a:t>（メタデータオープン化の課題と対応策の検討）</a:t>
            </a:r>
            <a:endParaRPr lang="en-US" altLang="ja-JP" dirty="0"/>
          </a:p>
          <a:p>
            <a:pPr lvl="1"/>
            <a:r>
              <a:rPr lang="ja-JP" altLang="en-US" dirty="0"/>
              <a:t>（集約されたメタデータの利活用の促進）</a:t>
            </a:r>
          </a:p>
          <a:p>
            <a:pPr lvl="1"/>
            <a:r>
              <a:rPr lang="ja-JP" altLang="en-US" dirty="0"/>
              <a:t>（アーカイブの構築と利活用の促進のための著作権制度の整備）</a:t>
            </a:r>
          </a:p>
          <a:p>
            <a:pPr lvl="1"/>
            <a:r>
              <a:rPr lang="ja-JP" altLang="en-US" dirty="0"/>
              <a:t>（利活用の促進のための周辺環境の整備）</a:t>
            </a:r>
          </a:p>
        </p:txBody>
      </p:sp>
      <p:sp>
        <p:nvSpPr>
          <p:cNvPr id="6" name="正方形/長方形 5"/>
          <p:cNvSpPr/>
          <p:nvPr/>
        </p:nvSpPr>
        <p:spPr>
          <a:xfrm>
            <a:off x="4447309" y="6045185"/>
            <a:ext cx="7398327" cy="646331"/>
          </a:xfrm>
          <a:prstGeom prst="rect">
            <a:avLst/>
          </a:prstGeom>
        </p:spPr>
        <p:txBody>
          <a:bodyPr wrap="square">
            <a:spAutoFit/>
          </a:bodyPr>
          <a:lstStyle/>
          <a:p>
            <a:r>
              <a:rPr lang="zh-TW" altLang="en-US" dirty="0">
                <a:latin typeface="Meiryo UI" panose="020B0604030504040204" pitchFamily="50" charset="-128"/>
                <a:ea typeface="Meiryo UI" panose="020B0604030504040204" pitchFamily="50" charset="-128"/>
                <a:cs typeface="Meiryo UI" panose="020B0604030504040204" pitchFamily="50" charset="-128"/>
              </a:rPr>
              <a:t>知的財産戦略本部会合議事次第</a:t>
            </a:r>
            <a:r>
              <a:rPr lang="ja-JP" altLang="en-US" dirty="0">
                <a:latin typeface="Meiryo UI" panose="020B0604030504040204" pitchFamily="50" charset="-128"/>
                <a:ea typeface="Meiryo UI" panose="020B0604030504040204" pitchFamily="50" charset="-128"/>
                <a:cs typeface="Meiryo UI" panose="020B0604030504040204" pitchFamily="50" charset="-128"/>
              </a:rPr>
              <a:t>（平成</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年</a:t>
            </a:r>
            <a:r>
              <a:rPr lang="en-US" altLang="ja-JP" dirty="0">
                <a:latin typeface="Meiryo UI" panose="020B0604030504040204" pitchFamily="50" charset="-128"/>
                <a:ea typeface="Meiryo UI" panose="020B0604030504040204" pitchFamily="50" charset="-128"/>
                <a:cs typeface="Meiryo UI" panose="020B0604030504040204" pitchFamily="50" charset="-128"/>
              </a:rPr>
              <a:t>5</a:t>
            </a:r>
            <a:r>
              <a:rPr lang="ja-JP" altLang="en-US" dirty="0">
                <a:latin typeface="Meiryo UI" panose="020B0604030504040204" pitchFamily="50" charset="-128"/>
                <a:ea typeface="Meiryo UI" panose="020B0604030504040204" pitchFamily="50" charset="-128"/>
                <a:cs typeface="Meiryo UI" panose="020B0604030504040204" pitchFamily="50" charset="-128"/>
              </a:rPr>
              <a:t>月</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endParaRPr>
          </a:p>
          <a:p>
            <a:r>
              <a:rPr lang="en-US" altLang="ja-JP" dirty="0">
                <a:latin typeface="Meiryo UI" panose="020B0604030504040204" pitchFamily="50" charset="-128"/>
                <a:ea typeface="Meiryo UI" panose="020B0604030504040204" pitchFamily="50" charset="-128"/>
                <a:cs typeface="Meiryo UI" panose="020B0604030504040204" pitchFamily="50" charset="-128"/>
                <a:hlinkClick r:id="" action="ppaction://noaction"/>
              </a:rPr>
              <a:t>http</a:t>
            </a:r>
            <a:r>
              <a:rPr lang="en-US" altLang="ja-JP" dirty="0">
                <a:latin typeface="Meiryo UI" panose="020B0604030504040204" pitchFamily="50" charset="-128"/>
                <a:ea typeface="Meiryo UI" panose="020B0604030504040204" pitchFamily="50" charset="-128"/>
                <a:cs typeface="Meiryo UI" panose="020B0604030504040204" pitchFamily="50" charset="-128"/>
                <a:hlinkClick r:id="rId2"/>
              </a:rPr>
              <a:t>://www.kantei.go.jp/jp/singi/titeki2/160509/gijisidai.html</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4236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p>
        </p:txBody>
      </p:sp>
      <p:sp>
        <p:nvSpPr>
          <p:cNvPr id="3" name="コンテンツ プレースホルダー 2"/>
          <p:cNvSpPr>
            <a:spLocks noGrp="1"/>
          </p:cNvSpPr>
          <p:nvPr>
            <p:ph sz="half" idx="1"/>
          </p:nvPr>
        </p:nvSpPr>
        <p:spPr>
          <a:xfrm>
            <a:off x="162560" y="971866"/>
            <a:ext cx="5857240" cy="5886134"/>
          </a:xfrm>
        </p:spPr>
        <p:txBody>
          <a:bodyPr>
            <a:normAutofit fontScale="92500"/>
          </a:bodyPr>
          <a:lstStyle/>
          <a:p>
            <a:r>
              <a:rPr lang="ja-JP" altLang="en-US" dirty="0"/>
              <a:t>（１）現状と課題</a:t>
            </a:r>
            <a:endParaRPr lang="en-US" altLang="ja-JP" dirty="0"/>
          </a:p>
          <a:p>
            <a:r>
              <a:rPr lang="ja-JP" altLang="en-US" dirty="0"/>
              <a:t>国立国会図書館、関係府省の連携の枠組みの下でのアーカイブ間の連携促進、各分野のアーカイブ構築の促進、アーカイブ利活用のための基盤整備の推進 等</a:t>
            </a:r>
            <a:endParaRPr lang="en-US" altLang="ja-JP" dirty="0"/>
          </a:p>
          <a:p>
            <a:r>
              <a:rPr lang="ja-JP" altLang="en-US" dirty="0"/>
              <a:t>デジタルアーカイブ構築に関して</a:t>
            </a:r>
            <a:endParaRPr lang="en-US" altLang="ja-JP" dirty="0"/>
          </a:p>
          <a:p>
            <a:pPr lvl="1"/>
            <a:r>
              <a:rPr lang="ja-JP" altLang="en-US" dirty="0"/>
              <a:t>複数の連携モデルからの選択又はそれらの組み合わせにより、</a:t>
            </a:r>
            <a:r>
              <a:rPr lang="ja-JP" altLang="en-US" dirty="0">
                <a:solidFill>
                  <a:srgbClr val="FF0000"/>
                </a:solidFill>
              </a:rPr>
              <a:t>分野と地方の両方から連携</a:t>
            </a:r>
            <a:r>
              <a:rPr lang="ja-JP" altLang="en-US" dirty="0"/>
              <a:t>に必要な検討を進める</a:t>
            </a:r>
            <a:endParaRPr lang="en-US" altLang="ja-JP" dirty="0"/>
          </a:p>
          <a:p>
            <a:pPr lvl="1"/>
            <a:r>
              <a:rPr lang="ja-JP" altLang="en-US" dirty="0"/>
              <a:t>分野や地方に応じて、</a:t>
            </a:r>
            <a:r>
              <a:rPr lang="ja-JP" altLang="en-US" dirty="0">
                <a:solidFill>
                  <a:srgbClr val="FF0000"/>
                </a:solidFill>
              </a:rPr>
              <a:t>国立国会図書館サーチとの直接的な連携、分野を束ねるアグリゲーターとの連携、地域を束ねるアグリゲーターとの連携</a:t>
            </a:r>
            <a:r>
              <a:rPr lang="ja-JP" altLang="en-US" dirty="0"/>
              <a:t>、といった複数の連携モデルからの選択又はそれらの組み合わせ</a:t>
            </a:r>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92500"/>
          </a:bodyPr>
          <a:lstStyle/>
          <a:p>
            <a:r>
              <a:rPr lang="ja-JP" altLang="en-US" dirty="0"/>
              <a:t>アーカイブ利活用促進に関して</a:t>
            </a:r>
            <a:endParaRPr lang="en-US" altLang="ja-JP" dirty="0"/>
          </a:p>
          <a:p>
            <a:pPr lvl="1"/>
            <a:r>
              <a:rPr lang="ja-JP" altLang="en-US" dirty="0"/>
              <a:t>メタデータを自由に二次利用可能な条件で公開するオープン化が世界的な方向であり、</a:t>
            </a:r>
            <a:r>
              <a:rPr lang="ja-JP" altLang="en-US" dirty="0">
                <a:solidFill>
                  <a:srgbClr val="FF0000"/>
                </a:solidFill>
              </a:rPr>
              <a:t>公的機関を対象にメタデータのオープン化に必要な対応</a:t>
            </a:r>
            <a:r>
              <a:rPr lang="ja-JP" altLang="en-US" dirty="0"/>
              <a:t>について検討する</a:t>
            </a:r>
            <a:endParaRPr lang="en-US" altLang="ja-JP" dirty="0"/>
          </a:p>
          <a:p>
            <a:pPr lvl="1"/>
            <a:r>
              <a:rPr lang="ja-JP" altLang="en-US" dirty="0"/>
              <a:t>サムネイル／プレビューについても、権利者の利益に配慮しつつ、</a:t>
            </a:r>
            <a:r>
              <a:rPr lang="ja-JP" altLang="en-US" dirty="0">
                <a:solidFill>
                  <a:srgbClr val="FF0000"/>
                </a:solidFill>
              </a:rPr>
              <a:t>コンテンツの解説や紹介等のための一般的な利用を容易に行うことができるよう</a:t>
            </a:r>
            <a:r>
              <a:rPr lang="ja-JP" altLang="en-US" dirty="0"/>
              <a:t>、運用面、制度面での整備</a:t>
            </a:r>
            <a:endParaRPr lang="en-US" altLang="ja-JP" dirty="0"/>
          </a:p>
          <a:p>
            <a:pPr lvl="1"/>
            <a:r>
              <a:rPr lang="ja-JP" altLang="en-US" dirty="0">
                <a:solidFill>
                  <a:srgbClr val="FF0000"/>
                </a:solidFill>
              </a:rPr>
              <a:t>公的機関のものや公的助成を受けて作成されたデジタルコンテンツ</a:t>
            </a:r>
            <a:r>
              <a:rPr lang="ja-JP" altLang="en-US" dirty="0"/>
              <a:t>については、より自由な利用条件で公開されることが望ましく、これを推進する方向で検討を進める</a:t>
            </a:r>
            <a:endParaRPr lang="en-US" altLang="ja-JP" dirty="0"/>
          </a:p>
          <a:p>
            <a:pPr lvl="1"/>
            <a:r>
              <a:rPr lang="ja-JP" altLang="en-US" dirty="0">
                <a:solidFill>
                  <a:srgbClr val="FF0000"/>
                </a:solidFill>
              </a:rPr>
              <a:t>目的に応じたポータルの効果的な構築、メタデータの複合的利用による新しい付加価値サービスの提供等</a:t>
            </a:r>
            <a:r>
              <a:rPr lang="ja-JP" altLang="en-US" dirty="0"/>
              <a:t>、集約・共有されたメタデータの利活用事例について共有し、分かりやすく発信していく</a:t>
            </a:r>
            <a:endParaRPr kumimoji="1" lang="ja-JP" altLang="en-US" dirty="0"/>
          </a:p>
        </p:txBody>
      </p:sp>
    </p:spTree>
    <p:extLst>
      <p:ext uri="{BB962C8B-B14F-4D97-AF65-F5344CB8AC3E}">
        <p14:creationId xmlns:p14="http://schemas.microsoft.com/office/powerpoint/2010/main" val="175358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1280" y="34609"/>
            <a:ext cx="1838960" cy="696912"/>
          </a:xfrm>
        </p:spPr>
        <p:txBody>
          <a:bodyPr>
            <a:normAutofit fontScale="90000"/>
          </a:bodyPr>
          <a:lstStyle/>
          <a:p>
            <a:r>
              <a:rPr kumimoji="1" lang="en-US" altLang="ja-JP" dirty="0">
                <a:solidFill>
                  <a:srgbClr val="FF0000"/>
                </a:solidFill>
              </a:rPr>
              <a:t>【</a:t>
            </a:r>
            <a:r>
              <a:rPr kumimoji="1" lang="ja-JP" altLang="en-US" dirty="0">
                <a:solidFill>
                  <a:srgbClr val="FF0000"/>
                </a:solidFill>
              </a:rPr>
              <a:t>参考</a:t>
            </a:r>
            <a:r>
              <a:rPr lang="en-US" altLang="ja-JP" dirty="0">
                <a:solidFill>
                  <a:srgbClr val="FF0000"/>
                </a:solidFill>
              </a:rPr>
              <a:t>】</a:t>
            </a:r>
            <a:endParaRPr kumimoji="1" lang="ja-JP" alt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464" y="96982"/>
            <a:ext cx="9631845" cy="663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769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4" name="コンテンツ プレースホルダー 3"/>
          <p:cNvSpPr>
            <a:spLocks noGrp="1"/>
          </p:cNvSpPr>
          <p:nvPr>
            <p:ph sz="half" idx="1"/>
          </p:nvPr>
        </p:nvSpPr>
        <p:spPr>
          <a:xfrm>
            <a:off x="162560" y="971866"/>
            <a:ext cx="5857240" cy="5657533"/>
          </a:xfrm>
        </p:spPr>
        <p:txBody>
          <a:bodyPr>
            <a:normAutofit fontScale="92500" lnSpcReduction="10000"/>
          </a:bodyPr>
          <a:lstStyle/>
          <a:p>
            <a:r>
              <a:rPr lang="ja-JP" altLang="en-US" dirty="0"/>
              <a:t>（２）今後取り組むべき施策</a:t>
            </a:r>
            <a:endParaRPr lang="en-US" altLang="ja-JP" dirty="0"/>
          </a:p>
          <a:p>
            <a:r>
              <a:rPr lang="ja-JP" altLang="en-US" dirty="0"/>
              <a:t>＜＜アーカイブ間の連携の促進＞＞</a:t>
            </a:r>
            <a:endParaRPr lang="en-US" altLang="ja-JP" dirty="0"/>
          </a:p>
          <a:p>
            <a:r>
              <a:rPr lang="ja-JP" altLang="en-US" dirty="0"/>
              <a:t>（関係省庁等連絡会及び実務者協議会の開催）</a:t>
            </a:r>
            <a:endParaRPr lang="en-US" altLang="ja-JP" dirty="0"/>
          </a:p>
          <a:p>
            <a:pPr lvl="1"/>
            <a:r>
              <a:rPr lang="ja-JP" altLang="en-US" dirty="0"/>
              <a:t>（短期）（内閣府、国立国会図書館、文部科学省、総務省、経済産業省）</a:t>
            </a:r>
            <a:endParaRPr lang="en-US" altLang="ja-JP" dirty="0"/>
          </a:p>
          <a:p>
            <a:r>
              <a:rPr lang="ja-JP" altLang="en-US" dirty="0"/>
              <a:t>（統合ポータルの構築）</a:t>
            </a:r>
            <a:endParaRPr lang="en-US" altLang="ja-JP" dirty="0"/>
          </a:p>
          <a:p>
            <a:pPr lvl="1"/>
            <a:r>
              <a:rPr lang="ja-JP" altLang="en-US" dirty="0"/>
              <a:t>国立国会図書館サーチと、文化財</a:t>
            </a:r>
            <a:r>
              <a:rPr lang="ja-JP" altLang="en-US" dirty="0">
                <a:solidFill>
                  <a:srgbClr val="FF0000"/>
                </a:solidFill>
              </a:rPr>
              <a:t>分野における文化遺産オンラインを始めとする各分野のアグリゲーターが運用している主要アーカイブとの間でメタデータレベルでのアーカイブ連携</a:t>
            </a:r>
            <a:endParaRPr lang="en-US" altLang="ja-JP" dirty="0">
              <a:solidFill>
                <a:srgbClr val="FF0000"/>
              </a:solidFill>
            </a:endParaRPr>
          </a:p>
          <a:p>
            <a:pPr lvl="1"/>
            <a:r>
              <a:rPr lang="ja-JP" altLang="en-US" dirty="0"/>
              <a:t>アグリゲーターの先行事例となる</a:t>
            </a:r>
            <a:r>
              <a:rPr lang="ja-JP" altLang="en-US" dirty="0">
                <a:solidFill>
                  <a:srgbClr val="FF0000"/>
                </a:solidFill>
              </a:rPr>
              <a:t>特定の分野又は地方におけるポータルサイトの整備のための取組</a:t>
            </a:r>
            <a:r>
              <a:rPr lang="ja-JP" altLang="en-US" dirty="0"/>
              <a:t>を進める。</a:t>
            </a:r>
            <a:endParaRPr lang="en-US" altLang="ja-JP" dirty="0"/>
          </a:p>
          <a:p>
            <a:pPr lvl="2"/>
            <a:r>
              <a:rPr lang="ja-JP" altLang="en-US" dirty="0"/>
              <a:t>（短期・中</a:t>
            </a:r>
            <a:r>
              <a:rPr lang="zh-CN" altLang="en-US" dirty="0"/>
              <a:t>期）（国立国会図書館、文部科学省、総務省）</a:t>
            </a:r>
            <a:endParaRPr kumimoji="1" lang="ja-JP" altLang="en-US" dirty="0"/>
          </a:p>
        </p:txBody>
      </p:sp>
      <p:sp>
        <p:nvSpPr>
          <p:cNvPr id="5" name="コンテンツ プレースホルダー 4"/>
          <p:cNvSpPr>
            <a:spLocks noGrp="1"/>
          </p:cNvSpPr>
          <p:nvPr>
            <p:ph sz="half" idx="2"/>
          </p:nvPr>
        </p:nvSpPr>
        <p:spPr>
          <a:xfrm>
            <a:off x="6172200" y="971866"/>
            <a:ext cx="5847080" cy="5710287"/>
          </a:xfrm>
        </p:spPr>
        <p:txBody>
          <a:bodyPr>
            <a:normAutofit fontScale="92500" lnSpcReduction="10000"/>
          </a:bodyPr>
          <a:lstStyle/>
          <a:p>
            <a:r>
              <a:rPr lang="ja-JP" altLang="en-US" dirty="0"/>
              <a:t>（利活用の推進のための連携）</a:t>
            </a:r>
            <a:endParaRPr lang="en-US" altLang="ja-JP" dirty="0"/>
          </a:p>
          <a:p>
            <a:pPr lvl="1"/>
            <a:r>
              <a:rPr lang="ja-JP" altLang="en-US" dirty="0"/>
              <a:t>集約・共有された</a:t>
            </a:r>
            <a:r>
              <a:rPr lang="ja-JP" altLang="en-US" dirty="0">
                <a:solidFill>
                  <a:srgbClr val="FF0000"/>
                </a:solidFill>
              </a:rPr>
              <a:t>コンテンツ及びメタデータの利活用事例や連携の効果を示す事例の収集及び共有化</a:t>
            </a:r>
            <a:r>
              <a:rPr lang="ja-JP" altLang="en-US" dirty="0"/>
              <a:t>を図るとともに、利活用推進のための具体的課題、対応策を検討し、必要な措置を講ずる。</a:t>
            </a:r>
            <a:endParaRPr lang="en-US" altLang="ja-JP" dirty="0"/>
          </a:p>
          <a:p>
            <a:pPr lvl="2"/>
            <a:r>
              <a:rPr lang="ja-JP" altLang="en-US" dirty="0"/>
              <a:t>（短期）（国立国会図書館、内閣府、関係府省）</a:t>
            </a:r>
            <a:endParaRPr lang="en-US" altLang="ja-JP" dirty="0"/>
          </a:p>
          <a:p>
            <a:r>
              <a:rPr lang="ja-JP" altLang="en-US" dirty="0"/>
              <a:t>（地方におけるアーカイブ連携の促進）</a:t>
            </a:r>
            <a:endParaRPr lang="en-US" altLang="ja-JP" dirty="0"/>
          </a:p>
          <a:p>
            <a:pPr lvl="1"/>
            <a:r>
              <a:rPr lang="ja-JP" altLang="en-US" dirty="0"/>
              <a:t>自治体が保有する情報を蓄積する公共クラウドやふるさとデジタル図書館等の取組を通じ、</a:t>
            </a:r>
            <a:r>
              <a:rPr lang="ja-JP" altLang="en-US" dirty="0">
                <a:solidFill>
                  <a:srgbClr val="FF0000"/>
                </a:solidFill>
              </a:rPr>
              <a:t>地方ゆかりの文化情報等のコンテンツの収集や利活用を促進</a:t>
            </a:r>
            <a:r>
              <a:rPr lang="ja-JP" altLang="en-US" dirty="0"/>
              <a:t>する。（短期・中期）（総務省）</a:t>
            </a:r>
            <a:endParaRPr lang="en-US" altLang="ja-JP" dirty="0"/>
          </a:p>
          <a:p>
            <a:pPr lvl="1"/>
            <a:r>
              <a:rPr lang="ja-JP" altLang="en-US" dirty="0">
                <a:solidFill>
                  <a:srgbClr val="FF0000"/>
                </a:solidFill>
              </a:rPr>
              <a:t>地方における各機関の協力や連携の在り方を検討</a:t>
            </a:r>
            <a:r>
              <a:rPr lang="ja-JP" altLang="en-US" dirty="0"/>
              <a:t>する。</a:t>
            </a:r>
            <a:endParaRPr lang="en-US" altLang="ja-JP" dirty="0"/>
          </a:p>
          <a:p>
            <a:pPr lvl="2"/>
            <a:r>
              <a:rPr lang="ja-JP" altLang="en-US" dirty="0"/>
              <a:t>（短期・中期）（国立国会図書館、内閣府、関係府省）</a:t>
            </a:r>
            <a:endParaRPr kumimoji="1" lang="ja-JP" altLang="en-US" dirty="0"/>
          </a:p>
        </p:txBody>
      </p:sp>
    </p:spTree>
    <p:extLst>
      <p:ext uri="{BB962C8B-B14F-4D97-AF65-F5344CB8AC3E}">
        <p14:creationId xmlns:p14="http://schemas.microsoft.com/office/powerpoint/2010/main" val="39850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2800" dirty="0"/>
              <a:t>２．アーカイブの利活用の促進</a:t>
            </a:r>
            <a:endParaRPr kumimoji="1" lang="ja-JP" altLang="en-US" sz="2800" dirty="0"/>
          </a:p>
        </p:txBody>
      </p:sp>
      <p:sp>
        <p:nvSpPr>
          <p:cNvPr id="3" name="コンテンツ プレースホルダー 2"/>
          <p:cNvSpPr>
            <a:spLocks noGrp="1"/>
          </p:cNvSpPr>
          <p:nvPr>
            <p:ph sz="half" idx="1"/>
          </p:nvPr>
        </p:nvSpPr>
        <p:spPr>
          <a:xfrm>
            <a:off x="162560" y="971867"/>
            <a:ext cx="5857240" cy="5704978"/>
          </a:xfrm>
        </p:spPr>
        <p:txBody>
          <a:bodyPr>
            <a:noAutofit/>
          </a:bodyPr>
          <a:lstStyle/>
          <a:p>
            <a:r>
              <a:rPr lang="ja-JP" altLang="en-US" sz="1500" dirty="0"/>
              <a:t>（２）今後取り組むべき施策</a:t>
            </a:r>
            <a:endParaRPr lang="en-US" altLang="ja-JP" sz="1500" dirty="0"/>
          </a:p>
          <a:p>
            <a:r>
              <a:rPr lang="ja-JP" altLang="en-US" sz="1500" dirty="0"/>
              <a:t>＜＜分野ごとの取組の促進＞＞</a:t>
            </a:r>
            <a:endParaRPr lang="en-US" altLang="ja-JP" sz="1500" dirty="0"/>
          </a:p>
          <a:p>
            <a:r>
              <a:rPr lang="ja-JP" altLang="en-US" sz="1500" dirty="0"/>
              <a:t>（分野ごとのアグリゲーターによる取組）</a:t>
            </a:r>
            <a:endParaRPr lang="en-US" altLang="ja-JP" sz="1500" dirty="0"/>
          </a:p>
          <a:p>
            <a:pPr lvl="1"/>
            <a:r>
              <a:rPr lang="ja-JP" altLang="en-US" sz="1500" dirty="0">
                <a:solidFill>
                  <a:srgbClr val="FF0000"/>
                </a:solidFill>
              </a:rPr>
              <a:t>収集対象の選定やメタデータ形式の標準化等のアーカイブ構築の方針の策定等</a:t>
            </a:r>
            <a:r>
              <a:rPr lang="ja-JP" altLang="en-US" sz="1500" dirty="0"/>
              <a:t>、分野内のアーカイブ機関における収蔵資料のデジタル化への協力、メタデータの集約化を行う。</a:t>
            </a:r>
            <a:endParaRPr lang="en-US" altLang="ja-JP" sz="1500" dirty="0"/>
          </a:p>
          <a:p>
            <a:pPr lvl="2"/>
            <a:r>
              <a:rPr lang="ja-JP" altLang="en-US" sz="1500" dirty="0"/>
              <a:t>（短期・中期）（国立国会図書館、文部科学省、総務省）</a:t>
            </a:r>
            <a:endParaRPr lang="en-US" altLang="ja-JP" sz="1500" dirty="0"/>
          </a:p>
          <a:p>
            <a:r>
              <a:rPr lang="zh-TW" altLang="en-US" sz="1500" dirty="0"/>
              <a:t>（書籍等分野）</a:t>
            </a:r>
            <a:endParaRPr lang="en-US" altLang="zh-TW" sz="1500" dirty="0"/>
          </a:p>
          <a:p>
            <a:pPr lvl="1"/>
            <a:r>
              <a:rPr lang="ja-JP" altLang="en-US" sz="1500" dirty="0"/>
              <a:t>コンテンツの拡充に向けて、</a:t>
            </a:r>
            <a:r>
              <a:rPr lang="ja-JP" altLang="en-US" sz="1500" dirty="0">
                <a:solidFill>
                  <a:srgbClr val="FF0000"/>
                </a:solidFill>
              </a:rPr>
              <a:t>公共・大学図書館等の所蔵資料のデジタル化を促進するため、アーカイブ構築の手順等についての研修等</a:t>
            </a:r>
            <a:r>
              <a:rPr lang="ja-JP" altLang="en-US" sz="1500" dirty="0"/>
              <a:t>を行う。</a:t>
            </a:r>
            <a:endParaRPr lang="en-US" altLang="ja-JP" sz="1500" dirty="0"/>
          </a:p>
          <a:p>
            <a:pPr lvl="2"/>
            <a:r>
              <a:rPr lang="ja-JP" altLang="en-US" sz="1500" dirty="0"/>
              <a:t>（短期）（国立国会図書館、文部科学省）</a:t>
            </a:r>
            <a:endParaRPr lang="en-US" altLang="ja-JP" sz="1500" dirty="0"/>
          </a:p>
          <a:p>
            <a:pPr lvl="1"/>
            <a:r>
              <a:rPr lang="ja-JP" altLang="en-US" sz="1500" dirty="0"/>
              <a:t>統合ポータルとの連携強化のため、</a:t>
            </a:r>
            <a:r>
              <a:rPr lang="ja-JP" altLang="en-US" sz="1500" dirty="0">
                <a:solidFill>
                  <a:srgbClr val="FF0000"/>
                </a:solidFill>
              </a:rPr>
              <a:t>公共・大学図書館等に対し、デジタル化した資料へメタデータ付与や外部連携インターフェース（ＡＰＩ）を付した形での公開を支援するための助言等</a:t>
            </a:r>
            <a:r>
              <a:rPr lang="ja-JP" altLang="en-US" sz="1500" dirty="0"/>
              <a:t>を行うとともに、所蔵資料のデジタル化及びアーカイブ連携のための取組を促進するため、</a:t>
            </a:r>
            <a:r>
              <a:rPr lang="ja-JP" altLang="en-US" sz="1500" dirty="0">
                <a:solidFill>
                  <a:srgbClr val="FF0000"/>
                </a:solidFill>
              </a:rPr>
              <a:t>必要な情報の周知</a:t>
            </a:r>
            <a:r>
              <a:rPr lang="ja-JP" altLang="en-US" sz="1500" dirty="0"/>
              <a:t>を図る。</a:t>
            </a:r>
            <a:endParaRPr lang="en-US" altLang="ja-JP" sz="1500" dirty="0"/>
          </a:p>
          <a:p>
            <a:pPr lvl="2"/>
            <a:r>
              <a:rPr lang="ja-JP" altLang="en-US" sz="1500" dirty="0"/>
              <a:t>（短期）（国立国会図書館、文部科学省）</a:t>
            </a:r>
            <a:endParaRPr lang="en-US" altLang="ja-JP" sz="1500" dirty="0"/>
          </a:p>
          <a:p>
            <a:pPr lvl="1"/>
            <a:r>
              <a:rPr lang="ja-JP" altLang="en-US" sz="1500" dirty="0"/>
              <a:t>国立国会図書館所蔵資料のデジタル化に引き続き取り組むとともに、</a:t>
            </a:r>
            <a:r>
              <a:rPr lang="ja-JP" altLang="en-US" sz="1500" dirty="0">
                <a:solidFill>
                  <a:srgbClr val="FF0000"/>
                </a:solidFill>
              </a:rPr>
              <a:t>デジタル化データの利活用の促進に向けた取組を強化</a:t>
            </a:r>
            <a:r>
              <a:rPr lang="ja-JP" altLang="en-US" sz="1500" dirty="0"/>
              <a:t>する。</a:t>
            </a:r>
            <a:endParaRPr lang="en-US" altLang="ja-JP" sz="1500" dirty="0"/>
          </a:p>
          <a:p>
            <a:pPr lvl="2"/>
            <a:r>
              <a:rPr lang="ja-JP" altLang="en-US" sz="1500" dirty="0"/>
              <a:t>（短期）（国立国会図書館）</a:t>
            </a:r>
            <a:endParaRPr lang="en-US" altLang="ja-JP" sz="1500" dirty="0"/>
          </a:p>
          <a:p>
            <a:pPr lvl="2"/>
            <a:endParaRPr lang="zh-TW" altLang="en-US" sz="1500" dirty="0"/>
          </a:p>
        </p:txBody>
      </p:sp>
      <p:sp>
        <p:nvSpPr>
          <p:cNvPr id="4" name="コンテンツ プレースホルダー 3"/>
          <p:cNvSpPr>
            <a:spLocks noGrp="1"/>
          </p:cNvSpPr>
          <p:nvPr>
            <p:ph sz="half" idx="2"/>
          </p:nvPr>
        </p:nvSpPr>
        <p:spPr>
          <a:xfrm>
            <a:off x="6172200" y="759125"/>
            <a:ext cx="5847080" cy="5969479"/>
          </a:xfrm>
        </p:spPr>
        <p:txBody>
          <a:bodyPr>
            <a:noAutofit/>
          </a:bodyPr>
          <a:lstStyle/>
          <a:p>
            <a:r>
              <a:rPr lang="zh-TW" altLang="en-US" sz="1500" dirty="0"/>
              <a:t>（文化財分野）</a:t>
            </a:r>
            <a:endParaRPr lang="en-US" altLang="zh-TW" sz="1500" dirty="0"/>
          </a:p>
          <a:p>
            <a:pPr lvl="1"/>
            <a:r>
              <a:rPr lang="en-US" altLang="ja-JP" sz="1500" dirty="0"/>
              <a:t>2020 </a:t>
            </a:r>
            <a:r>
              <a:rPr lang="ja-JP" altLang="en-US" sz="1500" dirty="0"/>
              <a:t>年東京オリンピック・パラリンピック競技大会に向けて、文化財情報を海外に発信するため、</a:t>
            </a:r>
            <a:r>
              <a:rPr lang="ja-JP" altLang="en-US" sz="1500" dirty="0">
                <a:solidFill>
                  <a:srgbClr val="FF0000"/>
                </a:solidFill>
              </a:rPr>
              <a:t>地域の文化資源に関するデータの集約、画像掲載率の向上、多言語化を含め利活用に資する取組</a:t>
            </a:r>
            <a:r>
              <a:rPr lang="ja-JP" altLang="en-US" sz="1500" dirty="0"/>
              <a:t>を推進する。</a:t>
            </a:r>
          </a:p>
          <a:p>
            <a:pPr lvl="2"/>
            <a:r>
              <a:rPr lang="zh-CN" altLang="en-US" sz="1500" dirty="0"/>
              <a:t>（短期）（文部科学省）</a:t>
            </a:r>
            <a:endParaRPr lang="en-US" altLang="zh-CN" sz="1500" dirty="0"/>
          </a:p>
          <a:p>
            <a:pPr lvl="1"/>
            <a:r>
              <a:rPr lang="ja-JP" altLang="en-US" sz="1500" dirty="0"/>
              <a:t>全国の博物館・美術館等において文化財等のデジタルアーカイブ化とそのデータの利活用が促進されるよう、</a:t>
            </a:r>
            <a:r>
              <a:rPr lang="ja-JP" altLang="en-US" sz="1500" dirty="0">
                <a:solidFill>
                  <a:srgbClr val="FF0000"/>
                </a:solidFill>
              </a:rPr>
              <a:t>地方の博物館・美術館等に対して必要な情報の周知を図る</a:t>
            </a:r>
            <a:r>
              <a:rPr lang="ja-JP" altLang="en-US" sz="1500" dirty="0"/>
              <a:t>。また、各館における</a:t>
            </a:r>
            <a:r>
              <a:rPr lang="ja-JP" altLang="en-US" sz="1500" dirty="0">
                <a:solidFill>
                  <a:srgbClr val="FF0000"/>
                </a:solidFill>
              </a:rPr>
              <a:t>紙媒体の収蔵品目録のデータベース化等、デジタルアーカイブ化と利活用促進のための具体策を検討し、その推進</a:t>
            </a:r>
            <a:r>
              <a:rPr lang="ja-JP" altLang="en-US" sz="1500" dirty="0"/>
              <a:t>を図る。</a:t>
            </a:r>
          </a:p>
          <a:p>
            <a:pPr lvl="2"/>
            <a:r>
              <a:rPr lang="zh-CN" altLang="en-US" sz="1500" dirty="0"/>
              <a:t>（短期）（文部科学省）</a:t>
            </a:r>
            <a:endParaRPr lang="en-US" altLang="zh-CN" sz="1500" dirty="0"/>
          </a:p>
          <a:p>
            <a:r>
              <a:rPr lang="ja-JP" altLang="en-US" sz="1500" dirty="0"/>
              <a:t>（メディア芸術等分野）</a:t>
            </a:r>
            <a:endParaRPr lang="en-US" altLang="ja-JP" sz="1500" dirty="0"/>
          </a:p>
          <a:p>
            <a:pPr lvl="1"/>
            <a:r>
              <a:rPr lang="ja-JP" altLang="en-US" sz="1500" dirty="0"/>
              <a:t>メディア芸術データベースの利用実態調査結果を含め、改善点等を検討するとともに、</a:t>
            </a:r>
            <a:r>
              <a:rPr lang="ja-JP" altLang="en-US" sz="1500" dirty="0">
                <a:solidFill>
                  <a:srgbClr val="FF0000"/>
                </a:solidFill>
              </a:rPr>
              <a:t>外部との連携を可能とするためのシステム改修等、更なる内容の充実化とその利活用促進</a:t>
            </a:r>
            <a:r>
              <a:rPr lang="ja-JP" altLang="en-US" sz="1500" dirty="0"/>
              <a:t>を図る。</a:t>
            </a:r>
            <a:endParaRPr lang="en-US" altLang="ja-JP" sz="1500" dirty="0"/>
          </a:p>
          <a:p>
            <a:pPr lvl="2"/>
            <a:r>
              <a:rPr lang="ja-JP" altLang="en-US" sz="1500" dirty="0"/>
              <a:t>（短期）（文部科学省）</a:t>
            </a:r>
          </a:p>
          <a:p>
            <a:pPr lvl="1"/>
            <a:r>
              <a:rPr lang="ja-JP" altLang="en-US" sz="1500" dirty="0"/>
              <a:t>・東京国立近代美術館フィルムセンターにおいて、</a:t>
            </a:r>
            <a:r>
              <a:rPr lang="ja-JP" altLang="en-US" sz="1500" dirty="0">
                <a:solidFill>
                  <a:srgbClr val="FF0000"/>
                </a:solidFill>
              </a:rPr>
              <a:t>映画フィルムの収集や保存のためのデジタル化を引き続き実施</a:t>
            </a:r>
            <a:r>
              <a:rPr lang="ja-JP" altLang="en-US" sz="1500" dirty="0"/>
              <a:t>する。</a:t>
            </a:r>
            <a:endParaRPr lang="en-US" altLang="ja-JP" sz="1500" dirty="0"/>
          </a:p>
          <a:p>
            <a:pPr lvl="2"/>
            <a:r>
              <a:rPr lang="ja-JP" altLang="en-US" sz="1500" dirty="0"/>
              <a:t>（短期）（文部科学省）</a:t>
            </a:r>
          </a:p>
          <a:p>
            <a:pPr lvl="1"/>
            <a:r>
              <a:rPr lang="ja-JP" altLang="en-US" sz="1500" dirty="0"/>
              <a:t>・民間主体でのアーカイブ構築を促進するため、</a:t>
            </a:r>
            <a:r>
              <a:rPr lang="ja-JP" altLang="en-US" sz="1500" dirty="0">
                <a:solidFill>
                  <a:srgbClr val="FF0000"/>
                </a:solidFill>
              </a:rPr>
              <a:t>デザイン等のモデル分野における中核拠点の形成を支援</a:t>
            </a:r>
            <a:r>
              <a:rPr lang="ja-JP" altLang="en-US" sz="1500" dirty="0"/>
              <a:t>する。</a:t>
            </a:r>
            <a:endParaRPr lang="en-US" altLang="ja-JP" sz="1500" dirty="0"/>
          </a:p>
          <a:p>
            <a:pPr lvl="2"/>
            <a:r>
              <a:rPr lang="ja-JP" altLang="en-US" sz="1500" dirty="0"/>
              <a:t>（短期）（文部科学省）</a:t>
            </a:r>
            <a:endParaRPr lang="en-US" altLang="ja-JP" sz="1500" dirty="0"/>
          </a:p>
          <a:p>
            <a:r>
              <a:rPr lang="ja-JP" altLang="en-US" sz="1500" dirty="0"/>
              <a:t>（放送コンテンツ分野）</a:t>
            </a:r>
            <a:endParaRPr lang="en-US" altLang="ja-JP" sz="1500" dirty="0"/>
          </a:p>
          <a:p>
            <a:pPr lvl="1"/>
            <a:r>
              <a:rPr lang="ja-JP" altLang="en-US" sz="1500" dirty="0"/>
              <a:t>（短</a:t>
            </a:r>
            <a:r>
              <a:rPr lang="zh-TW" altLang="en-US" sz="1500" dirty="0"/>
              <a:t>期）（総務省）</a:t>
            </a:r>
            <a:endParaRPr kumimoji="1" lang="ja-JP" altLang="en-US" sz="1500" dirty="0"/>
          </a:p>
        </p:txBody>
      </p:sp>
    </p:spTree>
    <p:extLst>
      <p:ext uri="{BB962C8B-B14F-4D97-AF65-F5344CB8AC3E}">
        <p14:creationId xmlns:p14="http://schemas.microsoft.com/office/powerpoint/2010/main" val="3739149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p:txBody>
          <a:bodyPr>
            <a:normAutofit lnSpcReduction="10000"/>
          </a:bodyPr>
          <a:lstStyle/>
          <a:p>
            <a:r>
              <a:rPr lang="ja-JP" altLang="en-US" dirty="0"/>
              <a:t>（２）今後取り組むべき施策</a:t>
            </a:r>
            <a:endParaRPr lang="en-US" altLang="ja-JP" dirty="0"/>
          </a:p>
          <a:p>
            <a:r>
              <a:rPr lang="ja-JP" altLang="en-US" dirty="0"/>
              <a:t>＜＜アーカイブ利活用に向けた基盤整備＞＞</a:t>
            </a:r>
            <a:endParaRPr lang="en-US" altLang="ja-JP" dirty="0"/>
          </a:p>
          <a:p>
            <a:r>
              <a:rPr lang="ja-JP" altLang="en-US" dirty="0"/>
              <a:t>（メタデータオープン化の課題と対応策の検討）</a:t>
            </a:r>
            <a:endParaRPr lang="en-US" altLang="ja-JP" dirty="0"/>
          </a:p>
          <a:p>
            <a:pPr lvl="1"/>
            <a:r>
              <a:rPr lang="ja-JP" altLang="en-US" dirty="0"/>
              <a:t>実務者協議会等において、統合ポータルとの連携によって集約される</a:t>
            </a:r>
            <a:r>
              <a:rPr lang="ja-JP" altLang="en-US" dirty="0">
                <a:solidFill>
                  <a:srgbClr val="FF0000"/>
                </a:solidFill>
              </a:rPr>
              <a:t>メタデータのオープン化の促進に向けた課題の整理と対応策の検討、サムネイル／プレビューの取扱いの検討、デジタルコンテンツの拡充とその利用条件の表示促進</a:t>
            </a:r>
            <a:r>
              <a:rPr lang="ja-JP" altLang="en-US" dirty="0"/>
              <a:t>の検討を行い、メタデータ及びコンテンツの流通促進を図る。</a:t>
            </a:r>
            <a:endParaRPr lang="en-US" altLang="ja-JP" dirty="0"/>
          </a:p>
          <a:p>
            <a:pPr lvl="2"/>
            <a:r>
              <a:rPr lang="ja-JP" altLang="en-US" dirty="0"/>
              <a:t>（短期・中期）（国立国会図書館、内閣府、関係府省）</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ja-JP" altLang="en-US" dirty="0"/>
              <a:t>（集約されたメタデータの利活用の促進）</a:t>
            </a:r>
          </a:p>
          <a:p>
            <a:pPr lvl="1"/>
            <a:r>
              <a:rPr lang="ja-JP" altLang="en-US" dirty="0"/>
              <a:t>統合ポータルから</a:t>
            </a:r>
            <a:r>
              <a:rPr lang="ja-JP" altLang="en-US" dirty="0">
                <a:solidFill>
                  <a:srgbClr val="FF0000"/>
                </a:solidFill>
              </a:rPr>
              <a:t>データセットを抽出する機能の普及等の環境整備を進める</a:t>
            </a:r>
            <a:r>
              <a:rPr lang="ja-JP" altLang="en-US" dirty="0"/>
              <a:t>とともに、統合ポータルで集約され提供される</a:t>
            </a:r>
            <a:r>
              <a:rPr lang="ja-JP" altLang="en-US" dirty="0">
                <a:solidFill>
                  <a:srgbClr val="FF0000"/>
                </a:solidFill>
              </a:rPr>
              <a:t>メタデータを活用した目的別ポータルの構築や利活用事例の共有に向けた取組</a:t>
            </a:r>
            <a:r>
              <a:rPr lang="ja-JP" altLang="en-US" dirty="0"/>
              <a:t>を行う。</a:t>
            </a:r>
            <a:endParaRPr lang="en-US" altLang="ja-JP" dirty="0"/>
          </a:p>
          <a:p>
            <a:pPr lvl="2"/>
            <a:r>
              <a:rPr lang="ja-JP" altLang="en-US" dirty="0"/>
              <a:t>（短期・中期）（国立国会図書館、内閣府、関係府省）</a:t>
            </a:r>
            <a:endParaRPr lang="en-US" altLang="ja-JP" dirty="0"/>
          </a:p>
        </p:txBody>
      </p:sp>
    </p:spTree>
    <p:extLst>
      <p:ext uri="{BB962C8B-B14F-4D97-AF65-F5344CB8AC3E}">
        <p14:creationId xmlns:p14="http://schemas.microsoft.com/office/powerpoint/2010/main" val="389383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私の信条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効率化、人はより創造的な業務へ</a:t>
            </a:r>
          </a:p>
          <a:p>
            <a:pPr lvl="0"/>
            <a:r>
              <a:rPr lang="ja-JP" altLang="en-US" dirty="0"/>
              <a:t>前例主義・横並び主義からの脱却</a:t>
            </a:r>
            <a:endParaRPr lang="en-US" altLang="ja-JP" dirty="0"/>
          </a:p>
          <a:p>
            <a:pPr lvl="0"/>
            <a:r>
              <a:rPr lang="ja-JP" altLang="en-US" dirty="0"/>
              <a:t>自分の信念を貫く</a:t>
            </a:r>
            <a:endParaRPr lang="en-US" altLang="ja-JP" dirty="0"/>
          </a:p>
          <a:p>
            <a:r>
              <a:rPr lang="ja-JP" altLang="en-US" dirty="0"/>
              <a:t>実施の責任と義務を果たす</a:t>
            </a:r>
            <a:endParaRPr lang="en-US" altLang="ja-JP" dirty="0"/>
          </a:p>
          <a:p>
            <a:pPr lvl="0"/>
            <a:r>
              <a:rPr lang="ja-JP" altLang="en-US" dirty="0"/>
              <a:t>利用者以上の</a:t>
            </a:r>
            <a:r>
              <a:rPr lang="en-US" altLang="ja-JP" dirty="0"/>
              <a:t>IT</a:t>
            </a:r>
            <a:r>
              <a:rPr lang="ja-JP" altLang="en-US" dirty="0"/>
              <a:t>スキルを持つ</a:t>
            </a:r>
            <a:endParaRPr lang="en-US" altLang="ja-JP" dirty="0"/>
          </a:p>
          <a:p>
            <a:r>
              <a:rPr lang="ja-JP" altLang="ja-JP" dirty="0"/>
              <a:t>今後</a:t>
            </a:r>
            <a:r>
              <a:rPr lang="en-US" altLang="ja-JP" dirty="0"/>
              <a:t>10</a:t>
            </a:r>
            <a:r>
              <a:rPr lang="ja-JP" altLang="ja-JP" dirty="0"/>
              <a:t>年を見据え</a:t>
            </a:r>
            <a:r>
              <a:rPr lang="ja-JP" altLang="en-US" dirty="0"/>
              <a:t>る</a:t>
            </a:r>
            <a:endParaRPr lang="en-US" altLang="ja-JP" dirty="0"/>
          </a:p>
          <a:p>
            <a:pPr lvl="0"/>
            <a:r>
              <a:rPr lang="en-US" altLang="ja-JP" dirty="0">
                <a:solidFill>
                  <a:srgbClr val="FF0000"/>
                </a:solidFill>
              </a:rPr>
              <a:t>One of them</a:t>
            </a:r>
            <a:r>
              <a:rPr lang="ja-JP" altLang="ja-JP" dirty="0"/>
              <a:t>の役割を考える。</a:t>
            </a:r>
            <a:endParaRPr lang="en-US" altLang="ja-JP" dirty="0"/>
          </a:p>
          <a:p>
            <a:r>
              <a:rPr lang="en-US" altLang="ja-JP" dirty="0"/>
              <a:t>Give</a:t>
            </a:r>
            <a:r>
              <a:rPr lang="ja-JP" altLang="en-US" dirty="0"/>
              <a:t>＆</a:t>
            </a:r>
            <a:r>
              <a:rPr lang="en-US" altLang="ja-JP" dirty="0"/>
              <a:t>Take</a:t>
            </a:r>
            <a:r>
              <a:rPr lang="ja-JP" altLang="en-US" dirty="0"/>
              <a:t>の</a:t>
            </a:r>
            <a:r>
              <a:rPr lang="ja-JP" altLang="ja-JP" dirty="0"/>
              <a:t>協力</a:t>
            </a:r>
            <a:r>
              <a:rPr lang="ja-JP" altLang="en-US" dirty="0"/>
              <a:t>関係</a:t>
            </a:r>
            <a:r>
              <a:rPr lang="ja-JP" altLang="ja-JP" dirty="0"/>
              <a:t>を想定</a:t>
            </a:r>
            <a:r>
              <a:rPr lang="ja-JP" altLang="en-US" dirty="0"/>
              <a:t>する</a:t>
            </a:r>
            <a:endParaRPr lang="ja-JP" altLang="ja-JP" dirty="0"/>
          </a:p>
          <a:p>
            <a:r>
              <a:rPr lang="ja-JP" altLang="en-US" dirty="0">
                <a:solidFill>
                  <a:srgbClr val="FF0000"/>
                </a:solidFill>
              </a:rPr>
              <a:t>組織の外の情報を組織内へ（</a:t>
            </a:r>
            <a:r>
              <a:rPr lang="ja-JP" altLang="ja-JP" dirty="0">
                <a:solidFill>
                  <a:srgbClr val="FF0000"/>
                </a:solidFill>
              </a:rPr>
              <a:t>外部を知る</a:t>
            </a:r>
            <a:r>
              <a:rPr lang="ja-JP" altLang="en-US" dirty="0">
                <a:solidFill>
                  <a:srgbClr val="FF0000"/>
                </a:solidFill>
              </a:rPr>
              <a:t>）</a:t>
            </a:r>
            <a:endParaRPr lang="en-US" altLang="ja-JP" dirty="0">
              <a:solidFill>
                <a:srgbClr val="FF0000"/>
              </a:solidFill>
            </a:endParaRPr>
          </a:p>
          <a:p>
            <a:r>
              <a:rPr lang="ja-JP" altLang="en-US" dirty="0"/>
              <a:t>自分の持つスキル磨く</a:t>
            </a:r>
            <a:endParaRPr lang="en-US" altLang="ja-JP" dirty="0"/>
          </a:p>
          <a:p>
            <a:pPr lvl="1"/>
            <a:endParaRPr lang="ja-JP" altLang="ja-JP" sz="2000" dirty="0">
              <a:solidFill>
                <a:srgbClr val="FF0000"/>
              </a:solidFill>
            </a:endParaRPr>
          </a:p>
        </p:txBody>
      </p:sp>
      <p:sp>
        <p:nvSpPr>
          <p:cNvPr id="5" name="フッター プレースホルダー 4"/>
          <p:cNvSpPr>
            <a:spLocks noGrp="1"/>
          </p:cNvSpPr>
          <p:nvPr>
            <p:ph type="ftr" sz="quarter" idx="11"/>
          </p:nvPr>
        </p:nvSpPr>
        <p:spPr/>
        <p:txBody>
          <a:bodyPr/>
          <a:lstStyle/>
          <a:p>
            <a:endParaRPr kumimoji="0" lang="en-US" dirty="0"/>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5</a:t>
            </a:fld>
            <a:endParaRPr kumimoji="0" lang="en-US" dirty="0"/>
          </a:p>
        </p:txBody>
      </p:sp>
      <p:sp>
        <p:nvSpPr>
          <p:cNvPr id="8" name="横巻き 7"/>
          <p:cNvSpPr/>
          <p:nvPr/>
        </p:nvSpPr>
        <p:spPr>
          <a:xfrm>
            <a:off x="7887795" y="5993904"/>
            <a:ext cx="3714269" cy="864096"/>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マインドを持って、</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未来は自分が描き、</a:t>
            </a:r>
            <a:r>
              <a:rPr lang="ja-JP" altLang="ja-JP" dirty="0">
                <a:latin typeface="Meiryo UI" panose="020B0604030504040204" pitchFamily="50" charset="-128"/>
                <a:ea typeface="Meiryo UI" panose="020B0604030504040204" pitchFamily="50" charset="-128"/>
              </a:rPr>
              <a:t>自分で作る。</a:t>
            </a:r>
          </a:p>
        </p:txBody>
      </p:sp>
    </p:spTree>
    <p:extLst>
      <p:ext uri="{BB962C8B-B14F-4D97-AF65-F5344CB8AC3E}">
        <p14:creationId xmlns:p14="http://schemas.microsoft.com/office/powerpoint/2010/main" val="3376218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sz="half" idx="1"/>
          </p:nvPr>
        </p:nvSpPr>
        <p:spPr>
          <a:xfrm>
            <a:off x="162560" y="971866"/>
            <a:ext cx="5857240" cy="5886133"/>
          </a:xfrm>
        </p:spPr>
        <p:txBody>
          <a:bodyPr>
            <a:normAutofit fontScale="92500"/>
          </a:bodyPr>
          <a:lstStyle/>
          <a:p>
            <a:r>
              <a:rPr lang="ja-JP" altLang="en-US" dirty="0"/>
              <a:t>（アーカイブの構築と利活用の促進のための著作権制度の整備）</a:t>
            </a:r>
          </a:p>
          <a:p>
            <a:pPr lvl="1"/>
            <a:r>
              <a:rPr lang="ja-JP" altLang="en-US" dirty="0"/>
              <a:t>美術館等が所蔵する著作物に関し、</a:t>
            </a:r>
            <a:r>
              <a:rPr lang="ja-JP" altLang="en-US" dirty="0">
                <a:solidFill>
                  <a:srgbClr val="FF0000"/>
                </a:solidFill>
              </a:rPr>
              <a:t>解説・紹介のために当該著作物のデジタルデータの利用を可能とすることについて具体的な制度の検討</a:t>
            </a:r>
            <a:r>
              <a:rPr lang="ja-JP" altLang="en-US" dirty="0"/>
              <a:t>を行い、必要な措置を講ずる。</a:t>
            </a:r>
            <a:endParaRPr lang="en-US" altLang="ja-JP" dirty="0"/>
          </a:p>
          <a:p>
            <a:pPr lvl="2"/>
            <a:r>
              <a:rPr lang="ja-JP" altLang="en-US" dirty="0"/>
              <a:t>（短期・</a:t>
            </a:r>
            <a:r>
              <a:rPr lang="zh-CN" altLang="en-US" dirty="0"/>
              <a:t>中期）（文部科学省）</a:t>
            </a:r>
            <a:endParaRPr lang="ja-JP" altLang="en-US" dirty="0"/>
          </a:p>
          <a:p>
            <a:pPr lvl="1"/>
            <a:r>
              <a:rPr lang="ja-JP" altLang="en-US" dirty="0">
                <a:solidFill>
                  <a:srgbClr val="FF0000"/>
                </a:solidFill>
              </a:rPr>
              <a:t>権利者不明著作物等の利用を円滑化するため、著作権者不明等の場合の裁定制度における補償金供託について、一定の場合に後払いを可能とすること等の見直しについて内容を検討</a:t>
            </a:r>
            <a:r>
              <a:rPr lang="ja-JP" altLang="en-US" dirty="0"/>
              <a:t>し、次期通常国会への法案提出を視野に、必要な措置を講ずる。</a:t>
            </a:r>
            <a:endParaRPr lang="en-US" altLang="ja-JP" dirty="0"/>
          </a:p>
          <a:p>
            <a:pPr lvl="1"/>
            <a:r>
              <a:rPr lang="ja-JP" altLang="en-US" dirty="0"/>
              <a:t>また、利用者による</a:t>
            </a:r>
            <a:r>
              <a:rPr lang="ja-JP" altLang="en-US" dirty="0">
                <a:solidFill>
                  <a:srgbClr val="FF0000"/>
                </a:solidFill>
              </a:rPr>
              <a:t>権利者探索コスト低減のための民間団体の取組に対する支援の在り方について</a:t>
            </a:r>
            <a:r>
              <a:rPr lang="en-US" altLang="ja-JP" dirty="0">
                <a:solidFill>
                  <a:srgbClr val="FF0000"/>
                </a:solidFill>
              </a:rPr>
              <a:t>2016</a:t>
            </a:r>
            <a:r>
              <a:rPr lang="ja-JP" altLang="en-US" dirty="0">
                <a:solidFill>
                  <a:srgbClr val="FF0000"/>
                </a:solidFill>
              </a:rPr>
              <a:t>年度中に検討</a:t>
            </a:r>
            <a:r>
              <a:rPr lang="ja-JP" altLang="en-US" dirty="0"/>
              <a:t>を行い、必要な措置を講ずる。</a:t>
            </a:r>
            <a:endParaRPr lang="en-US" altLang="ja-JP" dirty="0"/>
          </a:p>
          <a:p>
            <a:pPr lvl="2"/>
            <a:r>
              <a:rPr lang="ja-JP" altLang="en-US" dirty="0"/>
              <a:t>（短期・中期）（文部科学省）</a:t>
            </a:r>
            <a:endParaRPr kumimoji="1" lang="ja-JP" altLang="en-US" dirty="0"/>
          </a:p>
        </p:txBody>
      </p:sp>
      <p:sp>
        <p:nvSpPr>
          <p:cNvPr id="4" name="コンテンツ プレースホルダー 3"/>
          <p:cNvSpPr>
            <a:spLocks noGrp="1"/>
          </p:cNvSpPr>
          <p:nvPr>
            <p:ph sz="half" idx="2"/>
          </p:nvPr>
        </p:nvSpPr>
        <p:spPr>
          <a:xfrm>
            <a:off x="6172200" y="971866"/>
            <a:ext cx="5847080" cy="5886133"/>
          </a:xfrm>
        </p:spPr>
        <p:txBody>
          <a:bodyPr>
            <a:normAutofit fontScale="92500"/>
          </a:bodyPr>
          <a:lstStyle/>
          <a:p>
            <a:r>
              <a:rPr lang="ja-JP" altLang="en-US" dirty="0"/>
              <a:t>（利活用の促進のための周辺環境の整備）</a:t>
            </a:r>
          </a:p>
          <a:p>
            <a:pPr lvl="1"/>
            <a:r>
              <a:rPr lang="ja-JP" altLang="en-US" dirty="0"/>
              <a:t>権利処理手続を円滑化し、コンテンツの活用を促進するため、</a:t>
            </a:r>
            <a:r>
              <a:rPr lang="ja-JP" altLang="en-US" dirty="0">
                <a:solidFill>
                  <a:srgbClr val="FF0000"/>
                </a:solidFill>
              </a:rPr>
              <a:t>コンテンツ等の権利情報を集約化したデータベースの整備を官民が連携</a:t>
            </a:r>
            <a:r>
              <a:rPr lang="ja-JP" altLang="en-US" dirty="0"/>
              <a:t>して分野ごとに進めていく。</a:t>
            </a:r>
            <a:endParaRPr lang="en-US" altLang="ja-JP" dirty="0"/>
          </a:p>
          <a:p>
            <a:pPr lvl="2"/>
            <a:r>
              <a:rPr lang="ja-JP" altLang="en-US" dirty="0"/>
              <a:t>（短期・中期）（文部科学省、経済産業省）</a:t>
            </a:r>
            <a:r>
              <a:rPr lang="en-US" altLang="ja-JP" dirty="0"/>
              <a:t>【</a:t>
            </a:r>
            <a:r>
              <a:rPr lang="ja-JP" altLang="en-US" dirty="0"/>
              <a:t>再掲</a:t>
            </a:r>
            <a:r>
              <a:rPr lang="en-US" altLang="ja-JP" dirty="0"/>
              <a:t>】</a:t>
            </a:r>
          </a:p>
          <a:p>
            <a:pPr lvl="1"/>
            <a:r>
              <a:rPr lang="ja-JP" altLang="en-US" dirty="0"/>
              <a:t>デジタルコンテンツの利活用を促進するため、実務者協議会等と連携しつつ、国際標準化機関（</a:t>
            </a:r>
            <a:r>
              <a:rPr lang="en-US" altLang="ja-JP" dirty="0"/>
              <a:t>ISO)</a:t>
            </a:r>
            <a:r>
              <a:rPr lang="ja-JP" altLang="en-US" dirty="0"/>
              <a:t>における技術委員会</a:t>
            </a:r>
            <a:r>
              <a:rPr lang="en-US" altLang="ja-JP" dirty="0"/>
              <a:t>TC46 </a:t>
            </a:r>
            <a:r>
              <a:rPr lang="ja-JP" altLang="en-US" dirty="0"/>
              <a:t>の国内委員会における</a:t>
            </a:r>
            <a:r>
              <a:rPr lang="ja-JP" altLang="en-US" dirty="0">
                <a:solidFill>
                  <a:srgbClr val="FF0000"/>
                </a:solidFill>
              </a:rPr>
              <a:t>デジタルコンテンツの二次利用を促進するための権利表示の国際標準化に対する取組等を推進</a:t>
            </a:r>
            <a:r>
              <a:rPr lang="ja-JP" altLang="en-US" dirty="0"/>
              <a:t>する。</a:t>
            </a:r>
            <a:endParaRPr lang="en-US" altLang="ja-JP" dirty="0"/>
          </a:p>
          <a:p>
            <a:pPr lvl="2"/>
            <a:r>
              <a:rPr lang="ja-JP" altLang="en-US" dirty="0"/>
              <a:t>（短期・中</a:t>
            </a:r>
            <a:r>
              <a:rPr lang="zh-TW" altLang="en-US" dirty="0"/>
              <a:t>期）（経済産業省）</a:t>
            </a:r>
            <a:endParaRPr kumimoji="1" lang="ja-JP" altLang="en-US" dirty="0"/>
          </a:p>
        </p:txBody>
      </p:sp>
    </p:spTree>
    <p:extLst>
      <p:ext uri="{BB962C8B-B14F-4D97-AF65-F5344CB8AC3E}">
        <p14:creationId xmlns:p14="http://schemas.microsoft.com/office/powerpoint/2010/main" val="803138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solidFill>
                  <a:srgbClr val="FF0000"/>
                </a:solidFill>
              </a:rPr>
              <a:t>【</a:t>
            </a:r>
            <a:r>
              <a:rPr lang="ja-JP" altLang="en-US" sz="3200" dirty="0">
                <a:solidFill>
                  <a:srgbClr val="FF0000"/>
                </a:solidFill>
              </a:rPr>
              <a:t>参考</a:t>
            </a:r>
            <a:r>
              <a:rPr lang="en-US" altLang="ja-JP" sz="3200" dirty="0">
                <a:solidFill>
                  <a:srgbClr val="FF0000"/>
                </a:solidFill>
              </a:rPr>
              <a:t>】</a:t>
            </a:r>
            <a:r>
              <a:rPr lang="ja-JP" altLang="en-US" sz="3200" dirty="0"/>
              <a:t>第３．コンテンツの新規展開の推進</a:t>
            </a:r>
            <a:br>
              <a:rPr lang="en-US" altLang="ja-JP" sz="3200" dirty="0"/>
            </a:br>
            <a:r>
              <a:rPr lang="ja-JP" altLang="en-US" sz="3200" dirty="0"/>
              <a:t>２．アーカイブの利活用の促進</a:t>
            </a:r>
            <a:endParaRPr kumimoji="1" lang="ja-JP" altLang="en-US" sz="3200" dirty="0"/>
          </a:p>
        </p:txBody>
      </p:sp>
      <p:sp>
        <p:nvSpPr>
          <p:cNvPr id="3" name="コンテンツ プレースホルダー 2"/>
          <p:cNvSpPr>
            <a:spLocks noGrp="1"/>
          </p:cNvSpPr>
          <p:nvPr>
            <p:ph idx="1"/>
          </p:nvPr>
        </p:nvSpPr>
        <p:spPr>
          <a:xfrm>
            <a:off x="838200" y="965200"/>
            <a:ext cx="10515600" cy="5892800"/>
          </a:xfrm>
        </p:spPr>
        <p:txBody>
          <a:bodyPr>
            <a:normAutofit/>
          </a:bodyPr>
          <a:lstStyle/>
          <a:p>
            <a:r>
              <a:rPr lang="ja-JP" altLang="en-US" dirty="0"/>
              <a:t>（アーカイブ関連人材の育成）</a:t>
            </a:r>
            <a:endParaRPr lang="en-US" altLang="ja-JP" dirty="0"/>
          </a:p>
          <a:p>
            <a:pPr lvl="1"/>
            <a:r>
              <a:rPr lang="ja-JP" altLang="en-US" dirty="0"/>
              <a:t>これまでのアーカイブの構築を通じて得られたノウハウや成果を活用しつつ、</a:t>
            </a:r>
            <a:r>
              <a:rPr lang="ja-JP" altLang="en-US" dirty="0">
                <a:solidFill>
                  <a:srgbClr val="FF0000"/>
                </a:solidFill>
              </a:rPr>
              <a:t>アーカイブの構築をけん引する人材や利活用をサポートする人材の育成を支援</a:t>
            </a:r>
            <a:r>
              <a:rPr lang="ja-JP" altLang="en-US" dirty="0"/>
              <a:t>するため、美術館・博物館、大学・研究機関、民間施設の関係者に対し、アーカイブの必要性やアーカイブ人材の重要性の認識を広めるための</a:t>
            </a:r>
            <a:r>
              <a:rPr lang="ja-JP" altLang="en-US" dirty="0">
                <a:solidFill>
                  <a:srgbClr val="FF0000"/>
                </a:solidFill>
              </a:rPr>
              <a:t>シンポジウム、研修開催等の取組を実施</a:t>
            </a:r>
            <a:r>
              <a:rPr lang="ja-JP" altLang="en-US" dirty="0"/>
              <a:t>する。</a:t>
            </a:r>
            <a:endParaRPr lang="en-US" altLang="ja-JP" dirty="0"/>
          </a:p>
          <a:p>
            <a:pPr lvl="2"/>
            <a:r>
              <a:rPr lang="ja-JP" altLang="en-US" dirty="0"/>
              <a:t>（短期・</a:t>
            </a:r>
            <a:r>
              <a:rPr lang="zh-CN" altLang="en-US" dirty="0"/>
              <a:t>中期）（国立国会図書館、文部科学省、総務省）</a:t>
            </a:r>
          </a:p>
          <a:p>
            <a:pPr lvl="1"/>
            <a:r>
              <a:rPr lang="ja-JP" altLang="en-US" dirty="0"/>
              <a:t>デジタルアーカイブに関連する</a:t>
            </a:r>
            <a:r>
              <a:rPr lang="ja-JP" altLang="en-US" dirty="0">
                <a:solidFill>
                  <a:srgbClr val="FF0000"/>
                </a:solidFill>
              </a:rPr>
              <a:t>大学における司書や学芸員の養成課程等</a:t>
            </a:r>
            <a:r>
              <a:rPr lang="ja-JP" altLang="en-US" dirty="0"/>
              <a:t>において、省令改正により、</a:t>
            </a:r>
            <a:r>
              <a:rPr lang="en-US" altLang="ja-JP" dirty="0"/>
              <a:t>2012 </a:t>
            </a:r>
            <a:r>
              <a:rPr lang="ja-JP" altLang="en-US" dirty="0"/>
              <a:t>年度からデジタルアーカイブ関係の内容を含む科目が新設されたことを踏まえ、</a:t>
            </a:r>
            <a:r>
              <a:rPr lang="ja-JP" altLang="en-US" dirty="0">
                <a:solidFill>
                  <a:srgbClr val="FF0000"/>
                </a:solidFill>
              </a:rPr>
              <a:t>デジタルアーカイブに関する専門的知識を有する人材の育成がより充実されるよう</a:t>
            </a:r>
            <a:r>
              <a:rPr lang="ja-JP" altLang="en-US" dirty="0"/>
              <a:t>促していく。</a:t>
            </a:r>
            <a:endParaRPr lang="en-US" altLang="ja-JP" dirty="0"/>
          </a:p>
          <a:p>
            <a:pPr lvl="2"/>
            <a:r>
              <a:rPr lang="ja-JP" altLang="en-US" dirty="0"/>
              <a:t>（短期・中期）（文部科学省）</a:t>
            </a:r>
            <a:endParaRPr lang="en-US" altLang="ja-JP" dirty="0"/>
          </a:p>
          <a:p>
            <a:pPr lvl="1"/>
            <a:endParaRPr kumimoji="1" lang="ja-JP" altLang="en-US" dirty="0"/>
          </a:p>
        </p:txBody>
      </p:sp>
    </p:spTree>
    <p:extLst>
      <p:ext uri="{BB962C8B-B14F-4D97-AF65-F5344CB8AC3E}">
        <p14:creationId xmlns:p14="http://schemas.microsoft.com/office/powerpoint/2010/main" val="1568869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これからのサービスの構築</a:t>
            </a:r>
          </a:p>
        </p:txBody>
      </p:sp>
    </p:spTree>
    <p:extLst>
      <p:ext uri="{BB962C8B-B14F-4D97-AF65-F5344CB8AC3E}">
        <p14:creationId xmlns:p14="http://schemas.microsoft.com/office/powerpoint/2010/main" val="626767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8"/>
          <p:cNvSpPr>
            <a:spLocks noChangeArrowheads="1"/>
          </p:cNvSpPr>
          <p:nvPr/>
        </p:nvSpPr>
        <p:spPr bwMode="auto">
          <a:xfrm>
            <a:off x="1605121" y="2256984"/>
            <a:ext cx="4776688" cy="4464491"/>
          </a:xfrm>
          <a:prstGeom prst="roundRect">
            <a:avLst>
              <a:gd name="adj" fmla="val 25048"/>
            </a:avLst>
          </a:prstGeom>
          <a:no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1655082" y="3645025"/>
            <a:ext cx="4656942" cy="135457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defRPr/>
            </a:pPr>
            <a:r>
              <a:rPr lang="ja-JP" altLang="en-US" dirty="0">
                <a:solidFill>
                  <a:prstClr val="black"/>
                </a:solidFill>
                <a:latin typeface="Meiryo UI" panose="020B0604030504040204" pitchFamily="50" charset="-128"/>
                <a:ea typeface="Meiryo UI" panose="020B0604030504040204" pitchFamily="50" charset="-128"/>
              </a:rPr>
              <a:t>電子出版支援組織</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8513212" y="6435828"/>
            <a:ext cx="2133600" cy="365125"/>
          </a:xfrm>
        </p:spPr>
        <p:txBody>
          <a:bodyPr/>
          <a:lstStyle/>
          <a:p>
            <a:fld id="{042AED99-7FB4-404E-8A97-64753DCE42EC}" type="slidenum">
              <a:rPr kumimoji="0" lang="en-US" smtClean="0">
                <a:solidFill>
                  <a:prstClr val="black"/>
                </a:solidFill>
              </a:rPr>
              <a:pPr/>
              <a:t>53</a:t>
            </a:fld>
            <a:endParaRPr kumimoji="0" lang="en-US" dirty="0">
              <a:solidFill>
                <a:prstClr val="black"/>
              </a:solidFill>
            </a:endParaRPr>
          </a:p>
        </p:txBody>
      </p:sp>
      <p:sp>
        <p:nvSpPr>
          <p:cNvPr id="8" name="AutoShape 8"/>
          <p:cNvSpPr>
            <a:spLocks noChangeArrowheads="1"/>
          </p:cNvSpPr>
          <p:nvPr/>
        </p:nvSpPr>
        <p:spPr bwMode="auto">
          <a:xfrm>
            <a:off x="7233125" y="2236932"/>
            <a:ext cx="3326897" cy="4464490"/>
          </a:xfrm>
          <a:prstGeom prst="roundRect">
            <a:avLst>
              <a:gd name="adj" fmla="val 25048"/>
            </a:avLst>
          </a:prstGeom>
          <a:solidFill>
            <a:schemeClr val="bg1"/>
          </a:solidFill>
          <a:ln w="57150">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3698655" y="5072342"/>
            <a:ext cx="2541790" cy="967621"/>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権利情報管理組織</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3323090" y="2333620"/>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7436830" y="4129419"/>
            <a:ext cx="1418668"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ja-JP" altLang="en-US" dirty="0">
                <a:solidFill>
                  <a:prstClr val="white"/>
                </a:solidFill>
                <a:latin typeface="Meiryo UI" panose="020B0604030504040204" pitchFamily="50" charset="-128"/>
                <a:ea typeface="Meiryo UI" panose="020B0604030504040204" pitchFamily="50" charset="-128"/>
              </a:rPr>
              <a:t>①コンテンツ生成機能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（所蔵資料デジタル化）</a:t>
            </a:r>
            <a:endParaRPr lang="en-US" altLang="ja-JP" dirty="0">
              <a:solidFill>
                <a:prstClr val="white"/>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3570075" y="4261197"/>
            <a:ext cx="2670370" cy="6771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②収集・一時保存機能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（提供用コンテンツ管理）</a:t>
            </a:r>
          </a:p>
        </p:txBody>
      </p:sp>
      <p:sp>
        <p:nvSpPr>
          <p:cNvPr id="17" name="正方形/長方形 16"/>
          <p:cNvSpPr/>
          <p:nvPr/>
        </p:nvSpPr>
        <p:spPr>
          <a:xfrm>
            <a:off x="3739260" y="5238356"/>
            <a:ext cx="2446412"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④権利情報・管理情報収集・管理機能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　　　（出版情報等管理）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7596311" y="5383358"/>
            <a:ext cx="2643410" cy="648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0">
            <a:noAutofit/>
          </a:bodyPr>
          <a:lstStyle/>
          <a:p>
            <a:pPr algn="ctr"/>
            <a:r>
              <a:rPr lang="ja-JP" altLang="en-US" dirty="0">
                <a:solidFill>
                  <a:prstClr val="white"/>
                </a:solidFill>
                <a:latin typeface="Meiryo UI" panose="020B0604030504040204" pitchFamily="50" charset="-128"/>
                <a:ea typeface="Meiryo UI" panose="020B0604030504040204" pitchFamily="50" charset="-128"/>
              </a:rPr>
              <a:t>③恒久保存機能</a:t>
            </a:r>
            <a:endParaRPr lang="en-US" altLang="ja-JP" dirty="0">
              <a:solidFill>
                <a:prstClr val="white"/>
              </a:solidFill>
              <a:latin typeface="Meiryo UI" panose="020B0604030504040204" pitchFamily="50" charset="-128"/>
              <a:ea typeface="Meiryo UI" panose="020B0604030504040204" pitchFamily="50" charset="-128"/>
            </a:endParaRPr>
          </a:p>
          <a:p>
            <a:pPr algn="ctr"/>
            <a:r>
              <a:rPr lang="ja-JP" altLang="en-US" sz="1600" dirty="0">
                <a:solidFill>
                  <a:prstClr val="white"/>
                </a:solidFill>
                <a:latin typeface="Meiryo UI" panose="020B0604030504040204" pitchFamily="50" charset="-128"/>
                <a:ea typeface="Meiryo UI" panose="020B0604030504040204" pitchFamily="50" charset="-128"/>
              </a:rPr>
              <a:t>（保存コンテンツの管理）</a:t>
            </a:r>
            <a:endParaRPr lang="en-US" altLang="ja-JP" sz="1600" dirty="0">
              <a:solidFill>
                <a:prstClr val="white"/>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1730496" y="4234174"/>
            <a:ext cx="1768000" cy="9326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①コンテンツ生成機能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dirty="0">
                <a:solidFill>
                  <a:prstClr val="white"/>
                </a:solidFill>
                <a:latin typeface="Meiryo UI" panose="020B0604030504040204" pitchFamily="50" charset="-128"/>
                <a:ea typeface="Meiryo UI" panose="020B0604030504040204" pitchFamily="50" charset="-128"/>
              </a:rPr>
              <a:t>（電子書籍化）</a:t>
            </a:r>
          </a:p>
        </p:txBody>
      </p:sp>
      <p:sp>
        <p:nvSpPr>
          <p:cNvPr id="22" name="AutoShape 8"/>
          <p:cNvSpPr>
            <a:spLocks noChangeArrowheads="1"/>
          </p:cNvSpPr>
          <p:nvPr/>
        </p:nvSpPr>
        <p:spPr bwMode="auto">
          <a:xfrm>
            <a:off x="1883566" y="5243072"/>
            <a:ext cx="1413199"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出版者</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ja-JP" altLang="en-US" sz="1600" dirty="0">
              <a:solidFill>
                <a:prstClr val="black"/>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374314" y="2712328"/>
            <a:ext cx="3004305" cy="830997"/>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⑤送信・提供機能</a:t>
            </a:r>
            <a:endParaRPr lang="en-US" altLang="ja-JP" sz="2000" dirty="0">
              <a:solidFill>
                <a:prstClr val="white"/>
              </a:solidFill>
              <a:latin typeface="Meiryo UI" panose="020B0604030504040204" pitchFamily="50" charset="-128"/>
              <a:ea typeface="Meiryo UI" panose="020B0604030504040204" pitchFamily="50" charset="-128"/>
            </a:endParaRPr>
          </a:p>
          <a:p>
            <a:pPr algn="ctr"/>
            <a:r>
              <a:rPr lang="ja-JP" altLang="en-US" sz="1400" dirty="0">
                <a:solidFill>
                  <a:prstClr val="white"/>
                </a:solidFill>
                <a:latin typeface="Meiryo UI" panose="020B0604030504040204" pitchFamily="50" charset="-128"/>
                <a:ea typeface="Meiryo UI" panose="020B0604030504040204" pitchFamily="50" charset="-128"/>
              </a:rPr>
              <a:t>（所在情報、保護期間満了資料等のネット提供・絶版資料の図書館送信）</a:t>
            </a:r>
            <a:endParaRPr lang="en-US" altLang="ja-JP" sz="1400" dirty="0">
              <a:solidFill>
                <a:prstClr val="white"/>
              </a:solidFill>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2057566" y="1099800"/>
            <a:ext cx="7981785" cy="586711"/>
          </a:xfrm>
          <a:prstGeom prst="roundRect">
            <a:avLst>
              <a:gd name="adj" fmla="val 25048"/>
            </a:avLst>
          </a:prstGeom>
          <a:solidFill>
            <a:schemeClr val="bg1"/>
          </a:solidFill>
          <a:ln w="38100">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2400" dirty="0">
                <a:solidFill>
                  <a:prstClr val="black"/>
                </a:solidFill>
                <a:latin typeface="Meiryo UI" panose="020B0604030504040204" pitchFamily="50" charset="-128"/>
                <a:ea typeface="Meiryo UI" panose="020B0604030504040204" pitchFamily="50" charset="-128"/>
              </a:rPr>
              <a:t>利用者</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27" name="左矢印 26"/>
          <p:cNvSpPr/>
          <p:nvPr/>
        </p:nvSpPr>
        <p:spPr>
          <a:xfrm>
            <a:off x="4755353" y="1265423"/>
            <a:ext cx="716164" cy="288032"/>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7988546" y="1197566"/>
            <a:ext cx="1908037"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視覚障害者等</a:t>
            </a:r>
          </a:p>
        </p:txBody>
      </p:sp>
      <p:sp>
        <p:nvSpPr>
          <p:cNvPr id="30" name="AutoShape 8"/>
          <p:cNvSpPr>
            <a:spLocks noChangeArrowheads="1"/>
          </p:cNvSpPr>
          <p:nvPr/>
        </p:nvSpPr>
        <p:spPr bwMode="auto">
          <a:xfrm>
            <a:off x="3239765" y="1176971"/>
            <a:ext cx="1487576" cy="430054"/>
          </a:xfrm>
          <a:prstGeom prst="roundRect">
            <a:avLst>
              <a:gd name="adj" fmla="val 25048"/>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342900" indent="-342900" algn="ctr">
              <a:defRPr/>
            </a:pPr>
            <a:r>
              <a:rPr lang="ja-JP" altLang="en-US" dirty="0">
                <a:solidFill>
                  <a:prstClr val="black"/>
                </a:solidFill>
                <a:latin typeface="Meiryo UI" panose="020B0604030504040204" pitchFamily="50" charset="-128"/>
                <a:ea typeface="Meiryo UI" panose="020B0604030504040204" pitchFamily="50" charset="-128"/>
              </a:rPr>
              <a:t>一般利用者</a:t>
            </a:r>
            <a:r>
              <a:rPr lang="ja-JP" altLang="en-US" sz="1600" dirty="0">
                <a:solidFill>
                  <a:prstClr val="black"/>
                </a:solidFill>
                <a:latin typeface="Meiryo UI" panose="020B0604030504040204" pitchFamily="50" charset="-128"/>
                <a:ea typeface="Meiryo UI" panose="020B0604030504040204" pitchFamily="50" charset="-128"/>
              </a:rPr>
              <a:t>　　　</a:t>
            </a:r>
          </a:p>
        </p:txBody>
      </p:sp>
      <p:sp>
        <p:nvSpPr>
          <p:cNvPr id="32" name="AutoShape 8"/>
          <p:cNvSpPr>
            <a:spLocks noChangeArrowheads="1"/>
          </p:cNvSpPr>
          <p:nvPr/>
        </p:nvSpPr>
        <p:spPr bwMode="auto">
          <a:xfrm>
            <a:off x="3403565" y="2410439"/>
            <a:ext cx="2208647" cy="39421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電子書籍販売</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1775521" y="2977063"/>
            <a:ext cx="4390382" cy="564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ja-JP" altLang="en-US" sz="2000" dirty="0">
                <a:solidFill>
                  <a:prstClr val="white"/>
                </a:solidFill>
                <a:latin typeface="Meiryo UI" panose="020B0604030504040204" pitchFamily="50" charset="-128"/>
                <a:ea typeface="Meiryo UI" panose="020B0604030504040204" pitchFamily="50" charset="-128"/>
              </a:rPr>
              <a:t>⑤配信・流通機能　（電子書籍配信）</a:t>
            </a:r>
            <a:endParaRPr lang="en-US" altLang="ja-JP" sz="2000" dirty="0">
              <a:solidFill>
                <a:prstClr val="white"/>
              </a:solidFill>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3498497" y="2467516"/>
            <a:ext cx="2384613" cy="465892"/>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ctr">
            <a:spAutoFit/>
          </a:bodyPr>
          <a:lstStyle/>
          <a:p>
            <a:pPr marL="342900" indent="-342900" algn="ctr">
              <a:defRPr/>
            </a:pPr>
            <a:r>
              <a:rPr lang="ja-JP" altLang="en-US" sz="2000" dirty="0">
                <a:solidFill>
                  <a:prstClr val="black"/>
                </a:solidFill>
                <a:latin typeface="Meiryo UI" panose="020B0604030504040204" pitchFamily="50" charset="-128"/>
                <a:ea typeface="Meiryo UI" panose="020B0604030504040204" pitchFamily="50" charset="-128"/>
              </a:rPr>
              <a:t>電子書籍販売会社</a:t>
            </a:r>
            <a:endParaRPr lang="en-US" altLang="ja-JP" sz="2000" dirty="0">
              <a:solidFill>
                <a:prstClr val="black"/>
              </a:solidFill>
              <a:latin typeface="Meiryo UI" panose="020B0604030504040204" pitchFamily="50" charset="-128"/>
              <a:ea typeface="Meiryo UI" panose="020B0604030504040204" pitchFamily="50" charset="-128"/>
            </a:endParaRPr>
          </a:p>
        </p:txBody>
      </p:sp>
      <p:sp>
        <p:nvSpPr>
          <p:cNvPr id="37" name="左矢印 36"/>
          <p:cNvSpPr/>
          <p:nvPr/>
        </p:nvSpPr>
        <p:spPr>
          <a:xfrm rot="5400000">
            <a:off x="8720804" y="719484"/>
            <a:ext cx="507705" cy="2505764"/>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dirty="0">
              <a:solidFill>
                <a:prstClr val="black"/>
              </a:solidFill>
              <a:latin typeface="Meiryo UI" panose="020B0604030504040204" pitchFamily="50" charset="-128"/>
              <a:ea typeface="Meiryo UI" panose="020B0604030504040204" pitchFamily="50" charset="-128"/>
            </a:endParaRPr>
          </a:p>
        </p:txBody>
      </p:sp>
      <p:sp>
        <p:nvSpPr>
          <p:cNvPr id="38" name="左矢印 37"/>
          <p:cNvSpPr/>
          <p:nvPr/>
        </p:nvSpPr>
        <p:spPr>
          <a:xfrm rot="5400000">
            <a:off x="3520090" y="491125"/>
            <a:ext cx="473228" cy="2954257"/>
          </a:xfrm>
          <a:prstGeom prst="left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ja-JP" altLang="en-US" dirty="0">
                <a:solidFill>
                  <a:prstClr val="black"/>
                </a:solidFill>
                <a:latin typeface="Meiryo UI" panose="020B0604030504040204" pitchFamily="50" charset="-128"/>
                <a:ea typeface="Meiryo UI" panose="020B0604030504040204" pitchFamily="50" charset="-128"/>
              </a:rPr>
              <a:t>電子書籍</a:t>
            </a:r>
          </a:p>
        </p:txBody>
      </p:sp>
      <p:sp>
        <p:nvSpPr>
          <p:cNvPr id="41" name="AutoShape 8"/>
          <p:cNvSpPr>
            <a:spLocks noChangeArrowheads="1"/>
          </p:cNvSpPr>
          <p:nvPr/>
        </p:nvSpPr>
        <p:spPr bwMode="auto">
          <a:xfrm>
            <a:off x="2057566" y="5369089"/>
            <a:ext cx="1439054" cy="680918"/>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2185234" y="5477427"/>
            <a:ext cx="1432511" cy="537567"/>
          </a:xfrm>
          <a:prstGeom prst="roundRect">
            <a:avLst>
              <a:gd name="adj" fmla="val 25048"/>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出版者</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49" name="フローチャート : 磁気ディスク 13"/>
          <p:cNvSpPr/>
          <p:nvPr/>
        </p:nvSpPr>
        <p:spPr>
          <a:xfrm>
            <a:off x="7840586" y="5931211"/>
            <a:ext cx="2198764" cy="656479"/>
          </a:xfrm>
          <a:prstGeom prst="flowChartMagneticDisk">
            <a:avLst/>
          </a:prstGeom>
          <a:ln w="28575"/>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恒久保存アーカイブ</a:t>
            </a:r>
          </a:p>
        </p:txBody>
      </p:sp>
      <p:sp>
        <p:nvSpPr>
          <p:cNvPr id="50" name="フローチャート : 磁気ディスク 53"/>
          <p:cNvSpPr/>
          <p:nvPr/>
        </p:nvSpPr>
        <p:spPr>
          <a:xfrm>
            <a:off x="2559323" y="6091275"/>
            <a:ext cx="1931653" cy="519160"/>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権利情報</a:t>
            </a:r>
            <a:r>
              <a:rPr lang="en-US" altLang="ja-JP" sz="2000" dirty="0">
                <a:solidFill>
                  <a:prstClr val="black"/>
                </a:solidFill>
                <a:latin typeface="Meiryo UI" panose="020B0604030504040204" pitchFamily="50" charset="-128"/>
                <a:ea typeface="Meiryo UI" panose="020B0604030504040204" pitchFamily="50" charset="-128"/>
              </a:rPr>
              <a:t>DB</a:t>
            </a:r>
          </a:p>
        </p:txBody>
      </p:sp>
      <p:sp>
        <p:nvSpPr>
          <p:cNvPr id="54" name="フローチャート : 磁気ディスク 13"/>
          <p:cNvSpPr/>
          <p:nvPr/>
        </p:nvSpPr>
        <p:spPr>
          <a:xfrm>
            <a:off x="3893007" y="3718987"/>
            <a:ext cx="2155450" cy="488477"/>
          </a:xfrm>
          <a:prstGeom prst="flowChartMagneticDisk">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提供用コンテンツ</a:t>
            </a:r>
          </a:p>
        </p:txBody>
      </p:sp>
      <p:sp>
        <p:nvSpPr>
          <p:cNvPr id="56" name="正方形/長方形 55"/>
          <p:cNvSpPr/>
          <p:nvPr/>
        </p:nvSpPr>
        <p:spPr>
          <a:xfrm>
            <a:off x="8950566" y="4301161"/>
            <a:ext cx="1477841" cy="936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ja-JP" altLang="en-US" sz="2000" dirty="0">
                <a:solidFill>
                  <a:prstClr val="black"/>
                </a:solidFill>
                <a:latin typeface="Meiryo UI" panose="020B0604030504040204" pitchFamily="50" charset="-128"/>
                <a:ea typeface="Meiryo UI" panose="020B0604030504040204" pitchFamily="50" charset="-128"/>
              </a:rPr>
              <a:t>②収集機能</a:t>
            </a:r>
            <a:endParaRPr lang="en-US" altLang="ja-JP" sz="2000" dirty="0">
              <a:solidFill>
                <a:prstClr val="black"/>
              </a:solidFill>
              <a:latin typeface="Meiryo UI" panose="020B0604030504040204" pitchFamily="50" charset="-128"/>
              <a:ea typeface="Meiryo UI" panose="020B0604030504040204" pitchFamily="50" charset="-128"/>
            </a:endParaRPr>
          </a:p>
          <a:p>
            <a:pPr algn="ctr"/>
            <a:r>
              <a:rPr lang="ja-JP" altLang="en-US" dirty="0">
                <a:solidFill>
                  <a:prstClr val="black"/>
                </a:solidFill>
                <a:latin typeface="Meiryo UI" panose="020B0604030504040204" pitchFamily="50" charset="-128"/>
                <a:ea typeface="Meiryo UI" panose="020B0604030504040204" pitchFamily="50" charset="-128"/>
              </a:rPr>
              <a:t>（オンライン</a:t>
            </a:r>
            <a:endParaRPr lang="en-US" altLang="ja-JP" dirty="0">
              <a:solidFill>
                <a:prstClr val="black"/>
              </a:solidFill>
              <a:latin typeface="Meiryo UI" panose="020B0604030504040204" pitchFamily="50" charset="-128"/>
              <a:ea typeface="Meiryo UI" panose="020B0604030504040204" pitchFamily="50" charset="-128"/>
            </a:endParaRPr>
          </a:p>
          <a:p>
            <a:pPr algn="r"/>
            <a:r>
              <a:rPr lang="ja-JP" altLang="en-US" dirty="0">
                <a:solidFill>
                  <a:prstClr val="black"/>
                </a:solidFill>
                <a:latin typeface="Meiryo UI" panose="020B0604030504040204" pitchFamily="50" charset="-128"/>
                <a:ea typeface="Meiryo UI" panose="020B0604030504040204" pitchFamily="50" charset="-128"/>
              </a:rPr>
              <a:t>資料の収集）</a:t>
            </a:r>
          </a:p>
        </p:txBody>
      </p:sp>
      <p:sp>
        <p:nvSpPr>
          <p:cNvPr id="57" name="フローチャート : 磁気ディスク 53"/>
          <p:cNvSpPr/>
          <p:nvPr/>
        </p:nvSpPr>
        <p:spPr>
          <a:xfrm>
            <a:off x="7981951" y="3584702"/>
            <a:ext cx="2319461" cy="497577"/>
          </a:xfrm>
          <a:prstGeom prst="flowChartMagneticDisk">
            <a:avLst/>
          </a:prstGeom>
          <a:ln w="28575"/>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r>
              <a:rPr lang="ja-JP" altLang="en-US" dirty="0">
                <a:solidFill>
                  <a:prstClr val="black"/>
                </a:solidFill>
                <a:latin typeface="Meiryo UI" panose="020B0604030504040204" pitchFamily="50" charset="-128"/>
                <a:ea typeface="Meiryo UI" panose="020B0604030504040204" pitchFamily="50" charset="-128"/>
              </a:rPr>
              <a:t>書誌情報・所在情報</a:t>
            </a:r>
            <a:endParaRPr lang="en-US" altLang="ja-JP" dirty="0">
              <a:solidFill>
                <a:prstClr val="black"/>
              </a:solidFill>
              <a:latin typeface="Meiryo UI" panose="020B0604030504040204" pitchFamily="50" charset="-128"/>
              <a:ea typeface="Meiryo UI" panose="020B0604030504040204" pitchFamily="50" charset="-128"/>
            </a:endParaRPr>
          </a:p>
        </p:txBody>
      </p:sp>
      <p:sp>
        <p:nvSpPr>
          <p:cNvPr id="7" name="正方形/長方形 6"/>
          <p:cNvSpPr/>
          <p:nvPr/>
        </p:nvSpPr>
        <p:spPr>
          <a:xfrm>
            <a:off x="8389858" y="1731638"/>
            <a:ext cx="1301838" cy="584775"/>
          </a:xfrm>
          <a:prstGeom prst="rect">
            <a:avLst/>
          </a:prstGeom>
        </p:spPr>
        <p:txBody>
          <a:bodyPr wrap="square">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保護期間</a:t>
            </a:r>
            <a:endParaRPr lang="en-US" altLang="ja-JP" sz="16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満了等</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 name="左右矢印 2"/>
          <p:cNvSpPr/>
          <p:nvPr/>
        </p:nvSpPr>
        <p:spPr>
          <a:xfrm>
            <a:off x="6240445" y="3007925"/>
            <a:ext cx="1087798" cy="52322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44" name="左右矢印 43"/>
          <p:cNvSpPr/>
          <p:nvPr/>
        </p:nvSpPr>
        <p:spPr>
          <a:xfrm>
            <a:off x="6240645" y="3830519"/>
            <a:ext cx="1133668" cy="52322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3" name="左右矢印 52"/>
          <p:cNvSpPr/>
          <p:nvPr/>
        </p:nvSpPr>
        <p:spPr>
          <a:xfrm>
            <a:off x="6260362" y="4617695"/>
            <a:ext cx="1133668" cy="52322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55" name="左右矢印 54"/>
          <p:cNvSpPr/>
          <p:nvPr/>
        </p:nvSpPr>
        <p:spPr>
          <a:xfrm>
            <a:off x="6252487" y="5384348"/>
            <a:ext cx="1114882" cy="52322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4" name="左矢印 63"/>
          <p:cNvSpPr/>
          <p:nvPr/>
        </p:nvSpPr>
        <p:spPr>
          <a:xfrm flipH="1">
            <a:off x="7056366" y="1206869"/>
            <a:ext cx="895814" cy="36232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5046441" y="1169650"/>
            <a:ext cx="2579724" cy="711844"/>
          </a:xfrm>
          <a:prstGeom prst="roundRect">
            <a:avLst>
              <a:gd name="adj" fmla="val 25048"/>
            </a:avLst>
          </a:prstGeom>
          <a:solidFill>
            <a:schemeClr val="bg1"/>
          </a:solidFill>
          <a:ln w="38100">
            <a:headEnd/>
            <a:tailEnd/>
          </a:ln>
        </p:spPr>
        <p:style>
          <a:lnRef idx="1">
            <a:schemeClr val="accent4"/>
          </a:lnRef>
          <a:fillRef idx="2">
            <a:schemeClr val="accent4"/>
          </a:fillRef>
          <a:effectRef idx="1">
            <a:schemeClr val="accent4"/>
          </a:effectRef>
          <a:fontRef idx="minor">
            <a:schemeClr val="dk1"/>
          </a:fontRef>
        </p:style>
        <p:txBody>
          <a:bodyPr wrap="square" anchor="ctr">
            <a:no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図書館</a:t>
            </a:r>
            <a:endParaRPr lang="en-US" altLang="ja-JP" sz="2400" dirty="0">
              <a:solidFill>
                <a:prstClr val="black"/>
              </a:solidFill>
              <a:latin typeface="Meiryo UI" panose="020B0604030504040204" pitchFamily="50" charset="-128"/>
              <a:ea typeface="Meiryo UI" panose="020B0604030504040204" pitchFamily="50" charset="-128"/>
            </a:endParaRPr>
          </a:p>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（公共・大学・学校他）</a:t>
            </a:r>
          </a:p>
        </p:txBody>
      </p:sp>
      <p:sp>
        <p:nvSpPr>
          <p:cNvPr id="6" name="右矢印 5"/>
          <p:cNvSpPr/>
          <p:nvPr/>
        </p:nvSpPr>
        <p:spPr>
          <a:xfrm rot="-3600000">
            <a:off x="5576366" y="1999683"/>
            <a:ext cx="653102"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63" name="右矢印 62"/>
          <p:cNvSpPr/>
          <p:nvPr/>
        </p:nvSpPr>
        <p:spPr>
          <a:xfrm rot="24000000" flipH="1">
            <a:off x="6883398" y="2071656"/>
            <a:ext cx="797580" cy="3305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554606" y="2152635"/>
            <a:ext cx="1357036" cy="338554"/>
          </a:xfrm>
          <a:prstGeom prst="rect">
            <a:avLst/>
          </a:prstGeom>
          <a:noFill/>
        </p:spPr>
        <p:txBody>
          <a:bodyPr wrap="square" rtlCol="0">
            <a:spAutoFit/>
          </a:bodyPr>
          <a:lstStyle/>
          <a:p>
            <a:pPr marL="342900" indent="-342900" algn="ctr">
              <a:defRPr/>
            </a:pPr>
            <a:r>
              <a:rPr lang="ja-JP" altLang="en-US" sz="1600" dirty="0">
                <a:solidFill>
                  <a:prstClr val="black"/>
                </a:solidFill>
                <a:latin typeface="Meiryo UI" panose="020B0604030504040204" pitchFamily="50" charset="-128"/>
                <a:ea typeface="Meiryo UI" panose="020B0604030504040204" pitchFamily="50" charset="-128"/>
              </a:rPr>
              <a:t>絶版資料</a:t>
            </a:r>
          </a:p>
        </p:txBody>
      </p:sp>
      <p:sp>
        <p:nvSpPr>
          <p:cNvPr id="12" name="角丸四角形 11"/>
          <p:cNvSpPr/>
          <p:nvPr/>
        </p:nvSpPr>
        <p:spPr>
          <a:xfrm>
            <a:off x="6600350" y="2874277"/>
            <a:ext cx="414235" cy="3033292"/>
          </a:xfrm>
          <a:prstGeom prst="round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sz="2000" dirty="0">
                <a:solidFill>
                  <a:prstClr val="black"/>
                </a:solidFill>
                <a:latin typeface="Meiryo UI" panose="020B0604030504040204" pitchFamily="50" charset="-128"/>
                <a:ea typeface="Meiryo UI" panose="020B0604030504040204" pitchFamily="50" charset="-128"/>
              </a:rPr>
              <a:t>出版活動の支援・補完</a:t>
            </a:r>
          </a:p>
        </p:txBody>
      </p:sp>
      <p:sp>
        <p:nvSpPr>
          <p:cNvPr id="45" name="タイトル 1"/>
          <p:cNvSpPr>
            <a:spLocks noGrp="1"/>
          </p:cNvSpPr>
          <p:nvPr>
            <p:ph type="title"/>
          </p:nvPr>
        </p:nvSpPr>
        <p:spPr>
          <a:xfrm>
            <a:off x="0" y="8130"/>
            <a:ext cx="12192000" cy="969826"/>
          </a:xfrm>
        </p:spPr>
        <p:txBody>
          <a:bodyPr>
            <a:noAutofit/>
          </a:bodyPr>
          <a:lstStyle/>
          <a:p>
            <a:r>
              <a:rPr lang="ja-JP" altLang="en-US" sz="3600" dirty="0"/>
              <a:t>書籍分野のナショナルアーカイブの概念モデル</a:t>
            </a:r>
            <a:br>
              <a:rPr lang="en-US" altLang="ja-JP" sz="3600" dirty="0"/>
            </a:br>
            <a:r>
              <a:rPr lang="ja-JP" altLang="en-US" sz="3600" dirty="0"/>
              <a:t>－出版界との役割分担－</a:t>
            </a:r>
          </a:p>
        </p:txBody>
      </p:sp>
      <p:sp>
        <p:nvSpPr>
          <p:cNvPr id="21" name="テキスト ボックス 20"/>
          <p:cNvSpPr txBox="1"/>
          <p:nvPr/>
        </p:nvSpPr>
        <p:spPr>
          <a:xfrm>
            <a:off x="2057565" y="2412613"/>
            <a:ext cx="1245222" cy="461665"/>
          </a:xfrm>
          <a:prstGeom prst="rect">
            <a:avLst/>
          </a:prstGeom>
          <a:noFill/>
        </p:spPr>
        <p:txBody>
          <a:bodyPr wrap="square" rtlCol="0">
            <a:spAutoFit/>
          </a:bodyPr>
          <a:lstStyle/>
          <a:p>
            <a:r>
              <a:rPr lang="ja-JP" altLang="en-US" sz="2400" dirty="0">
                <a:solidFill>
                  <a:prstClr val="black"/>
                </a:solidFill>
                <a:latin typeface="Meiryo UI" panose="020B0604030504040204" pitchFamily="50" charset="-128"/>
                <a:ea typeface="Meiryo UI" panose="020B0604030504040204" pitchFamily="50" charset="-128"/>
              </a:rPr>
              <a:t>出版界</a:t>
            </a:r>
          </a:p>
        </p:txBody>
      </p:sp>
      <p:sp>
        <p:nvSpPr>
          <p:cNvPr id="48" name="テキスト ボックス 47"/>
          <p:cNvSpPr txBox="1"/>
          <p:nvPr/>
        </p:nvSpPr>
        <p:spPr>
          <a:xfrm>
            <a:off x="7855564" y="2250624"/>
            <a:ext cx="2424048" cy="461665"/>
          </a:xfrm>
          <a:prstGeom prst="rect">
            <a:avLst/>
          </a:prstGeom>
          <a:noFill/>
        </p:spPr>
        <p:txBody>
          <a:bodyPr wrap="square" rtlCol="0">
            <a:spAutoFit/>
          </a:bodyPr>
          <a:lstStyle/>
          <a:p>
            <a:pPr marL="342900" indent="-342900" algn="ctr">
              <a:defRPr/>
            </a:pPr>
            <a:r>
              <a:rPr lang="ja-JP" altLang="en-US" sz="2400" dirty="0">
                <a:solidFill>
                  <a:prstClr val="black"/>
                </a:solidFill>
                <a:latin typeface="Meiryo UI" panose="020B0604030504040204" pitchFamily="50" charset="-128"/>
                <a:ea typeface="Meiryo UI" panose="020B0604030504040204" pitchFamily="50" charset="-128"/>
              </a:rPr>
              <a:t>国立国会図書館</a:t>
            </a:r>
            <a:endParaRPr lang="en-US" altLang="ja-JP" sz="2400" dirty="0">
              <a:solidFill>
                <a:prstClr val="black"/>
              </a:solidFill>
              <a:latin typeface="Meiryo UI" panose="020B0604030504040204" pitchFamily="50" charset="-128"/>
              <a:ea typeface="Meiryo UI" panose="020B0604030504040204" pitchFamily="50" charset="-128"/>
            </a:endParaRPr>
          </a:p>
        </p:txBody>
      </p:sp>
      <p:sp>
        <p:nvSpPr>
          <p:cNvPr id="2" name="角丸四角形吹き出し 1"/>
          <p:cNvSpPr/>
          <p:nvPr/>
        </p:nvSpPr>
        <p:spPr>
          <a:xfrm>
            <a:off x="6302807" y="6029412"/>
            <a:ext cx="1201466" cy="782331"/>
          </a:xfrm>
          <a:prstGeom prst="wedgeRoundRectCallout">
            <a:avLst>
              <a:gd name="adj1" fmla="val 90410"/>
              <a:gd name="adj2" fmla="val -63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500"/>
              </a:lnSpc>
            </a:pPr>
            <a:r>
              <a:rPr lang="ja-JP" altLang="en-US" sz="1400" dirty="0">
                <a:solidFill>
                  <a:prstClr val="black"/>
                </a:solidFill>
                <a:latin typeface="Meiryo UI" panose="020B0604030504040204" pitchFamily="50" charset="-128"/>
                <a:ea typeface="Meiryo UI" panose="020B0604030504040204" pitchFamily="50" charset="-128"/>
              </a:rPr>
              <a:t>文化資産全体のアーカイブ機能にも期待が</a:t>
            </a:r>
            <a:r>
              <a:rPr lang="en-US" altLang="ja-JP" sz="1400" dirty="0">
                <a:solidFill>
                  <a:prstClr val="black"/>
                </a:solidFill>
                <a:latin typeface="Meiryo UI" panose="020B0604030504040204" pitchFamily="50" charset="-128"/>
                <a:ea typeface="Meiryo UI" panose="020B0604030504040204" pitchFamily="50" charset="-128"/>
              </a:rPr>
              <a:t>…</a:t>
            </a:r>
            <a:endParaRPr lang="ja-JP" altLang="en-US" sz="1400" dirty="0">
              <a:solidFill>
                <a:prstClr val="black"/>
              </a:solidFill>
              <a:latin typeface="Meiryo UI" panose="020B0604030504040204" pitchFamily="50" charset="-128"/>
              <a:ea typeface="Meiryo UI" panose="020B0604030504040204" pitchFamily="50" charset="-128"/>
            </a:endParaRPr>
          </a:p>
        </p:txBody>
      </p:sp>
      <p:sp>
        <p:nvSpPr>
          <p:cNvPr id="46" name="横巻き 45"/>
          <p:cNvSpPr/>
          <p:nvPr/>
        </p:nvSpPr>
        <p:spPr>
          <a:xfrm>
            <a:off x="10239720" y="538451"/>
            <a:ext cx="1952279" cy="216201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長尾構想として示された内容と酷似。</a:t>
            </a:r>
          </a:p>
          <a:p>
            <a:pPr algn="ctr"/>
            <a:r>
              <a:rPr lang="ja-JP" altLang="en-US" b="1" dirty="0">
                <a:solidFill>
                  <a:srgbClr val="FF0000"/>
                </a:solidFill>
                <a:latin typeface="Meiryo UI" panose="020B0604030504040204" pitchFamily="50" charset="-128"/>
                <a:ea typeface="Meiryo UI" panose="020B0604030504040204" pitchFamily="50" charset="-128"/>
              </a:rPr>
              <a:t>電子書籍議連に提示</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6506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8"/>
            <a:ext cx="1153160" cy="5345112"/>
          </a:xfrm>
        </p:spPr>
        <p:txBody>
          <a:bodyPr vert="eaVert">
            <a:normAutofit fontScale="90000"/>
          </a:bodyPr>
          <a:lstStyle/>
          <a:p>
            <a:r>
              <a:rPr kumimoji="1" lang="ja-JP" altLang="en-US" dirty="0"/>
              <a:t>電子書籍のナショナル</a:t>
            </a:r>
            <a:br>
              <a:rPr kumimoji="1" lang="en-US" altLang="ja-JP" dirty="0"/>
            </a:br>
            <a:r>
              <a:rPr kumimoji="1" lang="ja-JP" altLang="en-US" dirty="0"/>
              <a:t>アーカイブ</a:t>
            </a:r>
            <a:r>
              <a:rPr kumimoji="1" lang="en-US" altLang="ja-JP" dirty="0"/>
              <a:t>DFD</a:t>
            </a:r>
            <a:endParaRPr kumimoji="1" lang="ja-JP" altLang="en-US" dirty="0"/>
          </a:p>
        </p:txBody>
      </p:sp>
      <p:pic>
        <p:nvPicPr>
          <p:cNvPr id="4" name="図 3"/>
          <p:cNvPicPr>
            <a:picLocks noChangeAspect="1"/>
          </p:cNvPicPr>
          <p:nvPr/>
        </p:nvPicPr>
        <p:blipFill>
          <a:blip r:embed="rId3"/>
          <a:stretch>
            <a:fillRect/>
          </a:stretch>
        </p:blipFill>
        <p:spPr>
          <a:xfrm>
            <a:off x="1600200" y="34608"/>
            <a:ext cx="10591800" cy="6802919"/>
          </a:xfrm>
          <a:prstGeom prst="rect">
            <a:avLst/>
          </a:prstGeom>
        </p:spPr>
      </p:pic>
      <p:sp>
        <p:nvSpPr>
          <p:cNvPr id="5" name="テキスト ボックス 4"/>
          <p:cNvSpPr txBox="1"/>
          <p:nvPr/>
        </p:nvSpPr>
        <p:spPr>
          <a:xfrm>
            <a:off x="2002155" y="6281404"/>
            <a:ext cx="3521905"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全体図表</a:t>
            </a:r>
            <a:r>
              <a:rPr lang="en-US" altLang="ja-JP" sz="2400" dirty="0">
                <a:latin typeface="Meiryo UI" panose="020B0604030504040204" pitchFamily="50" charset="-128"/>
                <a:ea typeface="Meiryo UI" panose="020B0604030504040204" pitchFamily="50" charset="-128"/>
                <a:cs typeface="Meiryo UI" panose="020B0604030504040204" pitchFamily="50" charset="-128"/>
                <a:hlinkClick r:id="rId4" action="ppaction://hlinkfile"/>
              </a:rPr>
              <a:t>4-1.PDF</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横巻き 5"/>
          <p:cNvSpPr/>
          <p:nvPr/>
        </p:nvSpPr>
        <p:spPr>
          <a:xfrm>
            <a:off x="94036" y="5349240"/>
            <a:ext cx="1952279" cy="15087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システムとしての実装イメージに展開したもの</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584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utoShape 8"/>
          <p:cNvSpPr>
            <a:spLocks noChangeArrowheads="1"/>
          </p:cNvSpPr>
          <p:nvPr/>
        </p:nvSpPr>
        <p:spPr bwMode="auto">
          <a:xfrm>
            <a:off x="1832474" y="5461888"/>
            <a:ext cx="10023051" cy="1422649"/>
          </a:xfrm>
          <a:prstGeom prst="roundRect">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wrap="square" anchor="b" anchorCtr="0">
            <a:noAutofit/>
          </a:bodyPr>
          <a:lstStyle/>
          <a:p>
            <a:pPr marL="342900" indent="-342900">
              <a:defRPr/>
            </a:pPr>
            <a:r>
              <a:rPr lang="ja-JP" altLang="en-US" sz="1400" b="1" dirty="0">
                <a:latin typeface="メイリオ" panose="020B0604030504040204" pitchFamily="50" charset="-128"/>
                <a:ea typeface="メイリオ" panose="020B0604030504040204" pitchFamily="50" charset="-128"/>
              </a:rPr>
              <a:t>書籍分野のナショナルアーカイブ</a:t>
            </a:r>
            <a:endParaRPr lang="en-US" altLang="ja-JP" sz="1400" b="1"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81280" y="79692"/>
            <a:ext cx="12029440" cy="696912"/>
          </a:xfrm>
        </p:spPr>
        <p:txBody>
          <a:bodyPr>
            <a:normAutofit fontScale="90000"/>
          </a:bodyPr>
          <a:lstStyle/>
          <a:p>
            <a:r>
              <a:rPr lang="ja-JP" altLang="en-US" sz="4000" dirty="0"/>
              <a:t>インターネット・市町村立図書館で利用可能な書籍の充実</a:t>
            </a:r>
            <a:br>
              <a:rPr lang="en-US" altLang="ja-JP" sz="4000" dirty="0"/>
            </a:br>
            <a:r>
              <a:rPr kumimoji="1" lang="ja-JP" altLang="en-US" sz="3100" dirty="0"/>
              <a:t>（</a:t>
            </a:r>
            <a:r>
              <a:rPr kumimoji="1" lang="en-US" altLang="ja-JP" sz="3100" dirty="0"/>
              <a:t>NDL</a:t>
            </a:r>
            <a:r>
              <a:rPr kumimoji="1" lang="ja-JP" altLang="en-US" sz="3100" dirty="0"/>
              <a:t>・県立図書館へ行けない国民の情報格差の是正）</a:t>
            </a:r>
          </a:p>
        </p:txBody>
      </p:sp>
      <p:sp>
        <p:nvSpPr>
          <p:cNvPr id="12" name="フローチャート: 磁気ディスク 11"/>
          <p:cNvSpPr/>
          <p:nvPr/>
        </p:nvSpPr>
        <p:spPr>
          <a:xfrm>
            <a:off x="7909296" y="5530996"/>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県所蔵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6765882" y="5471642"/>
            <a:ext cx="1074476" cy="97186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p>
          <a:p>
            <a:pPr algn="ct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パブリック</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ドメイン</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3965579" y="5394842"/>
            <a:ext cx="1511863" cy="7750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冊子体絶版本</a:t>
            </a:r>
            <a:endParaRPr lang="en-US" altLang="ja-JP" sz="1400" dirty="0">
              <a:latin typeface="メイリオ" panose="020B0604030504040204" pitchFamily="50" charset="-128"/>
              <a:ea typeface="メイリオ" panose="020B0604030504040204" pitchFamily="50" charset="-128"/>
            </a:endParaRPr>
          </a:p>
        </p:txBody>
      </p:sp>
      <p:sp>
        <p:nvSpPr>
          <p:cNvPr id="15" name="フローチャート: 磁気ディスク 14"/>
          <p:cNvSpPr/>
          <p:nvPr/>
        </p:nvSpPr>
        <p:spPr>
          <a:xfrm>
            <a:off x="2422136" y="5350227"/>
            <a:ext cx="1456880" cy="766267"/>
          </a:xfrm>
          <a:prstGeom prst="flowChartMagneticDisk">
            <a:avLst/>
          </a:prstGeom>
          <a:solidFill>
            <a:srgbClr val="FE02EC"/>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デジタル化</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なし）</a:t>
            </a:r>
            <a:endParaRPr lang="en-US" altLang="ja-JP" sz="1400" dirty="0">
              <a:latin typeface="メイリオ" panose="020B0604030504040204" pitchFamily="50" charset="-128"/>
              <a:ea typeface="メイリオ" panose="020B0604030504040204" pitchFamily="50" charset="-128"/>
            </a:endParaRPr>
          </a:p>
        </p:txBody>
      </p:sp>
      <p:sp>
        <p:nvSpPr>
          <p:cNvPr id="16" name="フローチャート: 磁気ディスク 15"/>
          <p:cNvSpPr/>
          <p:nvPr/>
        </p:nvSpPr>
        <p:spPr>
          <a:xfrm>
            <a:off x="5582114" y="5451482"/>
            <a:ext cx="1119104" cy="585498"/>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無償</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電子出版物</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磁気ディスク 16"/>
          <p:cNvSpPr/>
          <p:nvPr/>
        </p:nvSpPr>
        <p:spPr>
          <a:xfrm>
            <a:off x="654194" y="5545163"/>
            <a:ext cx="1661227"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ja-JP" sz="1400" dirty="0">
              <a:latin typeface="メイリオ" panose="020B0604030504040204" pitchFamily="50" charset="-128"/>
              <a:ea typeface="メイリオ" panose="020B0604030504040204" pitchFamily="50" charset="-128"/>
            </a:endParaRPr>
          </a:p>
        </p:txBody>
      </p:sp>
      <p:sp>
        <p:nvSpPr>
          <p:cNvPr id="18" name="フローチャート: 磁気ディスク 17"/>
          <p:cNvSpPr/>
          <p:nvPr/>
        </p:nvSpPr>
        <p:spPr>
          <a:xfrm>
            <a:off x="10494111" y="5545163"/>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市町村所蔵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19" name="フローチャート: 磁気ディスク 18"/>
          <p:cNvSpPr/>
          <p:nvPr/>
        </p:nvSpPr>
        <p:spPr>
          <a:xfrm>
            <a:off x="9182490" y="5548301"/>
            <a:ext cx="1204256" cy="585498"/>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他地域所蔵</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地域資料</a:t>
            </a:r>
            <a:endParaRPr lang="en-US" altLang="ja-JP" sz="1400" dirty="0">
              <a:latin typeface="メイリオ" panose="020B0604030504040204" pitchFamily="50" charset="-128"/>
              <a:ea typeface="メイリオ" panose="020B0604030504040204" pitchFamily="50" charset="-128"/>
            </a:endParaRPr>
          </a:p>
        </p:txBody>
      </p:sp>
      <p:sp>
        <p:nvSpPr>
          <p:cNvPr id="20" name="AutoShape 8"/>
          <p:cNvSpPr>
            <a:spLocks noChangeArrowheads="1"/>
          </p:cNvSpPr>
          <p:nvPr/>
        </p:nvSpPr>
        <p:spPr bwMode="auto">
          <a:xfrm>
            <a:off x="86322" y="840339"/>
            <a:ext cx="11827734" cy="2510491"/>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一般国民の利用環境</a:t>
            </a:r>
            <a:endParaRPr lang="en-US" altLang="ja-JP" sz="1600" dirty="0">
              <a:latin typeface="メイリオ" panose="020B0604030504040204" pitchFamily="50" charset="-128"/>
              <a:ea typeface="メイリオ" panose="020B0604030504040204" pitchFamily="50" charset="-128"/>
            </a:endParaRPr>
          </a:p>
        </p:txBody>
      </p:sp>
      <p:sp>
        <p:nvSpPr>
          <p:cNvPr id="21" name="AutoShape 8"/>
          <p:cNvSpPr>
            <a:spLocks noChangeArrowheads="1"/>
          </p:cNvSpPr>
          <p:nvPr/>
        </p:nvSpPr>
        <p:spPr bwMode="auto">
          <a:xfrm>
            <a:off x="201707" y="3356757"/>
            <a:ext cx="11394756" cy="928330"/>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県民の電子図書館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2" name="AutoShape 8"/>
          <p:cNvSpPr>
            <a:spLocks noChangeArrowheads="1"/>
          </p:cNvSpPr>
          <p:nvPr/>
        </p:nvSpPr>
        <p:spPr bwMode="auto">
          <a:xfrm>
            <a:off x="188258" y="2348796"/>
            <a:ext cx="11522635" cy="912106"/>
          </a:xfrm>
          <a:prstGeom prst="roundRect">
            <a:avLst>
              <a:gd name="adj" fmla="val 16311"/>
            </a:avLst>
          </a:prstGeom>
          <a:ln>
            <a:headEnd/>
            <a:tailEnd/>
          </a:ln>
        </p:spPr>
        <p:style>
          <a:lnRef idx="0">
            <a:schemeClr val="accent6"/>
          </a:lnRef>
          <a:fillRef idx="3">
            <a:schemeClr val="accent6"/>
          </a:fillRef>
          <a:effectRef idx="3">
            <a:schemeClr val="accent6"/>
          </a:effectRef>
          <a:fontRef idx="minor">
            <a:schemeClr val="lt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市区町村民の電子図書館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3" name="AutoShape 8"/>
          <p:cNvSpPr>
            <a:spLocks noChangeArrowheads="1"/>
          </p:cNvSpPr>
          <p:nvPr/>
        </p:nvSpPr>
        <p:spPr bwMode="auto">
          <a:xfrm>
            <a:off x="81280" y="4354000"/>
            <a:ext cx="8323132" cy="936496"/>
          </a:xfrm>
          <a:prstGeom prst="roundRect">
            <a:avLst>
              <a:gd name="adj" fmla="val 15524"/>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en-US" altLang="ja-JP" b="1" dirty="0">
                <a:latin typeface="メイリオ" panose="020B0604030504040204" pitchFamily="50" charset="-128"/>
                <a:ea typeface="メイリオ" panose="020B0604030504040204" pitchFamily="50" charset="-128"/>
              </a:rPr>
              <a:t>NDL</a:t>
            </a:r>
            <a:r>
              <a:rPr lang="ja-JP" altLang="en-US" b="1" dirty="0">
                <a:latin typeface="メイリオ" panose="020B0604030504040204" pitchFamily="50" charset="-128"/>
                <a:ea typeface="メイリオ" panose="020B0604030504040204" pitchFamily="50" charset="-128"/>
              </a:rPr>
              <a:t>：国民の電子図書館</a:t>
            </a:r>
            <a:endParaRPr lang="en-US" altLang="ja-JP" sz="16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01215" y="4690009"/>
            <a:ext cx="2451894"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5" name="フローチャート: 端子 24"/>
          <p:cNvSpPr/>
          <p:nvPr/>
        </p:nvSpPr>
        <p:spPr>
          <a:xfrm>
            <a:off x="211077" y="3783287"/>
            <a:ext cx="237072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6" name="フローチャート: 端子 25"/>
          <p:cNvSpPr/>
          <p:nvPr/>
        </p:nvSpPr>
        <p:spPr>
          <a:xfrm>
            <a:off x="595089" y="2695474"/>
            <a:ext cx="2474771"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図書館向け商用電子書籍</a:t>
            </a:r>
            <a:endParaRPr kumimoji="1" lang="en-US" altLang="ja-JP" sz="1400" dirty="0"/>
          </a:p>
          <a:p>
            <a:pPr algn="ctr"/>
            <a:r>
              <a:rPr lang="ja-JP" altLang="en-US" sz="1400" dirty="0"/>
              <a:t>配信</a:t>
            </a:r>
            <a:r>
              <a:rPr kumimoji="1" lang="ja-JP" altLang="en-US" sz="1400" dirty="0"/>
              <a:t>サービス</a:t>
            </a:r>
          </a:p>
        </p:txBody>
      </p:sp>
      <p:sp>
        <p:nvSpPr>
          <p:cNvPr id="27" name="フローチャート: 端子 26"/>
          <p:cNvSpPr/>
          <p:nvPr/>
        </p:nvSpPr>
        <p:spPr>
          <a:xfrm>
            <a:off x="3202397" y="4434038"/>
            <a:ext cx="2245887"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a:t>
            </a:r>
            <a:r>
              <a:rPr kumimoji="1" lang="en-US" altLang="ja-JP" sz="1400" dirty="0"/>
              <a:t>NDL</a:t>
            </a:r>
            <a:r>
              <a:rPr kumimoji="1" lang="ja-JP" altLang="en-US" sz="1400" dirty="0"/>
              <a:t>デジタル化・無償電子書籍類）</a:t>
            </a:r>
          </a:p>
        </p:txBody>
      </p:sp>
      <p:sp>
        <p:nvSpPr>
          <p:cNvPr id="28" name="フローチャート: 端子 27"/>
          <p:cNvSpPr/>
          <p:nvPr/>
        </p:nvSpPr>
        <p:spPr>
          <a:xfrm>
            <a:off x="3009575" y="345812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29" name="フローチャート: 端子 28"/>
          <p:cNvSpPr/>
          <p:nvPr/>
        </p:nvSpPr>
        <p:spPr>
          <a:xfrm>
            <a:off x="3176839" y="2500641"/>
            <a:ext cx="2539811" cy="714415"/>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1400" dirty="0"/>
              <a:t>NDL</a:t>
            </a:r>
            <a:r>
              <a:rPr kumimoji="1" lang="ja-JP" altLang="en-US" sz="1400" dirty="0"/>
              <a:t>デジタルコレクション</a:t>
            </a:r>
            <a:endParaRPr kumimoji="1" lang="en-US" altLang="ja-JP" sz="1400" dirty="0"/>
          </a:p>
          <a:p>
            <a:pPr algn="ctr"/>
            <a:r>
              <a:rPr kumimoji="1" lang="ja-JP" altLang="en-US" sz="1400" dirty="0"/>
              <a:t>（商用電子図書館サービスで入手できない電子書籍）</a:t>
            </a:r>
          </a:p>
        </p:txBody>
      </p:sp>
      <p:sp>
        <p:nvSpPr>
          <p:cNvPr id="30" name="AutoShape 8"/>
          <p:cNvSpPr>
            <a:spLocks noChangeArrowheads="1"/>
          </p:cNvSpPr>
          <p:nvPr/>
        </p:nvSpPr>
        <p:spPr bwMode="auto">
          <a:xfrm>
            <a:off x="247547" y="1308911"/>
            <a:ext cx="11463347" cy="896665"/>
          </a:xfrm>
          <a:prstGeom prst="roundRect">
            <a:avLst>
              <a:gd name="adj" fmla="val 16311"/>
            </a:avLst>
          </a:prstGeom>
          <a:solidFill>
            <a:schemeClr val="bg1"/>
          </a:solid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インターネット版電子図書館サービス</a:t>
            </a:r>
            <a:endParaRPr lang="en-US" altLang="ja-JP" b="1" dirty="0">
              <a:latin typeface="メイリオ" panose="020B0604030504040204" pitchFamily="50" charset="-128"/>
              <a:ea typeface="メイリオ" panose="020B0604030504040204" pitchFamily="50" charset="-128"/>
            </a:endParaRPr>
          </a:p>
        </p:txBody>
      </p:sp>
      <p:pic>
        <p:nvPicPr>
          <p:cNvPr id="31" name="Picture 7"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11" y="1451093"/>
            <a:ext cx="718229" cy="7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フローチャート: 端子 31"/>
          <p:cNvSpPr/>
          <p:nvPr/>
        </p:nvSpPr>
        <p:spPr>
          <a:xfrm>
            <a:off x="7268918" y="3595347"/>
            <a:ext cx="233357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県に関連する</a:t>
            </a:r>
            <a:r>
              <a:rPr kumimoji="1" lang="ja-JP" altLang="en-US" sz="1400" dirty="0"/>
              <a:t>地域資料</a:t>
            </a:r>
            <a:endParaRPr kumimoji="1" lang="en-US" altLang="ja-JP" sz="1400" dirty="0"/>
          </a:p>
          <a:p>
            <a:pPr algn="ctr"/>
            <a:r>
              <a:rPr kumimoji="1" lang="ja-JP" altLang="en-US" sz="1400" dirty="0"/>
              <a:t>閲覧サービス</a:t>
            </a:r>
          </a:p>
        </p:txBody>
      </p:sp>
      <p:sp>
        <p:nvSpPr>
          <p:cNvPr id="33" name="フローチャート: 端子 32"/>
          <p:cNvSpPr/>
          <p:nvPr/>
        </p:nvSpPr>
        <p:spPr>
          <a:xfrm>
            <a:off x="7476975" y="2602230"/>
            <a:ext cx="1781827"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県の</a:t>
            </a:r>
            <a:r>
              <a:rPr kumimoji="1" lang="ja-JP" altLang="en-US" sz="1400" dirty="0"/>
              <a:t>地域資料</a:t>
            </a:r>
            <a:endParaRPr kumimoji="1" lang="en-US" altLang="ja-JP" sz="1400" dirty="0"/>
          </a:p>
          <a:p>
            <a:pPr algn="ctr"/>
            <a:r>
              <a:rPr kumimoji="1" lang="ja-JP" altLang="en-US" sz="1400" dirty="0"/>
              <a:t>閲覧サービス</a:t>
            </a:r>
          </a:p>
        </p:txBody>
      </p:sp>
      <p:sp>
        <p:nvSpPr>
          <p:cNvPr id="34" name="フローチャート: 端子 33"/>
          <p:cNvSpPr/>
          <p:nvPr/>
        </p:nvSpPr>
        <p:spPr>
          <a:xfrm>
            <a:off x="9401357" y="2602230"/>
            <a:ext cx="2283595" cy="441435"/>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dirty="0"/>
              <a:t>市町村が収集した</a:t>
            </a:r>
            <a:endParaRPr lang="en-US" altLang="ja-JP" sz="1400" dirty="0"/>
          </a:p>
          <a:p>
            <a:pPr algn="ctr"/>
            <a:r>
              <a:rPr kumimoji="1" lang="ja-JP" altLang="en-US" sz="1400" dirty="0"/>
              <a:t>地域資料閲覧サービス</a:t>
            </a:r>
          </a:p>
        </p:txBody>
      </p:sp>
      <p:cxnSp>
        <p:nvCxnSpPr>
          <p:cNvPr id="42" name="曲線コネクタ 41"/>
          <p:cNvCxnSpPr>
            <a:stCxn id="17" idx="1"/>
            <a:endCxn id="25" idx="2"/>
          </p:cNvCxnSpPr>
          <p:nvPr/>
        </p:nvCxnSpPr>
        <p:spPr>
          <a:xfrm flipH="1" flipV="1">
            <a:off x="1396438" y="4224722"/>
            <a:ext cx="88370" cy="1320441"/>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55" name="曲線コネクタ 41"/>
          <p:cNvCxnSpPr>
            <a:stCxn id="14" idx="1"/>
            <a:endCxn id="28" idx="2"/>
          </p:cNvCxnSpPr>
          <p:nvPr/>
        </p:nvCxnSpPr>
        <p:spPr>
          <a:xfrm flipH="1" flipV="1">
            <a:off x="4279481" y="4172536"/>
            <a:ext cx="442030" cy="122230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1" name="曲線コネクタ 41"/>
          <p:cNvCxnSpPr>
            <a:stCxn id="14" idx="1"/>
            <a:endCxn id="29" idx="2"/>
          </p:cNvCxnSpPr>
          <p:nvPr/>
        </p:nvCxnSpPr>
        <p:spPr>
          <a:xfrm flipH="1" flipV="1">
            <a:off x="4446745" y="3215056"/>
            <a:ext cx="274766" cy="2179786"/>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64" name="フローチャート: 端子 63"/>
          <p:cNvSpPr/>
          <p:nvPr/>
        </p:nvSpPr>
        <p:spPr>
          <a:xfrm>
            <a:off x="3958441" y="1854357"/>
            <a:ext cx="2539811" cy="365204"/>
          </a:xfrm>
          <a:prstGeom prst="flowChartTermina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1400" dirty="0"/>
              <a:t>インターネット版</a:t>
            </a:r>
            <a:endParaRPr kumimoji="1" lang="en-US" altLang="ja-JP" sz="1400" dirty="0"/>
          </a:p>
          <a:p>
            <a:pPr algn="ctr"/>
            <a:r>
              <a:rPr kumimoji="1" lang="en-US" altLang="ja-JP" sz="1400" dirty="0"/>
              <a:t>NDL</a:t>
            </a:r>
            <a:r>
              <a:rPr kumimoji="1" lang="ja-JP" altLang="en-US" sz="1400" dirty="0"/>
              <a:t>デジタルコレクション</a:t>
            </a:r>
            <a:endParaRPr kumimoji="1" lang="en-US" altLang="ja-JP" sz="1400" dirty="0"/>
          </a:p>
        </p:txBody>
      </p:sp>
      <p:cxnSp>
        <p:nvCxnSpPr>
          <p:cNvPr id="65" name="曲線コネクタ 41"/>
          <p:cNvCxnSpPr>
            <a:stCxn id="16" idx="1"/>
            <a:endCxn id="64" idx="2"/>
          </p:cNvCxnSpPr>
          <p:nvPr/>
        </p:nvCxnSpPr>
        <p:spPr>
          <a:xfrm flipH="1" flipV="1">
            <a:off x="5228347" y="2219561"/>
            <a:ext cx="913319" cy="323192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68" name="曲線コネクタ 41"/>
          <p:cNvCxnSpPr>
            <a:stCxn id="13" idx="1"/>
            <a:endCxn id="64" idx="2"/>
          </p:cNvCxnSpPr>
          <p:nvPr/>
        </p:nvCxnSpPr>
        <p:spPr>
          <a:xfrm flipH="1" flipV="1">
            <a:off x="5228347" y="2219561"/>
            <a:ext cx="2074773" cy="3252081"/>
          </a:xfrm>
          <a:prstGeom prst="straightConnector1">
            <a:avLst/>
          </a:prstGeom>
          <a:ln w="57150">
            <a:solidFill>
              <a:schemeClr val="accent5">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79" name="曲線コネクタ 41"/>
          <p:cNvCxnSpPr>
            <a:stCxn id="18" idx="1"/>
            <a:endCxn id="34" idx="2"/>
          </p:cNvCxnSpPr>
          <p:nvPr/>
        </p:nvCxnSpPr>
        <p:spPr>
          <a:xfrm flipH="1" flipV="1">
            <a:off x="10543155" y="3043665"/>
            <a:ext cx="553084" cy="2501498"/>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82" name="フローチャート: 端子 81"/>
          <p:cNvSpPr/>
          <p:nvPr/>
        </p:nvSpPr>
        <p:spPr>
          <a:xfrm>
            <a:off x="1634355" y="1762624"/>
            <a:ext cx="2184805" cy="441435"/>
          </a:xfrm>
          <a:prstGeom prst="flowChartTermina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dirty="0"/>
              <a:t>個人向け商用電子書籍</a:t>
            </a:r>
            <a:endParaRPr kumimoji="1" lang="en-US" altLang="ja-JP" sz="1400" dirty="0"/>
          </a:p>
          <a:p>
            <a:pPr algn="ctr"/>
            <a:r>
              <a:rPr kumimoji="1" lang="ja-JP" altLang="en-US" sz="1400" dirty="0"/>
              <a:t>配信サービス</a:t>
            </a:r>
          </a:p>
        </p:txBody>
      </p:sp>
      <p:cxnSp>
        <p:nvCxnSpPr>
          <p:cNvPr id="83" name="曲線コネクタ 41"/>
          <p:cNvCxnSpPr>
            <a:stCxn id="17" idx="1"/>
            <a:endCxn id="82" idx="2"/>
          </p:cNvCxnSpPr>
          <p:nvPr/>
        </p:nvCxnSpPr>
        <p:spPr>
          <a:xfrm flipV="1">
            <a:off x="1484808" y="2204059"/>
            <a:ext cx="1241950" cy="3341104"/>
          </a:xfrm>
          <a:prstGeom prst="straightConnector1">
            <a:avLst/>
          </a:prstGeom>
          <a:ln w="57150">
            <a:solidFill>
              <a:schemeClr val="accent2">
                <a:lumMod val="50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90" name="フローチャート: 端子 89"/>
          <p:cNvSpPr/>
          <p:nvPr/>
        </p:nvSpPr>
        <p:spPr>
          <a:xfrm>
            <a:off x="7507455" y="1804707"/>
            <a:ext cx="2734829" cy="375882"/>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1400" dirty="0"/>
              <a:t>全国の地域資料閲覧サービス</a:t>
            </a:r>
          </a:p>
        </p:txBody>
      </p:sp>
      <p:sp>
        <p:nvSpPr>
          <p:cNvPr id="91" name="フローチャート: 端子 90"/>
          <p:cNvSpPr/>
          <p:nvPr/>
        </p:nvSpPr>
        <p:spPr>
          <a:xfrm>
            <a:off x="4081360" y="1374207"/>
            <a:ext cx="4473599" cy="365204"/>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統合検索サービス（全ての書籍の存在と所在場所）</a:t>
            </a:r>
            <a:endParaRPr kumimoji="1" lang="en-US" altLang="ja-JP" sz="1400" dirty="0"/>
          </a:p>
        </p:txBody>
      </p:sp>
      <p:cxnSp>
        <p:nvCxnSpPr>
          <p:cNvPr id="92" name="曲線コネクタ 41"/>
          <p:cNvCxnSpPr>
            <a:stCxn id="12" idx="1"/>
            <a:endCxn id="32" idx="2"/>
          </p:cNvCxnSpPr>
          <p:nvPr/>
        </p:nvCxnSpPr>
        <p:spPr>
          <a:xfrm flipH="1" flipV="1">
            <a:off x="8435707" y="4036782"/>
            <a:ext cx="75717" cy="1494214"/>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99" name="曲線コネクタ 41"/>
          <p:cNvCxnSpPr>
            <a:stCxn id="33" idx="0"/>
            <a:endCxn id="90" idx="2"/>
          </p:cNvCxnSpPr>
          <p:nvPr/>
        </p:nvCxnSpPr>
        <p:spPr>
          <a:xfrm flipV="1">
            <a:off x="8367889" y="2180589"/>
            <a:ext cx="506981"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02" name="フローチャート: 磁気ディスク 101"/>
          <p:cNvSpPr/>
          <p:nvPr/>
        </p:nvSpPr>
        <p:spPr>
          <a:xfrm>
            <a:off x="5227320" y="6214895"/>
            <a:ext cx="1732873" cy="45722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公的機関</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03" name="曲線コネクタ 41"/>
          <p:cNvCxnSpPr>
            <a:stCxn id="102" idx="1"/>
            <a:endCxn id="64" idx="2"/>
          </p:cNvCxnSpPr>
          <p:nvPr/>
        </p:nvCxnSpPr>
        <p:spPr>
          <a:xfrm flipH="1" flipV="1">
            <a:off x="5228347" y="2219561"/>
            <a:ext cx="865410" cy="399533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sp>
        <p:nvSpPr>
          <p:cNvPr id="106" name="フローチャート: 磁気ディスク 105"/>
          <p:cNvSpPr/>
          <p:nvPr/>
        </p:nvSpPr>
        <p:spPr>
          <a:xfrm>
            <a:off x="2084989" y="6181236"/>
            <a:ext cx="1397988"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商用電子書籍</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アーカイブ</a:t>
            </a:r>
            <a:endParaRPr lang="en-US" altLang="ja-JP" sz="1400" dirty="0">
              <a:latin typeface="メイリオ" panose="020B0604030504040204" pitchFamily="50" charset="-128"/>
              <a:ea typeface="メイリオ" panose="020B0604030504040204" pitchFamily="50" charset="-128"/>
            </a:endParaRPr>
          </a:p>
        </p:txBody>
      </p:sp>
      <p:sp>
        <p:nvSpPr>
          <p:cNvPr id="107" name="フローチャート: 磁気ディスク 106"/>
          <p:cNvSpPr/>
          <p:nvPr/>
        </p:nvSpPr>
        <p:spPr>
          <a:xfrm>
            <a:off x="3556197" y="6156835"/>
            <a:ext cx="1616566" cy="45722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民間</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ウェブアーカイブ</a:t>
            </a:r>
            <a:endParaRPr lang="en-US" altLang="ja-JP" sz="1400" dirty="0">
              <a:latin typeface="メイリオ" panose="020B0604030504040204" pitchFamily="50" charset="-128"/>
              <a:ea typeface="メイリオ" panose="020B0604030504040204" pitchFamily="50" charset="-128"/>
            </a:endParaRPr>
          </a:p>
        </p:txBody>
      </p:sp>
      <p:cxnSp>
        <p:nvCxnSpPr>
          <p:cNvPr id="112" name="曲線コネクタ 41"/>
          <p:cNvCxnSpPr>
            <a:stCxn id="14" idx="1"/>
            <a:endCxn id="27" idx="2"/>
          </p:cNvCxnSpPr>
          <p:nvPr/>
        </p:nvCxnSpPr>
        <p:spPr>
          <a:xfrm flipH="1" flipV="1">
            <a:off x="4325341" y="5148453"/>
            <a:ext cx="396170" cy="24638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5" name="曲線コネクタ 41"/>
          <p:cNvCxnSpPr>
            <a:stCxn id="15" idx="1"/>
            <a:endCxn id="27" idx="2"/>
          </p:cNvCxnSpPr>
          <p:nvPr/>
        </p:nvCxnSpPr>
        <p:spPr>
          <a:xfrm flipV="1">
            <a:off x="3150576" y="5148453"/>
            <a:ext cx="1174765" cy="201774"/>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19" name="曲線コネクタ 41"/>
          <p:cNvCxnSpPr>
            <a:stCxn id="16" idx="1"/>
            <a:endCxn id="27" idx="2"/>
          </p:cNvCxnSpPr>
          <p:nvPr/>
        </p:nvCxnSpPr>
        <p:spPr>
          <a:xfrm flipH="1" flipV="1">
            <a:off x="4325341" y="5148453"/>
            <a:ext cx="1816325" cy="30302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2" name="曲線コネクタ 41"/>
          <p:cNvCxnSpPr>
            <a:stCxn id="13" idx="1"/>
            <a:endCxn id="27" idx="3"/>
          </p:cNvCxnSpPr>
          <p:nvPr/>
        </p:nvCxnSpPr>
        <p:spPr>
          <a:xfrm flipH="1" flipV="1">
            <a:off x="5448284" y="4791246"/>
            <a:ext cx="1854836" cy="680396"/>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6" name="曲線コネクタ 41"/>
          <p:cNvCxnSpPr>
            <a:stCxn id="102" idx="1"/>
            <a:endCxn id="28" idx="2"/>
          </p:cNvCxnSpPr>
          <p:nvPr/>
        </p:nvCxnSpPr>
        <p:spPr>
          <a:xfrm flipH="1" flipV="1">
            <a:off x="4279481" y="4172536"/>
            <a:ext cx="1814276" cy="204235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29" name="曲線コネクタ 41"/>
          <p:cNvCxnSpPr>
            <a:stCxn id="102" idx="1"/>
            <a:endCxn id="29" idx="2"/>
          </p:cNvCxnSpPr>
          <p:nvPr/>
        </p:nvCxnSpPr>
        <p:spPr>
          <a:xfrm flipH="1" flipV="1">
            <a:off x="4446745" y="3215056"/>
            <a:ext cx="1647012" cy="2999839"/>
          </a:xfrm>
          <a:prstGeom prst="straightConnector1">
            <a:avLst/>
          </a:prstGeom>
          <a:ln w="12700">
            <a:solidFill>
              <a:srgbClr val="0070C0"/>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53" name="曲線コネクタ 41"/>
          <p:cNvCxnSpPr>
            <a:stCxn id="14" idx="1"/>
            <a:endCxn id="64" idx="2"/>
          </p:cNvCxnSpPr>
          <p:nvPr/>
        </p:nvCxnSpPr>
        <p:spPr>
          <a:xfrm flipV="1">
            <a:off x="4721511" y="2219561"/>
            <a:ext cx="506836" cy="317528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6" name="曲線コネクタ 41"/>
          <p:cNvCxnSpPr>
            <a:stCxn id="17" idx="3"/>
          </p:cNvCxnSpPr>
          <p:nvPr/>
        </p:nvCxnSpPr>
        <p:spPr>
          <a:xfrm>
            <a:off x="1484808" y="6130661"/>
            <a:ext cx="808708" cy="27918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59" name="曲線コネクタ 41"/>
          <p:cNvCxnSpPr>
            <a:stCxn id="17" idx="1"/>
            <a:endCxn id="24" idx="2"/>
          </p:cNvCxnSpPr>
          <p:nvPr/>
        </p:nvCxnSpPr>
        <p:spPr>
          <a:xfrm flipV="1">
            <a:off x="1484808" y="5131444"/>
            <a:ext cx="242354" cy="4137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162" name="曲線コネクタ 41"/>
          <p:cNvCxnSpPr>
            <a:stCxn id="25" idx="0"/>
            <a:endCxn id="26" idx="2"/>
          </p:cNvCxnSpPr>
          <p:nvPr/>
        </p:nvCxnSpPr>
        <p:spPr>
          <a:xfrm flipV="1">
            <a:off x="1396438" y="3136909"/>
            <a:ext cx="436037" cy="646378"/>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165" name="横巻き 164"/>
          <p:cNvSpPr/>
          <p:nvPr/>
        </p:nvSpPr>
        <p:spPr>
          <a:xfrm>
            <a:off x="8404412" y="6156835"/>
            <a:ext cx="3144981" cy="771391"/>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r>
              <a:rPr kumimoji="1" lang="ja-JP" altLang="en-US" sz="1200" dirty="0">
                <a:latin typeface="メイリオ" panose="020B0604030504040204" pitchFamily="50" charset="-128"/>
                <a:ea typeface="メイリオ" panose="020B0604030504040204" pitchFamily="50" charset="-128"/>
              </a:rPr>
              <a:t>各館のコアコンピタンスは、各館の利用者のために収集した情報。</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今後、赤の破線部分は実現できないか？</a:t>
            </a:r>
            <a:endParaRPr lang="en-US" altLang="ja-JP" sz="1200" dirty="0">
              <a:latin typeface="メイリオ" panose="020B0604030504040204" pitchFamily="50" charset="-128"/>
              <a:ea typeface="メイリオ" panose="020B0604030504040204" pitchFamily="50" charset="-128"/>
            </a:endParaRPr>
          </a:p>
        </p:txBody>
      </p:sp>
      <p:cxnSp>
        <p:nvCxnSpPr>
          <p:cNvPr id="167" name="曲線コネクタ 41"/>
          <p:cNvCxnSpPr>
            <a:stCxn id="32" idx="0"/>
            <a:endCxn id="33" idx="2"/>
          </p:cNvCxnSpPr>
          <p:nvPr/>
        </p:nvCxnSpPr>
        <p:spPr>
          <a:xfrm flipH="1" flipV="1">
            <a:off x="8367889" y="3043665"/>
            <a:ext cx="67818" cy="551682"/>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172" name="フローチャート: 端子 171"/>
          <p:cNvSpPr/>
          <p:nvPr/>
        </p:nvSpPr>
        <p:spPr>
          <a:xfrm>
            <a:off x="8625605" y="1381175"/>
            <a:ext cx="2002259" cy="349062"/>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t>目的別検索サービス</a:t>
            </a:r>
            <a:endParaRPr kumimoji="1" lang="en-US" altLang="ja-JP" sz="1400" dirty="0"/>
          </a:p>
        </p:txBody>
      </p:sp>
      <p:cxnSp>
        <p:nvCxnSpPr>
          <p:cNvPr id="173" name="曲線コネクタ 41"/>
          <p:cNvCxnSpPr>
            <a:stCxn id="18" idx="1"/>
            <a:endCxn id="32" idx="2"/>
          </p:cNvCxnSpPr>
          <p:nvPr/>
        </p:nvCxnSpPr>
        <p:spPr>
          <a:xfrm flipH="1" flipV="1">
            <a:off x="8435707" y="4036782"/>
            <a:ext cx="2660532" cy="150838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6" name="曲線コネクタ 41"/>
          <p:cNvCxnSpPr>
            <a:stCxn id="19" idx="1"/>
            <a:endCxn id="32" idx="2"/>
          </p:cNvCxnSpPr>
          <p:nvPr/>
        </p:nvCxnSpPr>
        <p:spPr>
          <a:xfrm flipH="1" flipV="1">
            <a:off x="8435707" y="4036782"/>
            <a:ext cx="1348911" cy="1511519"/>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cxnSp>
        <p:nvCxnSpPr>
          <p:cNvPr id="179" name="曲線コネクタ 41"/>
          <p:cNvCxnSpPr>
            <a:stCxn id="28" idx="3"/>
            <a:endCxn id="32" idx="1"/>
          </p:cNvCxnSpPr>
          <p:nvPr/>
        </p:nvCxnSpPr>
        <p:spPr>
          <a:xfrm>
            <a:off x="5549386" y="3815329"/>
            <a:ext cx="1719532" cy="736"/>
          </a:xfrm>
          <a:prstGeom prst="straightConnector1">
            <a:avLst/>
          </a:prstGeom>
          <a:ln w="57150">
            <a:solidFill>
              <a:schemeClr val="accent6">
                <a:lumMod val="75000"/>
              </a:schemeClr>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9" name="曲線コネクタ 41"/>
          <p:cNvCxnSpPr>
            <a:stCxn id="34" idx="0"/>
            <a:endCxn id="90" idx="2"/>
          </p:cNvCxnSpPr>
          <p:nvPr/>
        </p:nvCxnSpPr>
        <p:spPr>
          <a:xfrm flipH="1" flipV="1">
            <a:off x="8874870" y="2180589"/>
            <a:ext cx="1668285" cy="421641"/>
          </a:xfrm>
          <a:prstGeom prst="straightConnector1">
            <a:avLst/>
          </a:prstGeom>
          <a:ln w="57150">
            <a:solidFill>
              <a:schemeClr val="accent6">
                <a:lumMod val="75000"/>
              </a:schemeClr>
            </a:solidFill>
            <a:tailEnd type="triangle" w="lg" len="lg"/>
          </a:ln>
        </p:spPr>
        <p:style>
          <a:lnRef idx="3">
            <a:schemeClr val="accent2"/>
          </a:lnRef>
          <a:fillRef idx="0">
            <a:schemeClr val="accent2"/>
          </a:fillRef>
          <a:effectRef idx="2">
            <a:schemeClr val="accent2"/>
          </a:effectRef>
          <a:fontRef idx="minor">
            <a:schemeClr val="tx1"/>
          </a:fontRef>
        </p:style>
      </p:cxnSp>
      <p:sp>
        <p:nvSpPr>
          <p:cNvPr id="77" name="フローチャート: 磁気ディスク 76"/>
          <p:cNvSpPr/>
          <p:nvPr/>
        </p:nvSpPr>
        <p:spPr>
          <a:xfrm>
            <a:off x="372167" y="5731931"/>
            <a:ext cx="1629352" cy="585498"/>
          </a:xfrm>
          <a:prstGeom prst="flowChartMagneticDisk">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商用電子出版物</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商用データベース</a:t>
            </a:r>
            <a:endParaRPr lang="en-US" altLang="ja-JP" sz="1400" dirty="0">
              <a:latin typeface="メイリオ" panose="020B0604030504040204" pitchFamily="50" charset="-128"/>
              <a:ea typeface="メイリオ" panose="020B0604030504040204" pitchFamily="50" charset="-128"/>
            </a:endParaRPr>
          </a:p>
        </p:txBody>
      </p:sp>
      <p:cxnSp>
        <p:nvCxnSpPr>
          <p:cNvPr id="72" name="曲線コネクタ 41"/>
          <p:cNvCxnSpPr>
            <a:stCxn id="15" idx="2"/>
            <a:endCxn id="77" idx="4"/>
          </p:cNvCxnSpPr>
          <p:nvPr/>
        </p:nvCxnSpPr>
        <p:spPr>
          <a:xfrm flipH="1">
            <a:off x="2001519" y="5733361"/>
            <a:ext cx="420617" cy="291319"/>
          </a:xfrm>
          <a:prstGeom prst="straightConnector1">
            <a:avLst/>
          </a:prstGeom>
          <a:ln w="57150">
            <a:solidFill>
              <a:srgbClr val="FF0000"/>
            </a:solidFill>
            <a:prstDash val="sysDash"/>
            <a:tailEnd type="triangle" w="lg" len="lg"/>
          </a:ln>
        </p:spPr>
        <p:style>
          <a:lnRef idx="3">
            <a:schemeClr val="accent2"/>
          </a:lnRef>
          <a:fillRef idx="0">
            <a:schemeClr val="accent2"/>
          </a:fillRef>
          <a:effectRef idx="2">
            <a:schemeClr val="accent2"/>
          </a:effectRef>
          <a:fontRef idx="minor">
            <a:schemeClr val="tx1"/>
          </a:fontRef>
        </p:style>
      </p:cxnSp>
      <p:cxnSp>
        <p:nvCxnSpPr>
          <p:cNvPr id="63" name="曲線コネクタ 41"/>
          <p:cNvCxnSpPr>
            <a:stCxn id="15" idx="1"/>
            <a:endCxn id="29" idx="2"/>
          </p:cNvCxnSpPr>
          <p:nvPr/>
        </p:nvCxnSpPr>
        <p:spPr>
          <a:xfrm flipV="1">
            <a:off x="3150576" y="3215056"/>
            <a:ext cx="1296169" cy="2135171"/>
          </a:xfrm>
          <a:prstGeom prst="straightConnector1">
            <a:avLst/>
          </a:prstGeom>
          <a:ln w="76200">
            <a:solidFill>
              <a:srgbClr val="FE02EC"/>
            </a:solidFill>
            <a:prstDash val="sysDash"/>
            <a:tailEnd type="triangle" w="lg" len="lg"/>
          </a:ln>
        </p:spPr>
        <p:style>
          <a:lnRef idx="3">
            <a:schemeClr val="accent2"/>
          </a:lnRef>
          <a:fillRef idx="0">
            <a:schemeClr val="accent2"/>
          </a:fillRef>
          <a:effectRef idx="2">
            <a:schemeClr val="accent2"/>
          </a:effectRef>
          <a:fontRef idx="minor">
            <a:schemeClr val="tx1"/>
          </a:fontRef>
        </p:style>
      </p:cxnSp>
      <p:sp>
        <p:nvSpPr>
          <p:cNvPr id="66" name="横巻き 65"/>
          <p:cNvSpPr/>
          <p:nvPr/>
        </p:nvSpPr>
        <p:spPr>
          <a:xfrm>
            <a:off x="10120099" y="3356757"/>
            <a:ext cx="1952279" cy="196377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一般国民が自宅もしくは近くの図書館で全ての書籍を利用できるように</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8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p:cTn id="17" dur="500" fill="hold"/>
                                        <p:tgtEl>
                                          <p:spTgt spid="159"/>
                                        </p:tgtEl>
                                        <p:attrNameLst>
                                          <p:attrName>ppt_w</p:attrName>
                                        </p:attrNameLst>
                                      </p:cBhvr>
                                      <p:tavLst>
                                        <p:tav tm="0">
                                          <p:val>
                                            <p:fltVal val="0"/>
                                          </p:val>
                                        </p:tav>
                                        <p:tav tm="100000">
                                          <p:val>
                                            <p:strVal val="#ppt_w"/>
                                          </p:val>
                                        </p:tav>
                                      </p:tavLst>
                                    </p:anim>
                                    <p:anim calcmode="lin" valueType="num">
                                      <p:cBhvr>
                                        <p:cTn id="18" dur="500" fill="hold"/>
                                        <p:tgtEl>
                                          <p:spTgt spid="159"/>
                                        </p:tgtEl>
                                        <p:attrNameLst>
                                          <p:attrName>ppt_h</p:attrName>
                                        </p:attrNameLst>
                                      </p:cBhvr>
                                      <p:tavLst>
                                        <p:tav tm="0">
                                          <p:val>
                                            <p:fltVal val="0"/>
                                          </p:val>
                                        </p:tav>
                                        <p:tav tm="100000">
                                          <p:val>
                                            <p:strVal val="#ppt_h"/>
                                          </p:val>
                                        </p:tav>
                                      </p:tavLst>
                                    </p:anim>
                                    <p:animEffect transition="in" filter="fade">
                                      <p:cBhvr>
                                        <p:cTn id="19" dur="500"/>
                                        <p:tgtEl>
                                          <p:spTgt spid="159"/>
                                        </p:tgtEl>
                                      </p:cBhvr>
                                    </p:animEffect>
                                  </p:childTnLst>
                                </p:cTn>
                              </p:par>
                              <p:par>
                                <p:cTn id="20" presetID="53" presetClass="entr" presetSubtype="16"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p:cTn id="22" dur="500" fill="hold"/>
                                        <p:tgtEl>
                                          <p:spTgt spid="156"/>
                                        </p:tgtEl>
                                        <p:attrNameLst>
                                          <p:attrName>ppt_w</p:attrName>
                                        </p:attrNameLst>
                                      </p:cBhvr>
                                      <p:tavLst>
                                        <p:tav tm="0">
                                          <p:val>
                                            <p:fltVal val="0"/>
                                          </p:val>
                                        </p:tav>
                                        <p:tav tm="100000">
                                          <p:val>
                                            <p:strVal val="#ppt_w"/>
                                          </p:val>
                                        </p:tav>
                                      </p:tavLst>
                                    </p:anim>
                                    <p:anim calcmode="lin" valueType="num">
                                      <p:cBhvr>
                                        <p:cTn id="23" dur="500" fill="hold"/>
                                        <p:tgtEl>
                                          <p:spTgt spid="156"/>
                                        </p:tgtEl>
                                        <p:attrNameLst>
                                          <p:attrName>ppt_h</p:attrName>
                                        </p:attrNameLst>
                                      </p:cBhvr>
                                      <p:tavLst>
                                        <p:tav tm="0">
                                          <p:val>
                                            <p:fltVal val="0"/>
                                          </p:val>
                                        </p:tav>
                                        <p:tav tm="100000">
                                          <p:val>
                                            <p:strVal val="#ppt_h"/>
                                          </p:val>
                                        </p:tav>
                                      </p:tavLst>
                                    </p:anim>
                                    <p:animEffect transition="in" filter="fade">
                                      <p:cBhvr>
                                        <p:cTn id="24" dur="500"/>
                                        <p:tgtEl>
                                          <p:spTgt spid="156"/>
                                        </p:tgtEl>
                                      </p:cBhvr>
                                    </p:animEffect>
                                  </p:childTnLst>
                                </p:cTn>
                              </p:par>
                              <p:par>
                                <p:cTn id="25" presetID="53" presetClass="entr" presetSubtype="16"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par>
                                <p:cTn id="35" presetID="53" presetClass="entr" presetSubtype="16"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33362"/>
            <a:ext cx="11968480" cy="742315"/>
          </a:xfrm>
        </p:spPr>
        <p:txBody>
          <a:bodyPr>
            <a:noAutofit/>
          </a:bodyPr>
          <a:lstStyle/>
          <a:p>
            <a:r>
              <a:rPr lang="ja-JP" altLang="en-US" sz="3600" dirty="0"/>
              <a:t>インターネット・市町村立図書館で利用可能な書籍の充実</a:t>
            </a:r>
            <a:br>
              <a:rPr lang="en-US" altLang="ja-JP" sz="3600" dirty="0"/>
            </a:br>
            <a:r>
              <a:rPr lang="ja-JP" altLang="en-US" sz="3600" dirty="0"/>
              <a:t>　</a:t>
            </a:r>
            <a:r>
              <a:rPr lang="en-US" altLang="ja-JP" sz="3600" dirty="0"/>
              <a:t>【</a:t>
            </a:r>
            <a:r>
              <a:rPr lang="ja-JP" altLang="en-US" sz="3600" dirty="0"/>
              <a:t>補足説明</a:t>
            </a:r>
            <a:r>
              <a:rPr lang="en-US" altLang="ja-JP" sz="3600" dirty="0"/>
              <a:t>】</a:t>
            </a:r>
            <a:endParaRPr kumimoji="1" lang="ja-JP" altLang="en-US" sz="3600" dirty="0"/>
          </a:p>
        </p:txBody>
      </p:sp>
      <p:sp>
        <p:nvSpPr>
          <p:cNvPr id="4" name="コンテンツ プレースホルダー 3"/>
          <p:cNvSpPr>
            <a:spLocks noGrp="1"/>
          </p:cNvSpPr>
          <p:nvPr>
            <p:ph idx="1"/>
          </p:nvPr>
        </p:nvSpPr>
        <p:spPr>
          <a:xfrm>
            <a:off x="207033" y="772160"/>
            <a:ext cx="11818189" cy="6085840"/>
          </a:xfrm>
        </p:spPr>
        <p:txBody>
          <a:bodyPr>
            <a:normAutofit/>
          </a:bodyPr>
          <a:lstStyle/>
          <a:p>
            <a:r>
              <a:rPr kumimoji="1" lang="ja-JP" altLang="en-US" dirty="0"/>
              <a:t>各図書館の位置づけ</a:t>
            </a:r>
            <a:endParaRPr kumimoji="1" lang="en-US" altLang="ja-JP" dirty="0"/>
          </a:p>
          <a:p>
            <a:pPr lvl="1"/>
            <a:r>
              <a:rPr lang="ja-JP" altLang="en-US" dirty="0"/>
              <a:t>市町村立図書館は、市町村民のための図書館</a:t>
            </a:r>
            <a:endParaRPr lang="en-US" altLang="ja-JP" dirty="0"/>
          </a:p>
          <a:p>
            <a:pPr lvl="2"/>
            <a:r>
              <a:rPr lang="ja-JP" altLang="en-US" dirty="0">
                <a:solidFill>
                  <a:srgbClr val="FF0000"/>
                </a:solidFill>
              </a:rPr>
              <a:t>市町村立図書館は、国民にとって最も身近なアクセスポイント</a:t>
            </a:r>
            <a:endParaRPr lang="en-US" altLang="ja-JP" dirty="0">
              <a:solidFill>
                <a:srgbClr val="FF0000"/>
              </a:solidFill>
            </a:endParaRPr>
          </a:p>
          <a:p>
            <a:pPr lvl="2"/>
            <a:r>
              <a:rPr lang="ja-JP" altLang="en-US" dirty="0"/>
              <a:t>市町村民への直接サービス</a:t>
            </a:r>
            <a:endParaRPr lang="en-US" altLang="ja-JP" dirty="0"/>
          </a:p>
          <a:p>
            <a:pPr lvl="2"/>
            <a:r>
              <a:rPr lang="ja-JP" altLang="en-US" dirty="0">
                <a:solidFill>
                  <a:srgbClr val="FF0000"/>
                </a:solidFill>
              </a:rPr>
              <a:t>市町村で収集した情報に加えて、県立図書館、</a:t>
            </a:r>
            <a:r>
              <a:rPr lang="en-US" altLang="ja-JP" dirty="0">
                <a:solidFill>
                  <a:srgbClr val="FF0000"/>
                </a:solidFill>
              </a:rPr>
              <a:t>NDL</a:t>
            </a:r>
            <a:r>
              <a:rPr lang="ja-JP" altLang="en-US" dirty="0" err="1">
                <a:solidFill>
                  <a:srgbClr val="FF0000"/>
                </a:solidFill>
              </a:rPr>
              <a:t>が保</a:t>
            </a:r>
            <a:r>
              <a:rPr lang="ja-JP" altLang="en-US" dirty="0">
                <a:solidFill>
                  <a:srgbClr val="FF0000"/>
                </a:solidFill>
              </a:rPr>
              <a:t>有している情報を提供</a:t>
            </a:r>
            <a:endParaRPr lang="en-US" altLang="ja-JP" dirty="0">
              <a:solidFill>
                <a:srgbClr val="FF0000"/>
              </a:solidFill>
            </a:endParaRPr>
          </a:p>
          <a:p>
            <a:pPr lvl="1"/>
            <a:r>
              <a:rPr kumimoji="1" lang="ja-JP" altLang="en-US" dirty="0"/>
              <a:t>県立図書館は、県民のための図書館</a:t>
            </a:r>
            <a:endParaRPr kumimoji="1" lang="en-US" altLang="ja-JP" dirty="0"/>
          </a:p>
          <a:p>
            <a:pPr lvl="2"/>
            <a:r>
              <a:rPr kumimoji="1" lang="ja-JP" altLang="en-US" dirty="0"/>
              <a:t>県民への直接サービス</a:t>
            </a:r>
            <a:endParaRPr lang="en-US" altLang="ja-JP" dirty="0"/>
          </a:p>
          <a:p>
            <a:pPr lvl="2"/>
            <a:r>
              <a:rPr kumimoji="1" lang="ja-JP" altLang="en-US" dirty="0"/>
              <a:t>県が収集した情報に加えて、</a:t>
            </a:r>
            <a:r>
              <a:rPr kumimoji="1" lang="en-US" altLang="ja-JP" dirty="0"/>
              <a:t>NDL</a:t>
            </a:r>
            <a:r>
              <a:rPr kumimoji="1" lang="ja-JP" altLang="en-US" dirty="0" err="1"/>
              <a:t>が保</a:t>
            </a:r>
            <a:r>
              <a:rPr kumimoji="1" lang="ja-JP" altLang="en-US" dirty="0"/>
              <a:t>有している情報を提供</a:t>
            </a:r>
            <a:endParaRPr kumimoji="1" lang="en-US" altLang="ja-JP" dirty="0"/>
          </a:p>
          <a:p>
            <a:pPr lvl="2"/>
            <a:r>
              <a:rPr kumimoji="1" lang="ja-JP" altLang="en-US" dirty="0">
                <a:solidFill>
                  <a:srgbClr val="FF0000"/>
                </a:solidFill>
              </a:rPr>
              <a:t>市町村立図書館を経由した情報提供</a:t>
            </a:r>
            <a:endParaRPr kumimoji="1" lang="en-US" altLang="ja-JP" dirty="0">
              <a:solidFill>
                <a:srgbClr val="FF0000"/>
              </a:solidFill>
            </a:endParaRPr>
          </a:p>
          <a:p>
            <a:pPr lvl="1"/>
            <a:r>
              <a:rPr lang="ja-JP" altLang="en-US" dirty="0"/>
              <a:t>国立国会図書館は、国民、議員のための図書館</a:t>
            </a:r>
            <a:endParaRPr lang="en-US" altLang="ja-JP" dirty="0"/>
          </a:p>
          <a:p>
            <a:pPr lvl="2"/>
            <a:r>
              <a:rPr lang="ja-JP" altLang="en-US" dirty="0"/>
              <a:t>国民への直接サービスとして、インターネットでの情報提供</a:t>
            </a:r>
            <a:endParaRPr lang="en-US" altLang="ja-JP" dirty="0"/>
          </a:p>
          <a:p>
            <a:pPr lvl="2"/>
            <a:r>
              <a:rPr lang="ja-JP" altLang="en-US" dirty="0"/>
              <a:t>間接サービスとして</a:t>
            </a:r>
            <a:r>
              <a:rPr lang="ja-JP" altLang="en-US" dirty="0">
                <a:solidFill>
                  <a:srgbClr val="FF0000"/>
                </a:solidFill>
              </a:rPr>
              <a:t>、県立図書館を経由した情報提供</a:t>
            </a:r>
            <a:endParaRPr lang="en-US" altLang="ja-JP" dirty="0">
              <a:solidFill>
                <a:srgbClr val="FF0000"/>
              </a:solidFill>
            </a:endParaRPr>
          </a:p>
          <a:p>
            <a:pPr lvl="2"/>
            <a:r>
              <a:rPr lang="ja-JP" altLang="en-US" dirty="0"/>
              <a:t>全国書誌を提供する役割として、</a:t>
            </a:r>
            <a:r>
              <a:rPr lang="en-US" altLang="ja-JP" dirty="0">
                <a:solidFill>
                  <a:srgbClr val="FF0000"/>
                </a:solidFill>
              </a:rPr>
              <a:t>NDL</a:t>
            </a:r>
            <a:r>
              <a:rPr lang="ja-JP" altLang="en-US" dirty="0">
                <a:solidFill>
                  <a:srgbClr val="FF0000"/>
                </a:solidFill>
              </a:rPr>
              <a:t>が収集した出版物のみならず、全ての刊行物の存在と所在場所を提供する</a:t>
            </a:r>
            <a:endParaRPr lang="en-US" altLang="ja-JP" dirty="0">
              <a:solidFill>
                <a:srgbClr val="FF0000"/>
              </a:solidFill>
            </a:endParaRPr>
          </a:p>
          <a:p>
            <a:r>
              <a:rPr lang="ja-JP" altLang="en-US" dirty="0"/>
              <a:t>商用電子図書館サービスの位置づけ</a:t>
            </a:r>
            <a:endParaRPr lang="en-US" altLang="ja-JP" dirty="0"/>
          </a:p>
          <a:p>
            <a:pPr lvl="1"/>
            <a:r>
              <a:rPr lang="ja-JP" altLang="en-US" dirty="0"/>
              <a:t>商用電子書籍を、</a:t>
            </a:r>
            <a:r>
              <a:rPr lang="ja-JP" altLang="en-US" dirty="0">
                <a:solidFill>
                  <a:srgbClr val="FF0000"/>
                </a:solidFill>
              </a:rPr>
              <a:t>各図書館が自ら保有する情報と合わせて、各図書館の利用者へ提供</a:t>
            </a:r>
            <a:endParaRPr lang="en-US" altLang="ja-JP" dirty="0"/>
          </a:p>
          <a:p>
            <a:pPr lvl="2"/>
            <a:endParaRPr lang="en-US" altLang="ja-JP" dirty="0"/>
          </a:p>
          <a:p>
            <a:endParaRPr kumimoji="1" lang="ja-JP" altLang="en-US" dirty="0"/>
          </a:p>
        </p:txBody>
      </p:sp>
      <p:sp>
        <p:nvSpPr>
          <p:cNvPr id="5" name="横巻き 4"/>
          <p:cNvSpPr/>
          <p:nvPr/>
        </p:nvSpPr>
        <p:spPr>
          <a:xfrm>
            <a:off x="10120098" y="522117"/>
            <a:ext cx="1952279" cy="74280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図の補足説明</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283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 磁気ディスク 36"/>
          <p:cNvSpPr/>
          <p:nvPr/>
        </p:nvSpPr>
        <p:spPr>
          <a:xfrm>
            <a:off x="5231904" y="911439"/>
            <a:ext cx="5472608" cy="4320480"/>
          </a:xfrm>
          <a:prstGeom prst="flowChartMagneticDisk">
            <a:avLst/>
          </a:prstGeom>
          <a:solidFill>
            <a:schemeClr val="tx2">
              <a:lumMod val="20000"/>
              <a:lumOff val="80000"/>
            </a:schemeClr>
          </a:solidFill>
        </p:spPr>
        <p:style>
          <a:lnRef idx="1">
            <a:schemeClr val="accent5"/>
          </a:lnRef>
          <a:fillRef idx="3">
            <a:schemeClr val="accent5"/>
          </a:fillRef>
          <a:effectRef idx="2">
            <a:schemeClr val="accent5"/>
          </a:effectRef>
          <a:fontRef idx="minor">
            <a:schemeClr val="lt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35" name="フローチャート : 磁気ディスク 34"/>
          <p:cNvSpPr/>
          <p:nvPr/>
        </p:nvSpPr>
        <p:spPr>
          <a:xfrm>
            <a:off x="1381855" y="1055455"/>
            <a:ext cx="3778041" cy="417646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37067" y="11457"/>
            <a:ext cx="11927821" cy="928670"/>
          </a:xfrm>
        </p:spPr>
        <p:txBody>
          <a:bodyPr>
            <a:noAutofit/>
          </a:bodyPr>
          <a:lstStyle/>
          <a:p>
            <a:r>
              <a:rPr lang="ja-JP" altLang="en-US" sz="3600" dirty="0"/>
              <a:t>電子書籍・文化財の各ナショナルアーカイブ構想のカバレージ</a:t>
            </a:r>
          </a:p>
        </p:txBody>
      </p:sp>
      <p:sp>
        <p:nvSpPr>
          <p:cNvPr id="8" name="フローチャート : 磁気ディスク 7"/>
          <p:cNvSpPr/>
          <p:nvPr/>
        </p:nvSpPr>
        <p:spPr>
          <a:xfrm>
            <a:off x="2783632" y="2639631"/>
            <a:ext cx="4104456" cy="2448272"/>
          </a:xfrm>
          <a:prstGeom prst="flowChartMagneticDisk">
            <a:avLst/>
          </a:prstGeom>
          <a:solidFill>
            <a:schemeClr val="accent2">
              <a:lumMod val="60000"/>
              <a:lumOff val="40000"/>
              <a:alpha val="36000"/>
            </a:schemeClr>
          </a:solidFill>
        </p:spPr>
        <p:style>
          <a:lnRef idx="1">
            <a:schemeClr val="accent2"/>
          </a:lnRef>
          <a:fillRef idx="2">
            <a:schemeClr val="accent2"/>
          </a:fillRef>
          <a:effectRef idx="1">
            <a:schemeClr val="accent2"/>
          </a:effectRef>
          <a:fontRef idx="minor">
            <a:schemeClr val="dk1"/>
          </a:fontRef>
        </p:style>
        <p:txBody>
          <a:bodyPr wrap="square" rtlCol="0" anchor="t">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9" name="フローチャート : 磁気ディスク 8"/>
          <p:cNvSpPr/>
          <p:nvPr/>
        </p:nvSpPr>
        <p:spPr>
          <a:xfrm>
            <a:off x="1847528" y="4779546"/>
            <a:ext cx="1872208"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ltLang="ja-JP" sz="8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データベース</a:t>
            </a:r>
          </a:p>
        </p:txBody>
      </p:sp>
      <p:sp>
        <p:nvSpPr>
          <p:cNvPr id="11" name="フローチャート : 磁気ディスク 10"/>
          <p:cNvSpPr/>
          <p:nvPr/>
        </p:nvSpPr>
        <p:spPr>
          <a:xfrm>
            <a:off x="7680176" y="2999671"/>
            <a:ext cx="972616"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博物館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美術館</a:t>
            </a:r>
          </a:p>
        </p:txBody>
      </p:sp>
      <p:sp>
        <p:nvSpPr>
          <p:cNvPr id="12" name="フローチャート : 磁気ディスク 11"/>
          <p:cNvSpPr/>
          <p:nvPr/>
        </p:nvSpPr>
        <p:spPr>
          <a:xfrm>
            <a:off x="6384032" y="299967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公共図書館</a:t>
            </a:r>
            <a:endParaRPr lang="en-US" altLang="ja-JP" sz="1100" dirty="0">
              <a:latin typeface="Meiryo UI" panose="020B0604030504040204" pitchFamily="50" charset="-128"/>
              <a:ea typeface="Meiryo UI" panose="020B0604030504040204" pitchFamily="50" charset="-128"/>
            </a:endParaRPr>
          </a:p>
        </p:txBody>
      </p:sp>
      <p:sp>
        <p:nvSpPr>
          <p:cNvPr id="13" name="フローチャート : 磁気ディスク 12"/>
          <p:cNvSpPr/>
          <p:nvPr/>
        </p:nvSpPr>
        <p:spPr>
          <a:xfrm>
            <a:off x="4151784" y="3647743"/>
            <a:ext cx="936104" cy="648072"/>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altLang="ja-JP" sz="1100" dirty="0">
                <a:latin typeface="Meiryo UI" panose="020B0604030504040204" pitchFamily="50" charset="-128"/>
                <a:ea typeface="Meiryo UI" panose="020B0604030504040204" pitchFamily="50" charset="-128"/>
              </a:rPr>
              <a:t>NDL</a:t>
            </a:r>
            <a:r>
              <a:rPr lang="ja-JP" altLang="en-US" sz="1100" dirty="0">
                <a:latin typeface="Meiryo UI" panose="020B0604030504040204" pitchFamily="50" charset="-128"/>
                <a:ea typeface="Meiryo UI" panose="020B0604030504040204" pitchFamily="50" charset="-128"/>
              </a:rPr>
              <a:t>デジタル化資料</a:t>
            </a:r>
            <a:endParaRPr lang="en-US" altLang="ja-JP" sz="1100" dirty="0">
              <a:latin typeface="Meiryo UI" panose="020B0604030504040204" pitchFamily="50" charset="-128"/>
              <a:ea typeface="Meiryo UI" panose="020B0604030504040204" pitchFamily="50" charset="-128"/>
            </a:endParaRPr>
          </a:p>
        </p:txBody>
      </p:sp>
      <p:sp>
        <p:nvSpPr>
          <p:cNvPr id="14" name="フローチャート : 磁気ディスク 13"/>
          <p:cNvSpPr/>
          <p:nvPr/>
        </p:nvSpPr>
        <p:spPr>
          <a:xfrm>
            <a:off x="5303912" y="3431719"/>
            <a:ext cx="1008112" cy="864096"/>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ウェブサイト情報</a:t>
            </a:r>
            <a:endParaRPr lang="en-US" altLang="ja-JP" sz="1100" dirty="0">
              <a:latin typeface="Meiryo UI" panose="020B0604030504040204" pitchFamily="50" charset="-128"/>
              <a:ea typeface="Meiryo UI" panose="020B0604030504040204" pitchFamily="50" charset="-128"/>
            </a:endParaRPr>
          </a:p>
        </p:txBody>
      </p:sp>
      <p:sp>
        <p:nvSpPr>
          <p:cNvPr id="15" name="フローチャート : 磁気ディスク 14"/>
          <p:cNvSpPr/>
          <p:nvPr/>
        </p:nvSpPr>
        <p:spPr>
          <a:xfrm>
            <a:off x="2927648" y="3647743"/>
            <a:ext cx="1152128"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収集オンライン資料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endParaRPr lang="en-US" altLang="ja-JP" sz="1100" dirty="0">
              <a:latin typeface="Meiryo UI" panose="020B0604030504040204" pitchFamily="50" charset="-128"/>
              <a:ea typeface="Meiryo UI" panose="020B0604030504040204" pitchFamily="50" charset="-128"/>
            </a:endParaRPr>
          </a:p>
        </p:txBody>
      </p:sp>
      <p:sp>
        <p:nvSpPr>
          <p:cNvPr id="16" name="フローチャート : 磁気ディスク 15"/>
          <p:cNvSpPr/>
          <p:nvPr/>
        </p:nvSpPr>
        <p:spPr>
          <a:xfrm>
            <a:off x="8760296" y="2999671"/>
            <a:ext cx="936104"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公文書館</a:t>
            </a:r>
          </a:p>
        </p:txBody>
      </p:sp>
      <p:sp>
        <p:nvSpPr>
          <p:cNvPr id="26" name="フローチャート : 磁気ディスク 25"/>
          <p:cNvSpPr/>
          <p:nvPr/>
        </p:nvSpPr>
        <p:spPr>
          <a:xfrm>
            <a:off x="6384032" y="3719751"/>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大学図書館</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研究機関</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教育機関</a:t>
            </a:r>
            <a:endParaRPr lang="en-US" altLang="ja-JP" sz="1100" dirty="0">
              <a:latin typeface="Meiryo UI" panose="020B0604030504040204" pitchFamily="50" charset="-128"/>
              <a:ea typeface="Meiryo UI" panose="020B0604030504040204" pitchFamily="50" charset="-128"/>
            </a:endParaRPr>
          </a:p>
        </p:txBody>
      </p:sp>
      <p:sp>
        <p:nvSpPr>
          <p:cNvPr id="27" name="フローチャート : 磁気ディスク 26"/>
          <p:cNvSpPr/>
          <p:nvPr/>
        </p:nvSpPr>
        <p:spPr>
          <a:xfrm>
            <a:off x="8904312" y="3804822"/>
            <a:ext cx="1008112"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28" name="フローチャート : 磁気ディスク 27"/>
          <p:cNvSpPr/>
          <p:nvPr/>
        </p:nvSpPr>
        <p:spPr>
          <a:xfrm>
            <a:off x="7703096" y="3832888"/>
            <a:ext cx="1057200" cy="648072"/>
          </a:xfrm>
          <a:prstGeom prst="flowChartMagneticDisk">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民間企業</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個人サイト</a:t>
            </a:r>
          </a:p>
        </p:txBody>
      </p:sp>
      <p:sp>
        <p:nvSpPr>
          <p:cNvPr id="29" name="フローチャート : 磁気ディスク 28"/>
          <p:cNvSpPr/>
          <p:nvPr/>
        </p:nvSpPr>
        <p:spPr>
          <a:xfrm>
            <a:off x="1775520" y="3647743"/>
            <a:ext cx="936104" cy="792088"/>
          </a:xfrm>
          <a:prstGeom prst="flowChartMagneticDisk">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・電子書籍</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・電子雑誌</a:t>
            </a:r>
          </a:p>
        </p:txBody>
      </p:sp>
      <p:sp>
        <p:nvSpPr>
          <p:cNvPr id="38" name="正方形/長方形 37"/>
          <p:cNvSpPr/>
          <p:nvPr/>
        </p:nvSpPr>
        <p:spPr>
          <a:xfrm>
            <a:off x="2894023" y="2999672"/>
            <a:ext cx="3353803" cy="646331"/>
          </a:xfrm>
          <a:prstGeom prst="rect">
            <a:avLst/>
          </a:prstGeom>
        </p:spPr>
        <p:txBody>
          <a:bodyPr wrap="none">
            <a:spAutoFit/>
          </a:bodyPr>
          <a:lstStyle/>
          <a:p>
            <a:pPr algn="ctr"/>
            <a:r>
              <a:rPr lang="en-US" altLang="ja-JP" b="1" dirty="0">
                <a:latin typeface="Meiryo UI" panose="020B0604030504040204" pitchFamily="50" charset="-128"/>
                <a:ea typeface="Meiryo UI" panose="020B0604030504040204" pitchFamily="50" charset="-128"/>
              </a:rPr>
              <a:t>NDL</a:t>
            </a:r>
            <a:r>
              <a:rPr lang="ja-JP" altLang="en-US" b="1" dirty="0">
                <a:latin typeface="Meiryo UI" panose="020B0604030504040204" pitchFamily="50" charset="-128"/>
                <a:ea typeface="Meiryo UI" panose="020B0604030504040204" pitchFamily="50" charset="-128"/>
              </a:rPr>
              <a:t>デジタルアーカイブ（現行）</a:t>
            </a:r>
            <a:endParaRPr lang="en-US" altLang="ja-JP" b="1" dirty="0">
              <a:latin typeface="Meiryo UI" panose="020B0604030504040204" pitchFamily="50" charset="-128"/>
              <a:ea typeface="Meiryo UI" panose="020B0604030504040204" pitchFamily="50" charset="-128"/>
            </a:endParaRPr>
          </a:p>
          <a:p>
            <a:pPr algn="ctr"/>
            <a:endParaRPr lang="ja-JP" altLang="en-US" dirty="0">
              <a:latin typeface="Meiryo UI" panose="020B0604030504040204" pitchFamily="50" charset="-128"/>
              <a:ea typeface="Meiryo UI" panose="020B0604030504040204" pitchFamily="50" charset="-128"/>
            </a:endParaRPr>
          </a:p>
        </p:txBody>
      </p:sp>
      <p:sp>
        <p:nvSpPr>
          <p:cNvPr id="39" name="正方形/長方形 38"/>
          <p:cNvSpPr/>
          <p:nvPr/>
        </p:nvSpPr>
        <p:spPr>
          <a:xfrm>
            <a:off x="1789278" y="1631520"/>
            <a:ext cx="2518638" cy="646331"/>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電子書籍の</a:t>
            </a:r>
            <a:endParaRPr lang="en-US" altLang="ja-JP" b="1" dirty="0">
              <a:latin typeface="Meiryo UI" panose="020B0604030504040204" pitchFamily="50" charset="-128"/>
              <a:ea typeface="Meiryo UI" panose="020B0604030504040204" pitchFamily="50" charset="-128"/>
            </a:endParaRPr>
          </a:p>
          <a:p>
            <a:pPr algn="ctr"/>
            <a:r>
              <a:rPr lang="ja-JP" altLang="en-US" b="1" dirty="0">
                <a:latin typeface="Meiryo UI" panose="020B0604030504040204" pitchFamily="50" charset="-128"/>
                <a:ea typeface="Meiryo UI" panose="020B0604030504040204" pitchFamily="50" charset="-128"/>
              </a:rPr>
              <a:t>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1" name="正方形/長方形 40"/>
          <p:cNvSpPr/>
          <p:nvPr/>
        </p:nvSpPr>
        <p:spPr>
          <a:xfrm>
            <a:off x="6106255" y="1991559"/>
            <a:ext cx="3422732" cy="369332"/>
          </a:xfrm>
          <a:prstGeom prst="rect">
            <a:avLst/>
          </a:prstGeom>
        </p:spPr>
        <p:txBody>
          <a:bodyPr wrap="none">
            <a:spAutoFit/>
          </a:bodyPr>
          <a:lstStyle/>
          <a:p>
            <a:pPr algn="ctr"/>
            <a:r>
              <a:rPr lang="ja-JP" altLang="en-US" b="1" dirty="0">
                <a:latin typeface="Meiryo UI" panose="020B0604030504040204" pitchFamily="50" charset="-128"/>
                <a:ea typeface="Meiryo UI" panose="020B0604030504040204" pitchFamily="50" charset="-128"/>
              </a:rPr>
              <a:t>文化財のナショナルアーカイブ構想</a:t>
            </a:r>
            <a:endParaRPr lang="en-US" altLang="ja-JP" b="1" dirty="0">
              <a:latin typeface="Meiryo UI" panose="020B0604030504040204" pitchFamily="50" charset="-128"/>
              <a:ea typeface="Meiryo UI" panose="020B0604030504040204" pitchFamily="50" charset="-128"/>
            </a:endParaRPr>
          </a:p>
        </p:txBody>
      </p:sp>
      <p:sp>
        <p:nvSpPr>
          <p:cNvPr id="43" name="フローチャート : 磁気ディスク 42"/>
          <p:cNvSpPr/>
          <p:nvPr/>
        </p:nvSpPr>
        <p:spPr>
          <a:xfrm>
            <a:off x="967409" y="5591959"/>
            <a:ext cx="10084904" cy="1008112"/>
          </a:xfrm>
          <a:prstGeom prst="flowChartMagneticDisk">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ja-JP" altLang="en-US" sz="1100" dirty="0">
              <a:latin typeface="Meiryo UI" panose="020B0604030504040204" pitchFamily="50" charset="-128"/>
              <a:ea typeface="Meiryo UI" panose="020B0604030504040204" pitchFamily="50" charset="-128"/>
            </a:endParaRPr>
          </a:p>
        </p:txBody>
      </p:sp>
      <p:sp>
        <p:nvSpPr>
          <p:cNvPr id="44" name="正方形/長方形 43"/>
          <p:cNvSpPr/>
          <p:nvPr/>
        </p:nvSpPr>
        <p:spPr>
          <a:xfrm>
            <a:off x="5015880" y="5591959"/>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ja-JP" altLang="en-US" dirty="0">
                <a:latin typeface="Meiryo UI" panose="020B0604030504040204" pitchFamily="50" charset="-128"/>
                <a:ea typeface="Meiryo UI" panose="020B0604030504040204" pitchFamily="50" charset="-128"/>
              </a:rPr>
              <a:t>文化的資産</a:t>
            </a:r>
          </a:p>
        </p:txBody>
      </p:sp>
      <p:sp>
        <p:nvSpPr>
          <p:cNvPr id="45" name="フローチャート : 磁気ディスク 44"/>
          <p:cNvSpPr/>
          <p:nvPr/>
        </p:nvSpPr>
        <p:spPr>
          <a:xfrm>
            <a:off x="199154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刊行物</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記録文書</a:t>
            </a:r>
            <a:endParaRPr lang="en-US" altLang="ja-JP" sz="1100" dirty="0">
              <a:latin typeface="Meiryo UI" panose="020B0604030504040204" pitchFamily="50" charset="-128"/>
              <a:ea typeface="Meiryo UI" panose="020B0604030504040204" pitchFamily="50" charset="-128"/>
            </a:endParaRPr>
          </a:p>
        </p:txBody>
      </p:sp>
      <p:sp>
        <p:nvSpPr>
          <p:cNvPr id="50" name="フローチャート : 磁気ディスク 49"/>
          <p:cNvSpPr/>
          <p:nvPr/>
        </p:nvSpPr>
        <p:spPr>
          <a:xfrm>
            <a:off x="2999656"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ウェブサイト</a:t>
            </a:r>
            <a:endParaRPr lang="en-US" altLang="ja-JP" sz="1100" dirty="0">
              <a:latin typeface="Meiryo UI" panose="020B0604030504040204" pitchFamily="50" charset="-128"/>
              <a:ea typeface="Meiryo UI" panose="020B0604030504040204" pitchFamily="50" charset="-128"/>
            </a:endParaRPr>
          </a:p>
        </p:txBody>
      </p:sp>
      <p:sp>
        <p:nvSpPr>
          <p:cNvPr id="52" name="フローチャート : 磁気ディスク 51"/>
          <p:cNvSpPr/>
          <p:nvPr/>
        </p:nvSpPr>
        <p:spPr>
          <a:xfrm>
            <a:off x="4079776" y="5879991"/>
            <a:ext cx="1008112"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ファクトデータ</a:t>
            </a:r>
            <a:endParaRPr lang="en-US" altLang="ja-JP" sz="1100" dirty="0">
              <a:latin typeface="Meiryo UI" panose="020B0604030504040204" pitchFamily="50" charset="-128"/>
              <a:ea typeface="Meiryo UI" panose="020B0604030504040204" pitchFamily="50" charset="-128"/>
            </a:endParaRPr>
          </a:p>
        </p:txBody>
      </p:sp>
      <p:sp>
        <p:nvSpPr>
          <p:cNvPr id="53" name="直方体 52"/>
          <p:cNvSpPr/>
          <p:nvPr/>
        </p:nvSpPr>
        <p:spPr>
          <a:xfrm>
            <a:off x="5231904" y="5951999"/>
            <a:ext cx="936104"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所蔵品</a:t>
            </a:r>
          </a:p>
        </p:txBody>
      </p:sp>
      <p:sp>
        <p:nvSpPr>
          <p:cNvPr id="54" name="直方体 53"/>
          <p:cNvSpPr/>
          <p:nvPr/>
        </p:nvSpPr>
        <p:spPr>
          <a:xfrm>
            <a:off x="6312024" y="5951999"/>
            <a:ext cx="1080120" cy="57606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所蔵資料</a:t>
            </a:r>
          </a:p>
        </p:txBody>
      </p:sp>
      <p:sp>
        <p:nvSpPr>
          <p:cNvPr id="55" name="フローチャート : 磁気ディスク 54"/>
          <p:cNvSpPr/>
          <p:nvPr/>
        </p:nvSpPr>
        <p:spPr>
          <a:xfrm>
            <a:off x="7464152"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映画</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記録映像</a:t>
            </a:r>
            <a:endParaRPr lang="en-US" altLang="ja-JP" sz="1100" dirty="0">
              <a:latin typeface="Meiryo UI" panose="020B0604030504040204" pitchFamily="50" charset="-128"/>
              <a:ea typeface="Meiryo UI" panose="020B0604030504040204" pitchFamily="50" charset="-128"/>
            </a:endParaRPr>
          </a:p>
        </p:txBody>
      </p:sp>
      <p:sp>
        <p:nvSpPr>
          <p:cNvPr id="56" name="フローチャート : 磁気ディスク 55"/>
          <p:cNvSpPr/>
          <p:nvPr/>
        </p:nvSpPr>
        <p:spPr>
          <a:xfrm>
            <a:off x="8472264" y="5879991"/>
            <a:ext cx="936104" cy="648072"/>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音楽</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記録音声</a:t>
            </a:r>
            <a:endParaRPr lang="en-US" altLang="ja-JP" sz="1100" dirty="0">
              <a:latin typeface="Meiryo UI" panose="020B0604030504040204" pitchFamily="50" charset="-128"/>
              <a:ea typeface="Meiryo UI" panose="020B0604030504040204" pitchFamily="50" charset="-128"/>
            </a:endParaRPr>
          </a:p>
        </p:txBody>
      </p:sp>
      <p:sp>
        <p:nvSpPr>
          <p:cNvPr id="57" name="上矢印 56"/>
          <p:cNvSpPr/>
          <p:nvPr/>
        </p:nvSpPr>
        <p:spPr>
          <a:xfrm>
            <a:off x="3359696" y="5015895"/>
            <a:ext cx="4752528" cy="504056"/>
          </a:xfrm>
          <a:prstGeom prst="upArrow">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アーカイブ化</a:t>
            </a:r>
          </a:p>
        </p:txBody>
      </p:sp>
      <p:sp>
        <p:nvSpPr>
          <p:cNvPr id="58" name="フローチャート : 定義済み処理 57"/>
          <p:cNvSpPr/>
          <p:nvPr/>
        </p:nvSpPr>
        <p:spPr>
          <a:xfrm>
            <a:off x="3364330" y="2348401"/>
            <a:ext cx="3456384" cy="504056"/>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情報資源へのナビゲーションサービス</a:t>
            </a:r>
            <a:endParaRPr lang="en-US" altLang="ja-JP" sz="11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NDLSearch</a:t>
            </a:r>
            <a:r>
              <a:rPr lang="ja-JP" altLang="en-US" sz="1400" dirty="0">
                <a:latin typeface="Meiryo UI" panose="020B0604030504040204" pitchFamily="50" charset="-128"/>
                <a:ea typeface="Meiryo UI" panose="020B0604030504040204" pitchFamily="50" charset="-128"/>
              </a:rPr>
              <a:t>）</a:t>
            </a:r>
          </a:p>
        </p:txBody>
      </p:sp>
      <p:sp>
        <p:nvSpPr>
          <p:cNvPr id="62" name="フローチャート : 定義済み処理 61"/>
          <p:cNvSpPr/>
          <p:nvPr/>
        </p:nvSpPr>
        <p:spPr>
          <a:xfrm>
            <a:off x="7320136" y="1271479"/>
            <a:ext cx="3168352" cy="504056"/>
          </a:xfrm>
          <a:prstGeom prst="flowChartPredefined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文化遺産のポータルサービス</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（文化遺産オンライン）</a:t>
            </a:r>
          </a:p>
        </p:txBody>
      </p:sp>
      <p:sp>
        <p:nvSpPr>
          <p:cNvPr id="42" name="フローチャート : 磁気ディスク 41"/>
          <p:cNvSpPr/>
          <p:nvPr/>
        </p:nvSpPr>
        <p:spPr>
          <a:xfrm>
            <a:off x="7058744" y="4543197"/>
            <a:ext cx="3024336" cy="1008112"/>
          </a:xfrm>
          <a:prstGeom prst="flowChartMagneticDisk">
            <a:avLst/>
          </a:prstGeom>
        </p:spPr>
        <p:style>
          <a:lnRef idx="3">
            <a:schemeClr val="lt1"/>
          </a:lnRef>
          <a:fillRef idx="1">
            <a:schemeClr val="accent5"/>
          </a:fillRef>
          <a:effectRef idx="1">
            <a:schemeClr val="accent5"/>
          </a:effectRef>
          <a:fontRef idx="minor">
            <a:schemeClr val="lt1"/>
          </a:fontRef>
        </p:style>
        <p:txBody>
          <a:bodyPr wrap="square" rtlCol="0" anchor="ctr">
            <a:noAutofit/>
          </a:bodyPr>
          <a:lstStyle/>
          <a:p>
            <a:pPr algn="ct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恒久保存のデータ保管庫</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（電子出版物も含めた国全体の文化財のアーカイブ）</a:t>
            </a:r>
          </a:p>
        </p:txBody>
      </p:sp>
      <p:sp>
        <p:nvSpPr>
          <p:cNvPr id="46" name="フローチャート : 磁気ディスク 45"/>
          <p:cNvSpPr/>
          <p:nvPr/>
        </p:nvSpPr>
        <p:spPr>
          <a:xfrm>
            <a:off x="5303912" y="4367823"/>
            <a:ext cx="1008112" cy="648072"/>
          </a:xfrm>
          <a:prstGeom prst="flowChartMagneticDisk">
            <a:avLst/>
          </a:prstGeom>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ja-JP" altLang="en-US" sz="1100" dirty="0">
                <a:latin typeface="Meiryo UI" panose="020B0604030504040204" pitchFamily="50" charset="-128"/>
                <a:ea typeface="Meiryo UI" panose="020B0604030504040204" pitchFamily="50" charset="-128"/>
              </a:rPr>
              <a:t>大震災関連情報</a:t>
            </a:r>
            <a:endParaRPr lang="en-US" altLang="ja-JP" sz="1100" dirty="0">
              <a:latin typeface="Meiryo UI" panose="020B0604030504040204" pitchFamily="50" charset="-128"/>
              <a:ea typeface="Meiryo UI" panose="020B0604030504040204" pitchFamily="50" charset="-128"/>
            </a:endParaRPr>
          </a:p>
        </p:txBody>
      </p:sp>
      <p:sp>
        <p:nvSpPr>
          <p:cNvPr id="40" name="横巻き 39"/>
          <p:cNvSpPr/>
          <p:nvPr/>
        </p:nvSpPr>
        <p:spPr>
          <a:xfrm>
            <a:off x="10940606" y="808552"/>
            <a:ext cx="1080120" cy="47727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b="1" dirty="0">
                <a:solidFill>
                  <a:srgbClr val="FF0000"/>
                </a:solidFill>
                <a:latin typeface="Meiryo UI" panose="020B0604030504040204" pitchFamily="50" charset="-128"/>
                <a:ea typeface="Meiryo UI" panose="020B0604030504040204" pitchFamily="50" charset="-128"/>
              </a:rPr>
              <a:t>2013</a:t>
            </a:r>
            <a:r>
              <a:rPr lang="ja-JP" altLang="en-US" sz="1600" b="1" dirty="0">
                <a:solidFill>
                  <a:srgbClr val="FF0000"/>
                </a:solidFill>
                <a:latin typeface="Meiryo UI" panose="020B0604030504040204" pitchFamily="50" charset="-128"/>
                <a:ea typeface="Meiryo UI" panose="020B0604030504040204" pitchFamily="50" charset="-128"/>
              </a:rPr>
              <a:t>年</a:t>
            </a:r>
          </a:p>
        </p:txBody>
      </p:sp>
      <p:sp>
        <p:nvSpPr>
          <p:cNvPr id="5" name="スライド番号プレースホルダ 4"/>
          <p:cNvSpPr>
            <a:spLocks noGrp="1"/>
          </p:cNvSpPr>
          <p:nvPr>
            <p:ph type="sldNum" sz="quarter" idx="12"/>
          </p:nvPr>
        </p:nvSpPr>
        <p:spPr>
          <a:xfrm>
            <a:off x="8570912" y="6290072"/>
            <a:ext cx="2133600" cy="595312"/>
          </a:xfrm>
          <a:noFill/>
          <a:ln>
            <a:noFill/>
          </a:ln>
          <a:effectLst/>
        </p:spPr>
        <p:style>
          <a:lnRef idx="1">
            <a:schemeClr val="dk1"/>
          </a:lnRef>
          <a:fillRef idx="2">
            <a:schemeClr val="dk1"/>
          </a:fillRef>
          <a:effectRef idx="1">
            <a:schemeClr val="dk1"/>
          </a:effectRef>
          <a:fontRef idx="minor">
            <a:schemeClr val="dk1"/>
          </a:fontRef>
        </p:style>
        <p:txBody>
          <a:bodyPr/>
          <a:lstStyle/>
          <a:p>
            <a:fld id="{042AED99-7FB4-404E-8A97-64753DCE42EC}" type="slidenum">
              <a:rPr kumimoji="0" lang="en-US" smtClean="0"/>
              <a:pPr/>
              <a:t>57</a:t>
            </a:fld>
            <a:endParaRPr kumimoji="0" lang="en-US" dirty="0"/>
          </a:p>
        </p:txBody>
      </p:sp>
      <p:sp>
        <p:nvSpPr>
          <p:cNvPr id="36" name="横巻き 35"/>
          <p:cNvSpPr/>
          <p:nvPr/>
        </p:nvSpPr>
        <p:spPr>
          <a:xfrm>
            <a:off x="9912424" y="2360891"/>
            <a:ext cx="2209041" cy="168289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のデジタルアーカイブは両方にまたがっていた</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1717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p:cNvSpPr>
            <a:spLocks noGrp="1"/>
          </p:cNvSpPr>
          <p:nvPr>
            <p:ph type="title"/>
          </p:nvPr>
        </p:nvSpPr>
        <p:spPr>
          <a:xfrm>
            <a:off x="0" y="0"/>
            <a:ext cx="12192000" cy="928670"/>
          </a:xfrm>
        </p:spPr>
        <p:txBody>
          <a:bodyPr>
            <a:normAutofit/>
          </a:bodyPr>
          <a:lstStyle/>
          <a:p>
            <a:r>
              <a:rPr lang="ja-JP" altLang="en-US" sz="4000" dirty="0"/>
              <a:t>各種アーカイブ構築施策の一元化</a:t>
            </a:r>
          </a:p>
        </p:txBody>
      </p:sp>
      <p:sp>
        <p:nvSpPr>
          <p:cNvPr id="52" name="スライド番号プレースホルダー 2"/>
          <p:cNvSpPr>
            <a:spLocks noGrp="1"/>
          </p:cNvSpPr>
          <p:nvPr>
            <p:ph type="sldNum" sz="quarter" idx="12"/>
          </p:nvPr>
        </p:nvSpPr>
        <p:spPr>
          <a:xfrm>
            <a:off x="7877215" y="6356351"/>
            <a:ext cx="2133600" cy="365125"/>
          </a:xfrm>
        </p:spPr>
        <p:txBody>
          <a:bodyPr/>
          <a:lstStyle/>
          <a:p>
            <a:fld id="{042AED99-7FB4-404E-8A97-64753DCE42EC}" type="slidenum">
              <a:rPr kumimoji="0" lang="en-US" smtClean="0"/>
              <a:pPr/>
              <a:t>58</a:t>
            </a:fld>
            <a:endParaRPr kumimoji="0" lang="en-US"/>
          </a:p>
        </p:txBody>
      </p:sp>
      <p:sp>
        <p:nvSpPr>
          <p:cNvPr id="53" name="AutoShape 8"/>
          <p:cNvSpPr>
            <a:spLocks noChangeArrowheads="1"/>
          </p:cNvSpPr>
          <p:nvPr/>
        </p:nvSpPr>
        <p:spPr bwMode="auto">
          <a:xfrm>
            <a:off x="5807969" y="965755"/>
            <a:ext cx="4768567" cy="5742183"/>
          </a:xfrm>
          <a:prstGeom prst="roundRect">
            <a:avLst>
              <a:gd name="adj" fmla="val 610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日本の文化情報基盤</a:t>
            </a:r>
            <a:r>
              <a:rPr lang="ja-JP" altLang="en-US" sz="1100" b="1" dirty="0">
                <a:latin typeface="Meiryo UI" panose="020B0604030504040204" pitchFamily="50" charset="-128"/>
                <a:ea typeface="Meiryo UI" panose="020B0604030504040204" pitchFamily="50" charset="-128"/>
              </a:rPr>
              <a:t>（司令塔：内閣官房？）</a:t>
            </a:r>
            <a:endParaRPr lang="en-US" altLang="ja-JP" sz="1100" b="1"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1757263" y="965755"/>
            <a:ext cx="3638149" cy="5755721"/>
          </a:xfrm>
          <a:prstGeom prst="roundRect">
            <a:avLst>
              <a:gd name="adj" fmla="val 11339"/>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600" b="1" dirty="0">
                <a:latin typeface="Meiryo UI" panose="020B0604030504040204" pitchFamily="50" charset="-128"/>
                <a:ea typeface="Meiryo UI" panose="020B0604030504040204" pitchFamily="50" charset="-128"/>
              </a:rPr>
              <a:t>個別の情報基盤</a:t>
            </a:r>
            <a:r>
              <a:rPr lang="ja-JP" altLang="en-US" sz="1400" b="1" dirty="0">
                <a:latin typeface="Meiryo UI" panose="020B0604030504040204" pitchFamily="50" charset="-128"/>
                <a:ea typeface="Meiryo UI" panose="020B0604030504040204" pitchFamily="50" charset="-128"/>
              </a:rPr>
              <a:t>（個別所管体制）</a:t>
            </a:r>
            <a:endParaRPr lang="en-US" altLang="ja-JP" sz="1600" b="1"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6314371" y="1441866"/>
            <a:ext cx="4153644" cy="194038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活用基盤整備</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584456" y="1739452"/>
            <a:ext cx="3039937" cy="70299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marL="342900" indent="-342900" algn="ctr">
              <a:defRPr/>
            </a:pPr>
            <a:r>
              <a:rPr lang="ja-JP" altLang="en-US" sz="1600" b="1" dirty="0">
                <a:latin typeface="Meiryo UI" panose="020B0604030504040204" pitchFamily="50" charset="-128"/>
                <a:ea typeface="Meiryo UI" panose="020B0604030504040204" pitchFamily="50" charset="-128"/>
              </a:rPr>
              <a:t>日本文化の発信サイト</a:t>
            </a:r>
            <a:endParaRPr lang="en-US" altLang="ja-JP" sz="1600" b="1" dirty="0">
              <a:latin typeface="Meiryo UI" panose="020B0604030504040204" pitchFamily="50" charset="-128"/>
              <a:ea typeface="Meiryo UI" panose="020B0604030504040204" pitchFamily="50" charset="-128"/>
            </a:endParaRPr>
          </a:p>
        </p:txBody>
      </p:sp>
      <p:sp>
        <p:nvSpPr>
          <p:cNvPr id="57" name="フッター プレースホルダー 1"/>
          <p:cNvSpPr txBox="1">
            <a:spLocks/>
          </p:cNvSpPr>
          <p:nvPr/>
        </p:nvSpPr>
        <p:spPr>
          <a:xfrm>
            <a:off x="4648200" y="6356351"/>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eiryo UI" panose="020B0604030504040204" pitchFamily="50" charset="-128"/>
              <a:ea typeface="Meiryo UI" panose="020B0604030504040204" pitchFamily="50" charset="-128"/>
            </a:endParaRPr>
          </a:p>
        </p:txBody>
      </p:sp>
      <p:sp>
        <p:nvSpPr>
          <p:cNvPr id="59" name="AutoShape 8"/>
          <p:cNvSpPr>
            <a:spLocks noChangeArrowheads="1"/>
          </p:cNvSpPr>
          <p:nvPr/>
        </p:nvSpPr>
        <p:spPr bwMode="auto">
          <a:xfrm>
            <a:off x="1991544" y="1844825"/>
            <a:ext cx="864096" cy="4740257"/>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出版関連</a:t>
            </a:r>
            <a:endParaRPr lang="en-US" altLang="ja-JP" sz="1100" dirty="0">
              <a:latin typeface="Meiryo UI" panose="020B0604030504040204" pitchFamily="50" charset="-128"/>
              <a:ea typeface="Meiryo UI" panose="020B0604030504040204" pitchFamily="50" charset="-128"/>
            </a:endParaRPr>
          </a:p>
        </p:txBody>
      </p:sp>
      <p:sp>
        <p:nvSpPr>
          <p:cNvPr id="60" name="AutoShape 8"/>
          <p:cNvSpPr>
            <a:spLocks noChangeArrowheads="1"/>
          </p:cNvSpPr>
          <p:nvPr/>
        </p:nvSpPr>
        <p:spPr bwMode="auto">
          <a:xfrm>
            <a:off x="3085356" y="1844825"/>
            <a:ext cx="864096" cy="4746650"/>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文化財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4114800" y="1844825"/>
            <a:ext cx="864096" cy="4728368"/>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gn="ctr">
              <a:defRPr/>
            </a:pPr>
            <a:r>
              <a:rPr lang="ja-JP" altLang="en-US" sz="1200" b="1" dirty="0">
                <a:latin typeface="Meiryo UI" panose="020B0604030504040204" pitchFamily="50" charset="-128"/>
                <a:ea typeface="Meiryo UI" panose="020B0604030504040204" pitchFamily="50" charset="-128"/>
              </a:rPr>
              <a:t>大規模</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災害関連</a:t>
            </a:r>
            <a:endParaRPr lang="en-US" altLang="ja-JP" sz="1100" dirty="0">
              <a:latin typeface="Meiryo UI" panose="020B0604030504040204" pitchFamily="50" charset="-128"/>
              <a:ea typeface="Meiryo UI" panose="020B0604030504040204" pitchFamily="50" charset="-128"/>
            </a:endParaRPr>
          </a:p>
        </p:txBody>
      </p:sp>
      <p:sp>
        <p:nvSpPr>
          <p:cNvPr id="62" name="右矢印 61"/>
          <p:cNvSpPr/>
          <p:nvPr/>
        </p:nvSpPr>
        <p:spPr>
          <a:xfrm>
            <a:off x="5303913" y="2504514"/>
            <a:ext cx="858439" cy="3384376"/>
          </a:xfrm>
          <a:prstGeom prst="rightArrow">
            <a:avLst/>
          </a:prstGeom>
        </p:spPr>
        <p:style>
          <a:lnRef idx="1">
            <a:schemeClr val="dk1"/>
          </a:lnRef>
          <a:fillRef idx="3">
            <a:schemeClr val="dk1"/>
          </a:fillRef>
          <a:effectRef idx="2">
            <a:schemeClr val="dk1"/>
          </a:effectRef>
          <a:fontRef idx="minor">
            <a:schemeClr val="lt1"/>
          </a:fontRef>
        </p:style>
        <p:txBody>
          <a:bodyPr vert="eaVert" rtlCol="0" anchor="ctr"/>
          <a:lstStyle/>
          <a:p>
            <a:pPr algn="ctr"/>
            <a:r>
              <a:rPr lang="ja-JP" altLang="en-US" sz="1400" dirty="0">
                <a:latin typeface="Meiryo UI" panose="020B0604030504040204" pitchFamily="50" charset="-128"/>
                <a:ea typeface="Meiryo UI" panose="020B0604030504040204" pitchFamily="50" charset="-128"/>
              </a:rPr>
              <a:t>各施策の一本化</a:t>
            </a:r>
          </a:p>
        </p:txBody>
      </p:sp>
      <p:sp>
        <p:nvSpPr>
          <p:cNvPr id="63" name="AutoShape 8"/>
          <p:cNvSpPr>
            <a:spLocks noChangeArrowheads="1"/>
          </p:cNvSpPr>
          <p:nvPr/>
        </p:nvSpPr>
        <p:spPr bwMode="auto">
          <a:xfrm>
            <a:off x="6314371" y="3518646"/>
            <a:ext cx="3442255" cy="3066436"/>
          </a:xfrm>
          <a:prstGeom prst="roundRect">
            <a:avLst>
              <a:gd name="adj" fmla="val 8169"/>
            </a:avLst>
          </a:prstGeom>
          <a:solidFill>
            <a:schemeClr val="accent2">
              <a:lumMod val="40000"/>
              <a:lumOff val="60000"/>
            </a:schemeClr>
          </a:solidFill>
          <a:ln w="25400">
            <a:solidFill>
              <a:schemeClr val="accent2"/>
            </a:solidFill>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恒久的保存基盤（主管：国立国会図書館）</a:t>
            </a:r>
            <a:endParaRPr lang="en-US" altLang="ja-JP" sz="1100" dirty="0">
              <a:latin typeface="Meiryo UI" panose="020B0604030504040204" pitchFamily="50" charset="-128"/>
              <a:ea typeface="Meiryo UI" panose="020B0604030504040204" pitchFamily="50" charset="-128"/>
            </a:endParaRPr>
          </a:p>
        </p:txBody>
      </p:sp>
      <p:sp>
        <p:nvSpPr>
          <p:cNvPr id="64" name="フローチャート : 磁気ディスク 53"/>
          <p:cNvSpPr/>
          <p:nvPr/>
        </p:nvSpPr>
        <p:spPr>
          <a:xfrm>
            <a:off x="1991544" y="5791132"/>
            <a:ext cx="849522" cy="753154"/>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書籍関連</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5" name="フローチャート : 磁気ディスク 53"/>
          <p:cNvSpPr/>
          <p:nvPr/>
        </p:nvSpPr>
        <p:spPr>
          <a:xfrm>
            <a:off x="3109221" y="5799176"/>
            <a:ext cx="849522" cy="761151"/>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文化財</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アーカイブ</a:t>
            </a:r>
            <a:endParaRPr lang="en-US" altLang="ja-JP" sz="1100" b="1" dirty="0">
              <a:latin typeface="Meiryo UI" panose="020B0604030504040204" pitchFamily="50" charset="-128"/>
              <a:ea typeface="Meiryo UI" panose="020B0604030504040204" pitchFamily="50" charset="-128"/>
            </a:endParaRPr>
          </a:p>
        </p:txBody>
      </p:sp>
      <p:sp>
        <p:nvSpPr>
          <p:cNvPr id="66" name="フローチャート : 磁気ディスク 53"/>
          <p:cNvSpPr/>
          <p:nvPr/>
        </p:nvSpPr>
        <p:spPr>
          <a:xfrm>
            <a:off x="4142276" y="5834554"/>
            <a:ext cx="849522" cy="690394"/>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災害関係アーカイブ</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（大震災を含む）</a:t>
            </a:r>
            <a:endParaRPr lang="en-US" altLang="ja-JP" sz="1100" b="1" dirty="0">
              <a:latin typeface="Meiryo UI" panose="020B0604030504040204" pitchFamily="50" charset="-128"/>
              <a:ea typeface="Meiryo UI" panose="020B0604030504040204" pitchFamily="50" charset="-128"/>
            </a:endParaRPr>
          </a:p>
        </p:txBody>
      </p:sp>
      <p:sp>
        <p:nvSpPr>
          <p:cNvPr id="67" name="フローチャート : 磁気ディスク 53"/>
          <p:cNvSpPr/>
          <p:nvPr/>
        </p:nvSpPr>
        <p:spPr>
          <a:xfrm>
            <a:off x="6674852" y="5875988"/>
            <a:ext cx="2687660" cy="668298"/>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デジタルコンテンツ</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永久保存庫</a:t>
            </a:r>
            <a:endParaRPr lang="en-US" altLang="ja-JP" sz="1300" b="1"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1949249" y="2423881"/>
            <a:ext cx="948686" cy="1094765"/>
          </a:xfrm>
          <a:prstGeom prst="roundRect">
            <a:avLst>
              <a:gd name="adj" fmla="val 25048"/>
            </a:avLst>
          </a:prstGeom>
          <a:solidFill>
            <a:schemeClr val="accent2">
              <a:lumMod val="40000"/>
              <a:lumOff val="60000"/>
            </a:schemeClr>
          </a:solidFill>
          <a:ln w="25400">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文献・ｳｪﾌﾞ情報関連</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（国立国会</a:t>
            </a:r>
            <a:endParaRPr lang="en-US" altLang="ja-JP" sz="1050" b="1" dirty="0">
              <a:latin typeface="Meiryo UI" panose="020B0604030504040204" pitchFamily="50" charset="-128"/>
              <a:ea typeface="Meiryo UI" panose="020B0604030504040204" pitchFamily="50" charset="-128"/>
            </a:endParaRPr>
          </a:p>
          <a:p>
            <a:pPr algn="ctr"/>
            <a:r>
              <a:rPr lang="ja-JP" altLang="en-US" sz="1050" b="1" dirty="0">
                <a:latin typeface="Meiryo UI" panose="020B0604030504040204" pitchFamily="50" charset="-128"/>
                <a:ea typeface="Meiryo UI" panose="020B0604030504040204" pitchFamily="50" charset="-128"/>
              </a:rPr>
              <a:t>図書館ｻｰﾁ）</a:t>
            </a:r>
            <a:endParaRPr lang="en-US" altLang="ja-JP" sz="1050" b="1"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3095905" y="2420888"/>
            <a:ext cx="895843"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（文化遺産オンライン）</a:t>
            </a:r>
            <a:endParaRPr lang="en-US" altLang="ja-JP" sz="1200" b="1"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4085401" y="2410545"/>
            <a:ext cx="948686" cy="1432664"/>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（ひなぎく・地震関係ポータル）</a:t>
            </a:r>
            <a:endParaRPr lang="en-US" altLang="ja-JP" sz="1200" b="1"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599880" y="3895536"/>
            <a:ext cx="2762633" cy="503433"/>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r>
              <a:rPr lang="ja-JP" altLang="en-US" sz="1300" b="1" dirty="0">
                <a:latin typeface="Meiryo UI" panose="020B0604030504040204" pitchFamily="50" charset="-128"/>
                <a:ea typeface="Meiryo UI" panose="020B0604030504040204" pitchFamily="50" charset="-128"/>
              </a:rPr>
              <a:t>汎用検索・ナビゲーション機能</a:t>
            </a:r>
            <a:endParaRPr lang="en-US" altLang="ja-JP" sz="13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（国立国会図書館サーチ）</a:t>
            </a:r>
            <a:endParaRPr lang="en-US" altLang="ja-JP" sz="1200" b="1" dirty="0">
              <a:latin typeface="Meiryo UI" panose="020B0604030504040204" pitchFamily="50" charset="-128"/>
              <a:ea typeface="Meiryo UI" panose="020B0604030504040204" pitchFamily="50" charset="-128"/>
            </a:endParaRPr>
          </a:p>
        </p:txBody>
      </p:sp>
      <p:sp>
        <p:nvSpPr>
          <p:cNvPr id="73" name="AutoShape 8"/>
          <p:cNvSpPr>
            <a:spLocks noChangeArrowheads="1"/>
          </p:cNvSpPr>
          <p:nvPr/>
        </p:nvSpPr>
        <p:spPr bwMode="auto">
          <a:xfrm>
            <a:off x="6332866" y="2174452"/>
            <a:ext cx="941869" cy="1094765"/>
          </a:xfrm>
          <a:prstGeom prst="roundRect">
            <a:avLst>
              <a:gd name="adj" fmla="val 25048"/>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square" lIns="0" rIns="0" anchor="ctr" anchorCtr="0">
            <a:noAutofit/>
          </a:bodyPr>
          <a:lstStyle/>
          <a:p>
            <a:pPr algn="ctr"/>
            <a:r>
              <a:rPr lang="ja-JP" altLang="en-US" sz="1000" b="1" dirty="0">
                <a:latin typeface="Meiryo UI" panose="020B0604030504040204" pitchFamily="50" charset="-128"/>
                <a:ea typeface="Meiryo UI" panose="020B0604030504040204" pitchFamily="50" charset="-128"/>
              </a:rPr>
              <a:t>文献・ｳｪﾌﾞ情報関連</a:t>
            </a:r>
            <a:endParaRPr lang="en-US" altLang="ja-JP" sz="10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ポータル</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NDL)</a:t>
            </a:r>
          </a:p>
        </p:txBody>
      </p:sp>
      <p:sp>
        <p:nvSpPr>
          <p:cNvPr id="74" name="AutoShape 8"/>
          <p:cNvSpPr>
            <a:spLocks noChangeArrowheads="1"/>
          </p:cNvSpPr>
          <p:nvPr/>
        </p:nvSpPr>
        <p:spPr bwMode="auto">
          <a:xfrm>
            <a:off x="7526325" y="2147784"/>
            <a:ext cx="1496129" cy="1097758"/>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36000" rIns="36000" anchor="t" anchorCtr="0">
            <a:noAutofit/>
          </a:bodyPr>
          <a:lstStyle/>
          <a:p>
            <a:pPr algn="ctr"/>
            <a:r>
              <a:rPr lang="ja-JP" altLang="en-US" sz="1200" b="1" dirty="0">
                <a:latin typeface="Meiryo UI" panose="020B0604030504040204" pitchFamily="50" charset="-128"/>
                <a:ea typeface="Meiryo UI" panose="020B0604030504040204" pitchFamily="50" charset="-128"/>
              </a:rPr>
              <a:t>文化財ポータル</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メディア芸術関連</a:t>
            </a:r>
            <a:endParaRPr lang="en-US" altLang="ja-JP" sz="1200" b="1" dirty="0">
              <a:latin typeface="Meiryo UI" panose="020B0604030504040204" pitchFamily="50" charset="-128"/>
              <a:ea typeface="Meiryo UI" panose="020B0604030504040204" pitchFamily="50" charset="-128"/>
            </a:endParaRPr>
          </a:p>
          <a:p>
            <a:pPr marL="342900" indent="-342900" algn="ctr">
              <a:defRPr/>
            </a:pP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000" b="1" dirty="0">
                <a:latin typeface="Meiryo UI" panose="020B0604030504040204" pitchFamily="50" charset="-128"/>
                <a:ea typeface="Meiryo UI" panose="020B0604030504040204" pitchFamily="50" charset="-128"/>
              </a:rPr>
              <a:t>（文化遺産オンライン）</a:t>
            </a:r>
            <a:endParaRPr lang="en-US" altLang="ja-JP" sz="10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（文化庁）</a:t>
            </a:r>
            <a:endParaRPr lang="en-US" altLang="ja-JP" sz="1100" b="1"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9305182" y="2123018"/>
            <a:ext cx="1101393" cy="1139772"/>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36000" rIns="36000" anchor="ctr" anchorCtr="0">
            <a:noAutofit/>
          </a:bodyPr>
          <a:lstStyle/>
          <a:p>
            <a:pPr algn="ctr"/>
            <a:r>
              <a:rPr lang="ja-JP" altLang="en-US" sz="1200" b="1" dirty="0">
                <a:latin typeface="Meiryo UI" panose="020B0604030504040204" pitchFamily="50" charset="-128"/>
                <a:ea typeface="Meiryo UI" panose="020B0604030504040204" pitchFamily="50" charset="-128"/>
              </a:rPr>
              <a:t>大規模災害情報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ポータル</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（内閣府防災）</a:t>
            </a:r>
            <a:endParaRPr lang="en-US" altLang="ja-JP" sz="1100" b="1"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9874688" y="3530152"/>
            <a:ext cx="613801" cy="3066436"/>
          </a:xfrm>
          <a:prstGeom prst="roundRect">
            <a:avLst>
              <a:gd name="adj" fmla="val 8169"/>
            </a:avLst>
          </a:prstGeom>
          <a:ln>
            <a:headEnd/>
            <a:tailEnd/>
          </a:ln>
        </p:spPr>
        <p:style>
          <a:lnRef idx="2">
            <a:schemeClr val="accent5"/>
          </a:lnRef>
          <a:fillRef idx="1">
            <a:schemeClr val="lt1"/>
          </a:fillRef>
          <a:effectRef idx="0">
            <a:schemeClr val="accent5"/>
          </a:effectRef>
          <a:fontRef idx="minor">
            <a:schemeClr val="dk1"/>
          </a:fontRef>
        </p:style>
        <p:txBody>
          <a:bodyPr vert="eaVert" wrap="square" anchor="t" anchorCtr="0">
            <a:noAutofit/>
          </a:bodyPr>
          <a:lstStyle/>
          <a:p>
            <a:pPr marL="342900" indent="-342900">
              <a:defRPr/>
            </a:pPr>
            <a:r>
              <a:rPr lang="ja-JP" altLang="en-US" sz="1200" b="1" dirty="0">
                <a:latin typeface="Meiryo UI" panose="020B0604030504040204" pitchFamily="50" charset="-128"/>
                <a:ea typeface="Meiryo UI" panose="020B0604030504040204" pitchFamily="50" charset="-128"/>
              </a:rPr>
              <a:t>海外の日本関係情報・国内アーカイブ機関</a:t>
            </a:r>
            <a:endParaRPr lang="en-US" altLang="ja-JP" sz="1100" dirty="0">
              <a:latin typeface="Meiryo UI" panose="020B0604030504040204" pitchFamily="50" charset="-128"/>
              <a:ea typeface="Meiryo UI" panose="020B0604030504040204" pitchFamily="50" charset="-128"/>
            </a:endParaRPr>
          </a:p>
        </p:txBody>
      </p:sp>
      <p:sp>
        <p:nvSpPr>
          <p:cNvPr id="77" name="フローチャート : 磁気ディスク 53"/>
          <p:cNvSpPr/>
          <p:nvPr/>
        </p:nvSpPr>
        <p:spPr>
          <a:xfrm>
            <a:off x="4179168" y="5288001"/>
            <a:ext cx="746407" cy="504169"/>
          </a:xfrm>
          <a:prstGeom prst="flowChartMagneticDisk">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8" name="フローチャート : 磁気ディスク 53"/>
          <p:cNvSpPr/>
          <p:nvPr/>
        </p:nvSpPr>
        <p:spPr>
          <a:xfrm>
            <a:off x="2025799" y="5347600"/>
            <a:ext cx="816143" cy="457701"/>
          </a:xfrm>
          <a:prstGeom prst="flowChartMagneticDisk">
            <a:avLst/>
          </a:prstGeom>
          <a:solidFill>
            <a:schemeClr val="accent2">
              <a:lumMod val="40000"/>
              <a:lumOff val="60000"/>
            </a:schemeClr>
          </a:solidFill>
          <a:ln w="25400">
            <a:solidFill>
              <a:schemeClr val="accent2">
                <a:alpha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79" name="フローチャート : 磁気ディスク 53"/>
          <p:cNvSpPr/>
          <p:nvPr/>
        </p:nvSpPr>
        <p:spPr>
          <a:xfrm>
            <a:off x="3168347" y="5347599"/>
            <a:ext cx="750226" cy="446832"/>
          </a:xfrm>
          <a:prstGeom prst="flowChartMagneticDisk">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r>
              <a:rPr lang="ja-JP" altLang="en-US" sz="1100" b="1" dirty="0">
                <a:latin typeface="Meiryo UI" panose="020B0604030504040204" pitchFamily="50" charset="-128"/>
                <a:ea typeface="Meiryo UI" panose="020B0604030504040204" pitchFamily="50" charset="-128"/>
              </a:rPr>
              <a:t>権利情報</a:t>
            </a:r>
            <a:endParaRPr lang="en-US" altLang="ja-JP" sz="1100" b="1" dirty="0">
              <a:latin typeface="Meiryo UI" panose="020B0604030504040204" pitchFamily="50" charset="-128"/>
              <a:ea typeface="Meiryo UI" panose="020B0604030504040204" pitchFamily="50" charset="-128"/>
            </a:endParaRPr>
          </a:p>
        </p:txBody>
      </p:sp>
      <p:sp>
        <p:nvSpPr>
          <p:cNvPr id="80" name="フローチャート : 磁気ディスク 53"/>
          <p:cNvSpPr/>
          <p:nvPr/>
        </p:nvSpPr>
        <p:spPr>
          <a:xfrm>
            <a:off x="7274734" y="5036528"/>
            <a:ext cx="1485562" cy="379552"/>
          </a:xfrm>
          <a:prstGeom prst="flowChartMagneticDisk">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sp>
        <p:nvSpPr>
          <p:cNvPr id="81" name="左矢印 80"/>
          <p:cNvSpPr/>
          <p:nvPr/>
        </p:nvSpPr>
        <p:spPr>
          <a:xfrm>
            <a:off x="9448556" y="3903551"/>
            <a:ext cx="535877" cy="69498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82" name="上矢印 81"/>
          <p:cNvSpPr/>
          <p:nvPr/>
        </p:nvSpPr>
        <p:spPr>
          <a:xfrm>
            <a:off x="7115049" y="3242197"/>
            <a:ext cx="1938543" cy="376889"/>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400" dirty="0">
                <a:latin typeface="Meiryo UI" panose="020B0604030504040204" pitchFamily="50" charset="-128"/>
                <a:ea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rPr>
              <a:t>連携</a:t>
            </a:r>
          </a:p>
        </p:txBody>
      </p:sp>
      <p:sp>
        <p:nvSpPr>
          <p:cNvPr id="83" name="AutoShape 8"/>
          <p:cNvSpPr>
            <a:spLocks noChangeArrowheads="1"/>
          </p:cNvSpPr>
          <p:nvPr/>
        </p:nvSpPr>
        <p:spPr bwMode="auto">
          <a:xfrm>
            <a:off x="1886042" y="4672012"/>
            <a:ext cx="1041607" cy="370383"/>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1913573" y="427165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1903256" y="3861049"/>
            <a:ext cx="948686" cy="322929"/>
          </a:xfrm>
          <a:prstGeom prst="roundRect">
            <a:avLst>
              <a:gd name="adj" fmla="val 25048"/>
            </a:avLst>
          </a:prstGeom>
          <a:solidFill>
            <a:schemeClr val="accent2">
              <a:lumMod val="40000"/>
              <a:lumOff val="60000"/>
            </a:schemeClr>
          </a:solidFill>
          <a:ln w="25400">
            <a:solidFill>
              <a:schemeClr val="accent2">
                <a:alpha val="95000"/>
              </a:schemeClr>
            </a:solidFill>
            <a:headEnd/>
            <a:tailEnd/>
          </a:ln>
        </p:spPr>
        <p:style>
          <a:lnRef idx="1">
            <a:schemeClr val="accent3"/>
          </a:lnRef>
          <a:fillRef idx="2">
            <a:schemeClr val="accent3"/>
          </a:fillRef>
          <a:effectRef idx="1">
            <a:schemeClr val="accent3"/>
          </a:effectRef>
          <a:fontRef idx="minor">
            <a:schemeClr val="dk1"/>
          </a:fontRef>
        </p:style>
        <p:txBody>
          <a:bodyPr wrap="square" lIns="36000" rIns="3600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8453814" y="4509121"/>
            <a:ext cx="1041607" cy="49464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蔵書の</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デジタル化</a:t>
            </a:r>
            <a:endParaRPr lang="en-US" altLang="ja-JP" sz="1300" b="1"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7455880" y="4567670"/>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収集</a:t>
            </a:r>
            <a:endParaRPr lang="en-US" altLang="ja-JP" sz="1300" b="1" dirty="0">
              <a:latin typeface="Meiryo UI" panose="020B0604030504040204" pitchFamily="50" charset="-128"/>
              <a:ea typeface="Meiryo UI" panose="020B0604030504040204" pitchFamily="50" charset="-128"/>
            </a:endParaRPr>
          </a:p>
        </p:txBody>
      </p:sp>
      <p:sp>
        <p:nvSpPr>
          <p:cNvPr id="88" name="AutoShape 8"/>
          <p:cNvSpPr>
            <a:spLocks noChangeArrowheads="1"/>
          </p:cNvSpPr>
          <p:nvPr/>
        </p:nvSpPr>
        <p:spPr bwMode="auto">
          <a:xfrm>
            <a:off x="6456040" y="4509121"/>
            <a:ext cx="948686" cy="49608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組織化</a:t>
            </a:r>
            <a:endParaRPr lang="en-US" altLang="ja-JP" sz="1300" b="1" dirty="0">
              <a:latin typeface="Meiryo UI" panose="020B0604030504040204" pitchFamily="50" charset="-128"/>
              <a:ea typeface="Meiryo UI" panose="020B0604030504040204" pitchFamily="50" charset="-128"/>
            </a:endParaRPr>
          </a:p>
          <a:p>
            <a:pPr algn="ctr">
              <a:lnSpc>
                <a:spcPts val="1600"/>
              </a:lnSpc>
            </a:pPr>
            <a:r>
              <a:rPr lang="ja-JP" altLang="en-US" sz="1300" b="1" dirty="0">
                <a:latin typeface="Meiryo UI" panose="020B0604030504040204" pitchFamily="50" charset="-128"/>
                <a:ea typeface="Meiryo UI" panose="020B0604030504040204" pitchFamily="50" charset="-128"/>
              </a:rPr>
              <a:t>知識化</a:t>
            </a:r>
            <a:endParaRPr lang="en-US" altLang="ja-JP" sz="1300" b="1" dirty="0">
              <a:latin typeface="Meiryo UI" panose="020B0604030504040204" pitchFamily="50" charset="-128"/>
              <a:ea typeface="Meiryo UI" panose="020B0604030504040204" pitchFamily="50" charset="-128"/>
            </a:endParaRPr>
          </a:p>
        </p:txBody>
      </p:sp>
      <p:sp>
        <p:nvSpPr>
          <p:cNvPr id="89" name="AutoShape 8"/>
          <p:cNvSpPr>
            <a:spLocks noChangeArrowheads="1"/>
          </p:cNvSpPr>
          <p:nvPr/>
        </p:nvSpPr>
        <p:spPr bwMode="auto">
          <a:xfrm>
            <a:off x="3038170" y="4744020"/>
            <a:ext cx="1041607" cy="370383"/>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0" name="AutoShape 8"/>
          <p:cNvSpPr>
            <a:spLocks noChangeArrowheads="1"/>
          </p:cNvSpPr>
          <p:nvPr/>
        </p:nvSpPr>
        <p:spPr bwMode="auto">
          <a:xfrm>
            <a:off x="3065701" y="434366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3055384" y="3933057"/>
            <a:ext cx="948686" cy="322929"/>
          </a:xfrm>
          <a:prstGeom prst="roundRect">
            <a:avLst>
              <a:gd name="adj" fmla="val 25048"/>
            </a:avLst>
          </a:prstGeom>
          <a:solidFill>
            <a:schemeClr val="accent3">
              <a:lumMod val="40000"/>
              <a:lumOff val="60000"/>
            </a:schemeClr>
          </a:solidFill>
          <a:ln>
            <a:headEnd/>
            <a:tailEnd/>
          </a:ln>
        </p:spPr>
        <p:style>
          <a:lnRef idx="1">
            <a:schemeClr val="accent2"/>
          </a:lnRef>
          <a:fillRef idx="2">
            <a:schemeClr val="accent2"/>
          </a:fillRef>
          <a:effectRef idx="1">
            <a:schemeClr val="accent2"/>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4046282" y="4744020"/>
            <a:ext cx="1041607" cy="370383"/>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デジタル化</a:t>
            </a:r>
            <a:endParaRPr lang="en-US" altLang="ja-JP" sz="1200" b="1" dirty="0">
              <a:latin typeface="Meiryo UI" panose="020B0604030504040204" pitchFamily="50" charset="-128"/>
              <a:ea typeface="Meiryo UI" panose="020B0604030504040204" pitchFamily="50" charset="-128"/>
            </a:endParaRPr>
          </a:p>
        </p:txBody>
      </p:sp>
      <p:sp>
        <p:nvSpPr>
          <p:cNvPr id="93" name="AutoShape 8"/>
          <p:cNvSpPr>
            <a:spLocks noChangeArrowheads="1"/>
          </p:cNvSpPr>
          <p:nvPr/>
        </p:nvSpPr>
        <p:spPr bwMode="auto">
          <a:xfrm>
            <a:off x="4073813" y="434366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収集</a:t>
            </a:r>
            <a:endParaRPr lang="en-US" altLang="ja-JP" sz="1200" b="1"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4063496" y="3933057"/>
            <a:ext cx="948686" cy="322929"/>
          </a:xfrm>
          <a:prstGeom prst="roundRect">
            <a:avLst>
              <a:gd name="adj" fmla="val 25048"/>
            </a:avLst>
          </a:prstGeom>
          <a:solidFill>
            <a:schemeClr val="accent6">
              <a:lumMod val="40000"/>
              <a:lumOff val="60000"/>
            </a:schemeClr>
          </a:solidFill>
          <a:ln>
            <a:headEnd/>
            <a:tailEnd/>
          </a:ln>
        </p:spPr>
        <p:style>
          <a:lnRef idx="1">
            <a:schemeClr val="accent6"/>
          </a:lnRef>
          <a:fillRef idx="2">
            <a:schemeClr val="accent6"/>
          </a:fillRef>
          <a:effectRef idx="1">
            <a:schemeClr val="accent6"/>
          </a:effectRef>
          <a:fontRef idx="minor">
            <a:schemeClr val="dk1"/>
          </a:fontRef>
        </p:style>
        <p:txBody>
          <a:bodyPr wrap="square" lIns="0" rIns="0" anchor="t" anchorCtr="0">
            <a:noAutofit/>
          </a:bodyPr>
          <a:lstStyle/>
          <a:p>
            <a:pPr algn="ctr"/>
            <a:r>
              <a:rPr lang="ja-JP" altLang="en-US" sz="1000" b="1" dirty="0">
                <a:latin typeface="Meiryo UI" panose="020B0604030504040204" pitchFamily="50" charset="-128"/>
                <a:ea typeface="Meiryo UI" panose="020B0604030504040204" pitchFamily="50" charset="-128"/>
              </a:rPr>
              <a:t>組織化・知識化</a:t>
            </a:r>
            <a:endParaRPr lang="en-US" altLang="ja-JP" sz="1000" b="1" dirty="0">
              <a:latin typeface="Meiryo UI" panose="020B0604030504040204" pitchFamily="50" charset="-128"/>
              <a:ea typeface="Meiryo UI" panose="020B0604030504040204" pitchFamily="50" charset="-128"/>
            </a:endParaRPr>
          </a:p>
        </p:txBody>
      </p:sp>
      <p:sp>
        <p:nvSpPr>
          <p:cNvPr id="95" name="AutoShape 8"/>
          <p:cNvSpPr>
            <a:spLocks noChangeArrowheads="1"/>
          </p:cNvSpPr>
          <p:nvPr/>
        </p:nvSpPr>
        <p:spPr bwMode="auto">
          <a:xfrm>
            <a:off x="7464152" y="5482336"/>
            <a:ext cx="948686" cy="322929"/>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lnSpc>
                <a:spcPts val="1600"/>
              </a:lnSpc>
            </a:pPr>
            <a:r>
              <a:rPr lang="ja-JP" altLang="en-US" sz="1300" b="1" dirty="0">
                <a:latin typeface="Meiryo UI" panose="020B0604030504040204" pitchFamily="50" charset="-128"/>
                <a:ea typeface="Meiryo UI" panose="020B0604030504040204" pitchFamily="50" charset="-128"/>
              </a:rPr>
              <a:t>長期保存</a:t>
            </a:r>
            <a:endParaRPr lang="en-US" altLang="ja-JP" sz="1300" b="1" dirty="0">
              <a:latin typeface="Meiryo UI" panose="020B0604030504040204" pitchFamily="50" charset="-128"/>
              <a:ea typeface="Meiryo UI" panose="020B0604030504040204" pitchFamily="50" charset="-128"/>
            </a:endParaRPr>
          </a:p>
        </p:txBody>
      </p:sp>
      <p:sp>
        <p:nvSpPr>
          <p:cNvPr id="96" name="角丸四角形 95"/>
          <p:cNvSpPr/>
          <p:nvPr/>
        </p:nvSpPr>
        <p:spPr>
          <a:xfrm>
            <a:off x="9495420" y="1340768"/>
            <a:ext cx="1065076"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文化情報デジタル化</a:t>
            </a:r>
          </a:p>
        </p:txBody>
      </p:sp>
      <p:sp>
        <p:nvSpPr>
          <p:cNvPr id="48" name="横巻き 47"/>
          <p:cNvSpPr/>
          <p:nvPr/>
        </p:nvSpPr>
        <p:spPr>
          <a:xfrm>
            <a:off x="10989093" y="427304"/>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8" name="スライド番号プレースホルダー 2"/>
          <p:cNvSpPr txBox="1">
            <a:spLocks/>
          </p:cNvSpPr>
          <p:nvPr/>
        </p:nvSpPr>
        <p:spPr>
          <a:xfrm>
            <a:off x="8570912" y="652026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58</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2" name="四角形吹き出し 1"/>
          <p:cNvSpPr/>
          <p:nvPr/>
        </p:nvSpPr>
        <p:spPr>
          <a:xfrm>
            <a:off x="94593" y="928670"/>
            <a:ext cx="1531007" cy="1245782"/>
          </a:xfrm>
          <a:prstGeom prst="wedgeRectCallout">
            <a:avLst>
              <a:gd name="adj1" fmla="val 101615"/>
              <a:gd name="adj2" fmla="val 481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書籍</a:t>
            </a:r>
            <a:r>
              <a:rPr kumimoji="1" lang="en-US" altLang="ja-JP" dirty="0"/>
              <a:t>, </a:t>
            </a:r>
            <a:r>
              <a:rPr kumimoji="1" lang="ja-JP" altLang="en-US" dirty="0"/>
              <a:t>電子書籍</a:t>
            </a:r>
            <a:r>
              <a:rPr kumimoji="1" lang="en-US" altLang="ja-JP" dirty="0"/>
              <a:t>, </a:t>
            </a:r>
            <a:r>
              <a:rPr kumimoji="1" lang="ja-JP" altLang="en-US" dirty="0"/>
              <a:t>古典籍、メディア芸術、</a:t>
            </a:r>
            <a:r>
              <a:rPr kumimoji="1" lang="en-US" altLang="ja-JP" dirty="0"/>
              <a:t>JJAPACON,</a:t>
            </a:r>
            <a:r>
              <a:rPr kumimoji="1" lang="ja-JP" altLang="en-US" dirty="0"/>
              <a:t> </a:t>
            </a:r>
          </a:p>
        </p:txBody>
      </p:sp>
      <p:sp>
        <p:nvSpPr>
          <p:cNvPr id="49" name="横巻き 48"/>
          <p:cNvSpPr/>
          <p:nvPr/>
        </p:nvSpPr>
        <p:spPr>
          <a:xfrm>
            <a:off x="10406575" y="2360890"/>
            <a:ext cx="1714890" cy="267563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分野を越えて１つのアーカイブとして構築できないか⇒</a:t>
            </a:r>
            <a:r>
              <a:rPr lang="en-US" altLang="ja-JP" b="1" dirty="0">
                <a:solidFill>
                  <a:srgbClr val="FF0000"/>
                </a:solidFill>
                <a:latin typeface="Meiryo UI" panose="020B0604030504040204" pitchFamily="50" charset="-128"/>
                <a:ea typeface="Meiryo UI" panose="020B0604030504040204" pitchFamily="50" charset="-128"/>
              </a:rPr>
              <a:t>NDL</a:t>
            </a:r>
            <a:r>
              <a:rPr lang="ja-JP" altLang="en-US" b="1" dirty="0">
                <a:solidFill>
                  <a:srgbClr val="FF0000"/>
                </a:solidFill>
                <a:latin typeface="Meiryo UI" panose="020B0604030504040204" pitchFamily="50" charset="-128"/>
                <a:ea typeface="Meiryo UI" panose="020B0604030504040204" pitchFamily="50" charset="-128"/>
              </a:rPr>
              <a:t>サーチの基本的な考え方を踏襲</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717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utoShape 8"/>
          <p:cNvSpPr>
            <a:spLocks noChangeArrowheads="1"/>
          </p:cNvSpPr>
          <p:nvPr/>
        </p:nvSpPr>
        <p:spPr bwMode="auto">
          <a:xfrm>
            <a:off x="819327" y="698576"/>
            <a:ext cx="8819225" cy="64219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利用目的</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724681" y="3307935"/>
            <a:ext cx="8881760" cy="3412478"/>
          </a:xfrm>
          <a:prstGeom prst="roundRect">
            <a:avLst>
              <a:gd name="adj" fmla="val 8169"/>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endParaRPr lang="en-US" altLang="ja-JP" sz="500" b="1" dirty="0">
              <a:latin typeface="Meiryo UI" panose="020B0604030504040204" pitchFamily="50" charset="-128"/>
              <a:ea typeface="Meiryo UI" panose="020B0604030504040204" pitchFamily="50" charset="-128"/>
            </a:endParaRPr>
          </a:p>
        </p:txBody>
      </p:sp>
      <p:sp>
        <p:nvSpPr>
          <p:cNvPr id="5" name="円/楕円 4"/>
          <p:cNvSpPr/>
          <p:nvPr/>
        </p:nvSpPr>
        <p:spPr>
          <a:xfrm>
            <a:off x="6770666" y="3496131"/>
            <a:ext cx="2779743" cy="298912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83" name="AutoShape 8"/>
          <p:cNvSpPr>
            <a:spLocks noChangeArrowheads="1"/>
          </p:cNvSpPr>
          <p:nvPr/>
        </p:nvSpPr>
        <p:spPr bwMode="auto">
          <a:xfrm>
            <a:off x="741496" y="6123994"/>
            <a:ext cx="8747104" cy="494959"/>
          </a:xfrm>
          <a:prstGeom prst="roundRect">
            <a:avLst>
              <a:gd name="adj" fmla="val 25048"/>
            </a:avLst>
          </a:prstGeom>
          <a:no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r>
              <a:rPr lang="ja-JP" altLang="en-US" sz="1400" b="1" dirty="0">
                <a:latin typeface="Meiryo UI" panose="020B0604030504040204" pitchFamily="50" charset="-128"/>
                <a:ea typeface="Meiryo UI" panose="020B0604030504040204" pitchFamily="50" charset="-128"/>
              </a:rPr>
              <a:t>コンテンツ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保有機関</a:t>
            </a:r>
            <a:endParaRPr lang="en-US" altLang="ja-JP"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a:xfrm>
            <a:off x="0" y="317"/>
            <a:ext cx="12192000" cy="739468"/>
          </a:xfrm>
        </p:spPr>
        <p:txBody>
          <a:bodyPr>
            <a:noAutofit/>
          </a:bodyPr>
          <a:lstStyle/>
          <a:p>
            <a:r>
              <a:rPr lang="ja-JP" altLang="en-US" sz="4000" dirty="0"/>
              <a:t>文化財を含めたナショナルアーカイブの機能イメージ　</a:t>
            </a:r>
          </a:p>
        </p:txBody>
      </p:sp>
      <p:sp>
        <p:nvSpPr>
          <p:cNvPr id="3" name="スライド番号プレースホルダー 2"/>
          <p:cNvSpPr>
            <a:spLocks noGrp="1"/>
          </p:cNvSpPr>
          <p:nvPr>
            <p:ph type="sldNum" sz="quarter" idx="12"/>
          </p:nvPr>
        </p:nvSpPr>
        <p:spPr>
          <a:xfrm>
            <a:off x="9350064" y="6405531"/>
            <a:ext cx="2743200" cy="365125"/>
          </a:xfrm>
        </p:spPr>
        <p:txBody>
          <a:bodyPr/>
          <a:lstStyle/>
          <a:p>
            <a:fld id="{042AED99-7FB4-404E-8A97-64753DCE42EC}" type="slidenum">
              <a:rPr kumimoji="0" lang="en-US" sz="2400"/>
              <a:pPr/>
              <a:t>59</a:t>
            </a:fld>
            <a:endParaRPr kumimoji="0" lang="en-US" sz="2400" dirty="0"/>
          </a:p>
        </p:txBody>
      </p:sp>
      <p:sp>
        <p:nvSpPr>
          <p:cNvPr id="8" name="AutoShape 8"/>
          <p:cNvSpPr>
            <a:spLocks noChangeArrowheads="1"/>
          </p:cNvSpPr>
          <p:nvPr/>
        </p:nvSpPr>
        <p:spPr bwMode="auto">
          <a:xfrm>
            <a:off x="741497" y="1408004"/>
            <a:ext cx="8819225" cy="805243"/>
          </a:xfrm>
          <a:prstGeom prst="roundRect">
            <a:avLst>
              <a:gd name="adj" fmla="val 25048"/>
            </a:avLst>
          </a:prstGeom>
          <a:solidFill>
            <a:schemeClr val="bg1">
              <a:lumMod val="85000"/>
            </a:schemeClr>
          </a:solidFill>
          <a:ln>
            <a:headEnd/>
            <a:tailEnd/>
          </a:ln>
        </p:spPr>
        <p:style>
          <a:lnRef idx="2">
            <a:schemeClr val="dk1"/>
          </a:lnRef>
          <a:fillRef idx="1">
            <a:schemeClr val="lt1"/>
          </a:fillRef>
          <a:effectRef idx="0">
            <a:schemeClr val="dk1"/>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知識利活用基盤</a:t>
            </a:r>
            <a:r>
              <a:rPr lang="ja-JP" altLang="en-US" sz="1200" b="1" dirty="0">
                <a:solidFill>
                  <a:schemeClr val="tx1"/>
                </a:solidFill>
                <a:latin typeface="Meiryo UI" panose="020B0604030504040204" pitchFamily="50" charset="-128"/>
                <a:ea typeface="Meiryo UI" panose="020B0604030504040204" pitchFamily="50" charset="-128"/>
              </a:rPr>
              <a:t>（目的毎）</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フローチャート : 磁気ディスク 53"/>
          <p:cNvSpPr/>
          <p:nvPr/>
        </p:nvSpPr>
        <p:spPr>
          <a:xfrm>
            <a:off x="7026414" y="5426224"/>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保存用コンテンツ</a:t>
            </a:r>
            <a:endParaRPr lang="en-US" altLang="ja-JP" sz="1100" b="1" dirty="0">
              <a:latin typeface="Meiryo UI" panose="020B0604030504040204" pitchFamily="50" charset="-128"/>
              <a:ea typeface="Meiryo UI" panose="020B0604030504040204" pitchFamily="50" charset="-128"/>
            </a:endParaRPr>
          </a:p>
          <a:p>
            <a:pPr algn="ctr">
              <a:lnSpc>
                <a:spcPts val="1700"/>
              </a:lnSpc>
            </a:pPr>
            <a:r>
              <a:rPr lang="ja-JP" altLang="en-US" sz="1100" b="1" dirty="0">
                <a:latin typeface="Meiryo UI" panose="020B0604030504040204" pitchFamily="50" charset="-128"/>
                <a:ea typeface="Meiryo UI" panose="020B0604030504040204" pitchFamily="50" charset="-128"/>
              </a:rPr>
              <a:t>永久保存庫</a:t>
            </a:r>
            <a:endParaRPr lang="en-US" altLang="ja-JP" sz="1100" b="1"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251297" y="3765228"/>
            <a:ext cx="7112813" cy="3050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400" b="1" dirty="0">
                <a:latin typeface="Meiryo UI" panose="020B0604030504040204" pitchFamily="50" charset="-128"/>
                <a:ea typeface="Meiryo UI" panose="020B0604030504040204" pitchFamily="50" charset="-128"/>
              </a:rPr>
              <a:t>コンテンツ検索・提供機能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r>
              <a:rPr lang="en-US" altLang="ja-JP" sz="1200" b="1" dirty="0" err="1">
                <a:latin typeface="Meiryo UI" panose="020B0604030504040204" pitchFamily="50" charset="-128"/>
                <a:ea typeface="Meiryo UI" panose="020B0604030504040204" pitchFamily="50" charset="-128"/>
              </a:rPr>
              <a:t>NDLSearch</a:t>
            </a:r>
            <a:r>
              <a:rPr lang="ja-JP" altLang="en-US" sz="1200" b="1" dirty="0">
                <a:latin typeface="Meiryo UI" panose="020B0604030504040204" pitchFamily="50" charset="-128"/>
                <a:ea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rPr>
              <a:t>API</a:t>
            </a:r>
            <a:r>
              <a:rPr lang="ja-JP" altLang="en-US" sz="1200" b="1" dirty="0">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8022427" y="1406919"/>
            <a:ext cx="1577209" cy="6691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文献・ウェブ情報</a:t>
            </a:r>
            <a:endParaRPr lang="en-US" altLang="ja-JP" sz="1200" b="1" dirty="0">
              <a:latin typeface="Meiryo UI" panose="020B0604030504040204" pitchFamily="50" charset="-128"/>
              <a:ea typeface="Meiryo UI" panose="020B0604030504040204" pitchFamily="50" charset="-128"/>
            </a:endParaRPr>
          </a:p>
          <a:p>
            <a:pPr algn="ctr"/>
            <a:r>
              <a:rPr lang="ja-JP" altLang="en-US" sz="1200" b="1" dirty="0">
                <a:latin typeface="Meiryo UI" panose="020B0604030504040204" pitchFamily="50" charset="-128"/>
                <a:ea typeface="Meiryo UI" panose="020B0604030504040204" pitchFamily="50" charset="-128"/>
              </a:rPr>
              <a:t>発信</a:t>
            </a:r>
            <a:endParaRPr lang="en-US" altLang="ja-JP" sz="12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（リサーチナビ等）</a:t>
            </a:r>
            <a:endParaRPr lang="en-US" altLang="ja-JP" sz="11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517203" y="1749435"/>
            <a:ext cx="1700077" cy="492726"/>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a:p>
            <a:pPr indent="-342900" algn="ctr">
              <a:defRPr/>
            </a:pP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4422027" y="1715802"/>
            <a:ext cx="1299929" cy="484902"/>
          </a:xfrm>
          <a:prstGeom prst="roundRect">
            <a:avLst>
              <a:gd name="adj" fmla="val 25048"/>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algn="ctr"/>
            <a:r>
              <a:rPr lang="ja-JP" altLang="en-US" sz="1200" b="1" dirty="0">
                <a:latin typeface="Meiryo UI" panose="020B0604030504040204" pitchFamily="50" charset="-128"/>
                <a:ea typeface="Meiryo UI" panose="020B0604030504040204" pitchFamily="50" charset="-128"/>
              </a:rPr>
              <a:t>災害情報発信基盤（ひなぎく）</a:t>
            </a:r>
            <a:endParaRPr lang="en-US" altLang="ja-JP" sz="1200" b="1"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8485002" y="4897578"/>
            <a:ext cx="969892" cy="507588"/>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100" b="1" dirty="0">
                <a:latin typeface="Meiryo UI" panose="020B0604030504040204" pitchFamily="50" charset="-128"/>
                <a:ea typeface="Meiryo UI" panose="020B0604030504040204" pitchFamily="50" charset="-128"/>
              </a:rPr>
              <a:t>蔵書の</a:t>
            </a:r>
            <a:endParaRPr lang="en-US" altLang="ja-JP" sz="1100" b="1" dirty="0">
              <a:latin typeface="Meiryo UI" panose="020B0604030504040204" pitchFamily="50" charset="-128"/>
              <a:ea typeface="Meiryo UI" panose="020B0604030504040204" pitchFamily="50" charset="-128"/>
            </a:endParaRPr>
          </a:p>
          <a:p>
            <a:pPr algn="ctr">
              <a:lnSpc>
                <a:spcPts val="1600"/>
              </a:lnSpc>
            </a:pPr>
            <a:r>
              <a:rPr lang="ja-JP" altLang="en-US" sz="1100" b="1" dirty="0">
                <a:latin typeface="Meiryo UI" panose="020B0604030504040204" pitchFamily="50" charset="-128"/>
                <a:ea typeface="Meiryo UI" panose="020B0604030504040204" pitchFamily="50" charset="-128"/>
              </a:rPr>
              <a:t>デジタル化</a:t>
            </a:r>
            <a:endParaRPr lang="en-US" altLang="ja-JP" sz="1100" b="1"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6873011" y="4561425"/>
            <a:ext cx="1017808" cy="363248"/>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8132554" y="4459409"/>
            <a:ext cx="1250419" cy="369863"/>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8209100" y="854615"/>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758818" y="2315775"/>
            <a:ext cx="8858619" cy="801318"/>
          </a:xfrm>
          <a:prstGeom prst="roundRect">
            <a:avLst>
              <a:gd name="adj" fmla="val 25048"/>
            </a:avLst>
          </a:prstGeom>
          <a:solidFill>
            <a:schemeClr val="accent1">
              <a:lumMod val="20000"/>
              <a:lumOff val="80000"/>
            </a:schemeClr>
          </a:solidFill>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endParaRPr lang="en-US" altLang="ja-JP" sz="1600" b="1" dirty="0">
              <a:latin typeface="Meiryo UI" panose="020B0604030504040204" pitchFamily="50" charset="-128"/>
              <a:ea typeface="Meiryo UI" panose="020B0604030504040204" pitchFamily="50" charset="-128"/>
            </a:endParaRPr>
          </a:p>
        </p:txBody>
      </p:sp>
      <p:sp>
        <p:nvSpPr>
          <p:cNvPr id="61" name="AutoShape 8"/>
          <p:cNvSpPr>
            <a:spLocks noChangeArrowheads="1"/>
          </p:cNvSpPr>
          <p:nvPr/>
        </p:nvSpPr>
        <p:spPr bwMode="auto">
          <a:xfrm>
            <a:off x="5941708" y="876495"/>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62" name="AutoShape 8"/>
          <p:cNvSpPr>
            <a:spLocks noChangeArrowheads="1"/>
          </p:cNvSpPr>
          <p:nvPr/>
        </p:nvSpPr>
        <p:spPr bwMode="auto">
          <a:xfrm>
            <a:off x="7014314" y="84185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63" name="AutoShape 8"/>
          <p:cNvSpPr>
            <a:spLocks noChangeArrowheads="1"/>
          </p:cNvSpPr>
          <p:nvPr/>
        </p:nvSpPr>
        <p:spPr bwMode="auto">
          <a:xfrm>
            <a:off x="3310686" y="847563"/>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4586690" y="855053"/>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5930506" y="1472497"/>
            <a:ext cx="998269" cy="67887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科学技術情報発信基盤</a:t>
            </a:r>
            <a:endParaRPr lang="en-US" altLang="ja-JP" sz="12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7049540" y="1462191"/>
            <a:ext cx="927593" cy="63927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学術情報</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発信基盤</a:t>
            </a:r>
            <a:endParaRPr lang="en-US" altLang="ja-JP" sz="1200" dirty="0">
              <a:latin typeface="Meiryo UI" panose="020B0604030504040204" pitchFamily="50" charset="-128"/>
              <a:ea typeface="Meiryo UI" panose="020B0604030504040204" pitchFamily="50" charset="-128"/>
            </a:endParaRPr>
          </a:p>
        </p:txBody>
      </p:sp>
      <p:sp>
        <p:nvSpPr>
          <p:cNvPr id="80" name="左矢印 79"/>
          <p:cNvSpPr/>
          <p:nvPr/>
        </p:nvSpPr>
        <p:spPr>
          <a:xfrm rot="5400000">
            <a:off x="4334317" y="864734"/>
            <a:ext cx="515455"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 name="左カーブ矢印 18"/>
          <p:cNvSpPr/>
          <p:nvPr/>
        </p:nvSpPr>
        <p:spPr>
          <a:xfrm flipH="1">
            <a:off x="842406" y="1217283"/>
            <a:ext cx="588377"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82" name="左矢印 81"/>
          <p:cNvSpPr/>
          <p:nvPr/>
        </p:nvSpPr>
        <p:spPr>
          <a:xfrm rot="5400000">
            <a:off x="4537602" y="2926323"/>
            <a:ext cx="416918" cy="64807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6" name="左矢印 65"/>
          <p:cNvSpPr/>
          <p:nvPr/>
        </p:nvSpPr>
        <p:spPr>
          <a:xfrm rot="5400000">
            <a:off x="4412327" y="1966527"/>
            <a:ext cx="318963" cy="95656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1942534" y="804625"/>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75" name="左矢印 74"/>
          <p:cNvSpPr/>
          <p:nvPr/>
        </p:nvSpPr>
        <p:spPr>
          <a:xfrm rot="16200000">
            <a:off x="6252200" y="2943761"/>
            <a:ext cx="416918" cy="819278"/>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 name="正方形/長方形 1"/>
          <p:cNvSpPr/>
          <p:nvPr/>
        </p:nvSpPr>
        <p:spPr>
          <a:xfrm>
            <a:off x="5253994" y="3251246"/>
            <a:ext cx="75220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利用</a:t>
            </a:r>
            <a:endParaRPr lang="en-US" altLang="ja-JP" sz="1050" dirty="0">
              <a:latin typeface="Meiryo UI" panose="020B0604030504040204" pitchFamily="50" charset="-128"/>
              <a:ea typeface="Meiryo UI" panose="020B0604030504040204" pitchFamily="50" charset="-128"/>
            </a:endParaRPr>
          </a:p>
        </p:txBody>
      </p:sp>
      <p:sp>
        <p:nvSpPr>
          <p:cNvPr id="105" name="正方形/長方形 104"/>
          <p:cNvSpPr/>
          <p:nvPr/>
        </p:nvSpPr>
        <p:spPr>
          <a:xfrm>
            <a:off x="6779320" y="3246483"/>
            <a:ext cx="595035" cy="338554"/>
          </a:xfrm>
          <a:prstGeom prst="rect">
            <a:avLst/>
          </a:prstGeom>
        </p:spPr>
        <p:txBody>
          <a:bodyPr wrap="none">
            <a:spAutoFit/>
          </a:bodyPr>
          <a:lstStyle/>
          <a:p>
            <a:pPr algn="ctr"/>
            <a:r>
              <a:rPr lang="ja-JP" altLang="en-US" sz="1600" dirty="0">
                <a:latin typeface="Meiryo UI" panose="020B0604030504040204" pitchFamily="50" charset="-128"/>
                <a:ea typeface="Meiryo UI" panose="020B0604030504040204" pitchFamily="50" charset="-128"/>
              </a:rPr>
              <a:t>保存</a:t>
            </a:r>
            <a:endParaRPr lang="en-US" altLang="ja-JP" sz="1600" dirty="0">
              <a:latin typeface="Meiryo UI" panose="020B0604030504040204" pitchFamily="50" charset="-128"/>
              <a:ea typeface="Meiryo UI" panose="020B0604030504040204" pitchFamily="50" charset="-128"/>
            </a:endParaRPr>
          </a:p>
        </p:txBody>
      </p:sp>
      <p:sp>
        <p:nvSpPr>
          <p:cNvPr id="152" name="AutoShape 8"/>
          <p:cNvSpPr>
            <a:spLocks noChangeArrowheads="1"/>
          </p:cNvSpPr>
          <p:nvPr/>
        </p:nvSpPr>
        <p:spPr bwMode="auto">
          <a:xfrm>
            <a:off x="7601628" y="6218380"/>
            <a:ext cx="564814" cy="299530"/>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153" name="AutoShape 8"/>
          <p:cNvSpPr>
            <a:spLocks noChangeArrowheads="1"/>
          </p:cNvSpPr>
          <p:nvPr/>
        </p:nvSpPr>
        <p:spPr bwMode="auto">
          <a:xfrm>
            <a:off x="8453400" y="6167097"/>
            <a:ext cx="815017" cy="340788"/>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154" name="AutoShape 8"/>
          <p:cNvSpPr>
            <a:spLocks noChangeArrowheads="1"/>
          </p:cNvSpPr>
          <p:nvPr/>
        </p:nvSpPr>
        <p:spPr bwMode="auto">
          <a:xfrm>
            <a:off x="1829738" y="6284030"/>
            <a:ext cx="687464" cy="302359"/>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寺社・仏閣</a:t>
            </a:r>
            <a:endParaRPr lang="en-US" altLang="ja-JP" sz="1100" dirty="0">
              <a:latin typeface="Meiryo UI" panose="020B0604030504040204" pitchFamily="50" charset="-128"/>
              <a:ea typeface="Meiryo UI" panose="020B0604030504040204" pitchFamily="50" charset="-128"/>
            </a:endParaRPr>
          </a:p>
        </p:txBody>
      </p:sp>
      <p:sp>
        <p:nvSpPr>
          <p:cNvPr id="155" name="AutoShape 8"/>
          <p:cNvSpPr>
            <a:spLocks noChangeArrowheads="1"/>
          </p:cNvSpPr>
          <p:nvPr/>
        </p:nvSpPr>
        <p:spPr bwMode="auto">
          <a:xfrm>
            <a:off x="4275046" y="6170666"/>
            <a:ext cx="928203" cy="379343"/>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大学・研究機関</a:t>
            </a:r>
            <a:endParaRPr lang="en-US" altLang="ja-JP" sz="1100" dirty="0">
              <a:latin typeface="Meiryo UI" panose="020B0604030504040204" pitchFamily="50" charset="-128"/>
              <a:ea typeface="Meiryo UI" panose="020B0604030504040204" pitchFamily="50" charset="-128"/>
            </a:endParaRPr>
          </a:p>
        </p:txBody>
      </p:sp>
      <p:sp>
        <p:nvSpPr>
          <p:cNvPr id="156" name="AutoShape 8"/>
          <p:cNvSpPr>
            <a:spLocks noChangeArrowheads="1"/>
          </p:cNvSpPr>
          <p:nvPr/>
        </p:nvSpPr>
        <p:spPr bwMode="auto">
          <a:xfrm>
            <a:off x="2839860" y="6138340"/>
            <a:ext cx="1044419" cy="445192"/>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美術館・博物館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・文書館</a:t>
            </a:r>
            <a:endParaRPr lang="en-US" altLang="ja-JP" sz="1100" dirty="0">
              <a:latin typeface="Meiryo UI" panose="020B0604030504040204" pitchFamily="50" charset="-128"/>
              <a:ea typeface="Meiryo UI" panose="020B0604030504040204" pitchFamily="50" charset="-128"/>
            </a:endParaRPr>
          </a:p>
        </p:txBody>
      </p:sp>
      <p:sp>
        <p:nvSpPr>
          <p:cNvPr id="157" name="AutoShape 8"/>
          <p:cNvSpPr>
            <a:spLocks noChangeArrowheads="1"/>
          </p:cNvSpPr>
          <p:nvPr/>
        </p:nvSpPr>
        <p:spPr bwMode="auto">
          <a:xfrm>
            <a:off x="6280304" y="6149877"/>
            <a:ext cx="373970" cy="381352"/>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個人</a:t>
            </a:r>
            <a:endParaRPr lang="en-US" altLang="ja-JP" sz="11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425235" y="3783281"/>
            <a:ext cx="791490"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grpSp>
        <p:nvGrpSpPr>
          <p:cNvPr id="21" name="グループ化 20"/>
          <p:cNvGrpSpPr/>
          <p:nvPr/>
        </p:nvGrpSpPr>
        <p:grpSpPr>
          <a:xfrm>
            <a:off x="2901675" y="5039283"/>
            <a:ext cx="1244782" cy="808062"/>
            <a:chOff x="2289608" y="5112639"/>
            <a:chExt cx="1244782" cy="808062"/>
          </a:xfrm>
        </p:grpSpPr>
        <p:sp>
          <p:nvSpPr>
            <p:cNvPr id="106" name="角丸四角形 105"/>
            <p:cNvSpPr/>
            <p:nvPr/>
          </p:nvSpPr>
          <p:spPr>
            <a:xfrm>
              <a:off x="2289608" y="5112639"/>
              <a:ext cx="1122836" cy="808062"/>
            </a:xfrm>
            <a:prstGeom prst="round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07" name="円/楕円 106"/>
            <p:cNvSpPr/>
            <p:nvPr/>
          </p:nvSpPr>
          <p:spPr>
            <a:xfrm>
              <a:off x="2585971" y="5112639"/>
              <a:ext cx="404558" cy="3428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2564471" y="5183027"/>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09" name="円/楕円 108"/>
            <p:cNvSpPr/>
            <p:nvPr/>
          </p:nvSpPr>
          <p:spPr>
            <a:xfrm>
              <a:off x="2339926" y="5604065"/>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0" name="直線矢印コネクタ 109"/>
            <p:cNvCxnSpPr>
              <a:endCxn id="109" idx="7"/>
            </p:cNvCxnSpPr>
            <p:nvPr/>
          </p:nvCxnSpPr>
          <p:spPr>
            <a:xfrm flipH="1">
              <a:off x="2543339" y="5387600"/>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円/楕円 110"/>
            <p:cNvSpPr/>
            <p:nvPr/>
          </p:nvSpPr>
          <p:spPr>
            <a:xfrm>
              <a:off x="2707905"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2" name="直線矢印コネクタ 111"/>
            <p:cNvCxnSpPr>
              <a:stCxn id="108" idx="2"/>
              <a:endCxn id="111" idx="0"/>
            </p:cNvCxnSpPr>
            <p:nvPr/>
          </p:nvCxnSpPr>
          <p:spPr>
            <a:xfrm>
              <a:off x="2797868" y="5444637"/>
              <a:ext cx="29194"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a:xfrm>
              <a:off x="3064508" y="559590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14" name="直線矢印コネクタ 113"/>
            <p:cNvCxnSpPr>
              <a:stCxn id="107" idx="5"/>
              <a:endCxn id="113" idx="0"/>
            </p:cNvCxnSpPr>
            <p:nvPr/>
          </p:nvCxnSpPr>
          <p:spPr>
            <a:xfrm>
              <a:off x="2931283" y="5405322"/>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p:cNvSpPr txBox="1"/>
            <p:nvPr/>
          </p:nvSpPr>
          <p:spPr>
            <a:xfrm>
              <a:off x="2913591" y="518302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19" name="AutoShape 8"/>
          <p:cNvSpPr>
            <a:spLocks noChangeArrowheads="1"/>
          </p:cNvSpPr>
          <p:nvPr/>
        </p:nvSpPr>
        <p:spPr bwMode="auto">
          <a:xfrm>
            <a:off x="8020874" y="2435457"/>
            <a:ext cx="1510079" cy="6022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gn="ctr"/>
            <a:r>
              <a:rPr lang="ja-JP" altLang="en-US" sz="1100" b="1" dirty="0">
                <a:latin typeface="Meiryo UI" panose="020B0604030504040204" pitchFamily="50" charset="-128"/>
                <a:ea typeface="Meiryo UI" panose="020B0604030504040204" pitchFamily="50" charset="-128"/>
              </a:rPr>
              <a:t>デジタルギャラリ</a:t>
            </a:r>
            <a:endParaRPr lang="en-US" altLang="ja-JP" sz="1100" b="1" dirty="0">
              <a:latin typeface="Meiryo UI" panose="020B0604030504040204" pitchFamily="50" charset="-128"/>
              <a:ea typeface="Meiryo UI" panose="020B0604030504040204" pitchFamily="50" charset="-128"/>
            </a:endParaRPr>
          </a:p>
          <a:p>
            <a:pPr algn="ctr"/>
            <a:r>
              <a:rPr lang="ja-JP" altLang="en-US" sz="1100" b="1" dirty="0">
                <a:latin typeface="Meiryo UI" panose="020B0604030504040204" pitchFamily="50" charset="-128"/>
                <a:ea typeface="Meiryo UI" panose="020B0604030504040204" pitchFamily="50" charset="-128"/>
              </a:rPr>
              <a:t>レファレンス</a:t>
            </a:r>
            <a:r>
              <a:rPr lang="en-US" altLang="ja-JP" sz="1100" b="1" dirty="0">
                <a:latin typeface="Meiryo UI" panose="020B0604030504040204" pitchFamily="50" charset="-128"/>
                <a:ea typeface="Meiryo UI" panose="020B0604030504040204" pitchFamily="50" charset="-128"/>
              </a:rPr>
              <a:t>DB</a:t>
            </a:r>
          </a:p>
          <a:p>
            <a:pPr algn="ctr"/>
            <a:r>
              <a:rPr lang="ja-JP" altLang="en-US" sz="1100" b="1" dirty="0">
                <a:latin typeface="Meiryo UI" panose="020B0604030504040204" pitchFamily="50" charset="-128"/>
                <a:ea typeface="Meiryo UI" panose="020B0604030504040204" pitchFamily="50" charset="-128"/>
              </a:rPr>
              <a:t>各種刊行物</a:t>
            </a:r>
            <a:endParaRPr lang="en-US" altLang="ja-JP" sz="1100" dirty="0">
              <a:latin typeface="Meiryo UI" panose="020B0604030504040204" pitchFamily="50" charset="-128"/>
              <a:ea typeface="Meiryo UI" panose="020B0604030504040204" pitchFamily="50" charset="-128"/>
            </a:endParaRPr>
          </a:p>
        </p:txBody>
      </p:sp>
      <p:sp>
        <p:nvSpPr>
          <p:cNvPr id="120" name="AutoShape 8"/>
          <p:cNvSpPr>
            <a:spLocks noChangeArrowheads="1"/>
          </p:cNvSpPr>
          <p:nvPr/>
        </p:nvSpPr>
        <p:spPr bwMode="auto">
          <a:xfrm>
            <a:off x="4128076" y="4732937"/>
            <a:ext cx="881700" cy="328257"/>
          </a:xfrm>
          <a:prstGeom prst="roundRect">
            <a:avLst>
              <a:gd name="adj" fmla="val 25048"/>
            </a:avLst>
          </a:prstGeom>
          <a:ln>
            <a:headEnd/>
            <a:tailEnd/>
          </a:ln>
        </p:spPr>
        <p:style>
          <a:lnRef idx="1">
            <a:schemeClr val="accent4"/>
          </a:lnRef>
          <a:fillRef idx="3">
            <a:schemeClr val="accent4"/>
          </a:fillRef>
          <a:effectRef idx="2">
            <a:schemeClr val="accent4"/>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収集機能</a:t>
            </a:r>
            <a:endParaRPr lang="en-US" altLang="ja-JP" sz="12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5066771" y="4730409"/>
            <a:ext cx="1007890" cy="279476"/>
          </a:xfrm>
          <a:prstGeom prst="roundRect">
            <a:avLst>
              <a:gd name="adj" fmla="val 25048"/>
            </a:avLst>
          </a:prstGeom>
          <a:ln>
            <a:headEnd/>
            <a:tailEnd/>
          </a:ln>
        </p:spPr>
        <p:style>
          <a:lnRef idx="1">
            <a:schemeClr val="accent5"/>
          </a:lnRef>
          <a:fillRef idx="3">
            <a:schemeClr val="accent5"/>
          </a:fillRef>
          <a:effectRef idx="2">
            <a:schemeClr val="accent5"/>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電子書籍化</a:t>
            </a:r>
            <a:endParaRPr lang="en-US" altLang="ja-JP" sz="1200" dirty="0">
              <a:latin typeface="Meiryo UI" panose="020B0604030504040204" pitchFamily="50" charset="-128"/>
              <a:ea typeface="Meiryo UI" panose="020B0604030504040204" pitchFamily="50" charset="-128"/>
            </a:endParaRPr>
          </a:p>
        </p:txBody>
      </p:sp>
      <p:sp>
        <p:nvSpPr>
          <p:cNvPr id="122" name="AutoShape 8"/>
          <p:cNvSpPr>
            <a:spLocks noChangeArrowheads="1"/>
          </p:cNvSpPr>
          <p:nvPr/>
        </p:nvSpPr>
        <p:spPr bwMode="auto">
          <a:xfrm>
            <a:off x="5483967" y="5156117"/>
            <a:ext cx="889197" cy="475490"/>
          </a:xfrm>
          <a:prstGeom prst="roundRect">
            <a:avLst>
              <a:gd name="adj" fmla="val 25048"/>
            </a:avLst>
          </a:prstGeom>
          <a:ln>
            <a:headEnd/>
            <a:tailEnd/>
          </a:ln>
        </p:spPr>
        <p:style>
          <a:lnRef idx="1">
            <a:schemeClr val="accent6"/>
          </a:lnRef>
          <a:fillRef idx="3">
            <a:schemeClr val="accent6"/>
          </a:fillRef>
          <a:effectRef idx="2">
            <a:schemeClr val="accent6"/>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権利情報</a:t>
            </a:r>
            <a:endParaRPr lang="en-US" altLang="ja-JP" sz="1200" dirty="0">
              <a:latin typeface="Meiryo UI" panose="020B0604030504040204" pitchFamily="50" charset="-128"/>
              <a:ea typeface="Meiryo UI" panose="020B0604030504040204" pitchFamily="50" charset="-128"/>
            </a:endParaRPr>
          </a:p>
          <a:p>
            <a:pPr algn="ctr">
              <a:lnSpc>
                <a:spcPts val="1600"/>
              </a:lnSpc>
            </a:pPr>
            <a:r>
              <a:rPr lang="ja-JP" altLang="en-US" sz="1200" dirty="0">
                <a:latin typeface="Meiryo UI" panose="020B0604030504040204" pitchFamily="50" charset="-128"/>
                <a:ea typeface="Meiryo UI" panose="020B0604030504040204" pitchFamily="50" charset="-128"/>
              </a:rPr>
              <a:t>管理</a:t>
            </a:r>
            <a:endParaRPr lang="en-US" altLang="ja-JP" sz="1200" dirty="0">
              <a:latin typeface="Meiryo UI" panose="020B0604030504040204" pitchFamily="50" charset="-128"/>
              <a:ea typeface="Meiryo UI" panose="020B0604030504040204" pitchFamily="50" charset="-128"/>
            </a:endParaRPr>
          </a:p>
        </p:txBody>
      </p:sp>
      <p:sp>
        <p:nvSpPr>
          <p:cNvPr id="123" name="AutoShape 8"/>
          <p:cNvSpPr>
            <a:spLocks noChangeArrowheads="1"/>
          </p:cNvSpPr>
          <p:nvPr/>
        </p:nvSpPr>
        <p:spPr bwMode="auto">
          <a:xfrm>
            <a:off x="4349357" y="4272613"/>
            <a:ext cx="1264241" cy="259233"/>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dirty="0">
                <a:latin typeface="Meiryo UI" panose="020B0604030504040204" pitchFamily="50" charset="-128"/>
                <a:ea typeface="Meiryo UI" panose="020B0604030504040204" pitchFamily="50" charset="-128"/>
              </a:rPr>
              <a:t>配信・流通機能</a:t>
            </a:r>
            <a:endParaRPr lang="en-US" altLang="ja-JP" sz="1200" dirty="0">
              <a:latin typeface="Meiryo UI" panose="020B0604030504040204" pitchFamily="50" charset="-128"/>
              <a:ea typeface="Meiryo UI" panose="020B0604030504040204" pitchFamily="50" charset="-128"/>
            </a:endParaRPr>
          </a:p>
        </p:txBody>
      </p:sp>
      <p:sp>
        <p:nvSpPr>
          <p:cNvPr id="124" name="フローチャート : 磁気ディスク 53"/>
          <p:cNvSpPr/>
          <p:nvPr/>
        </p:nvSpPr>
        <p:spPr>
          <a:xfrm>
            <a:off x="4045644" y="5157285"/>
            <a:ext cx="1389047" cy="466036"/>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提供用コンテンツ</a:t>
            </a:r>
            <a:endParaRPr lang="en-US" altLang="ja-JP" sz="11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6176483" y="4704742"/>
            <a:ext cx="790601" cy="680380"/>
            <a:chOff x="3070508" y="4420331"/>
            <a:chExt cx="790601" cy="680380"/>
          </a:xfrm>
        </p:grpSpPr>
        <p:sp>
          <p:nvSpPr>
            <p:cNvPr id="158" name="正方形/長方形 157"/>
            <p:cNvSpPr/>
            <p:nvPr/>
          </p:nvSpPr>
          <p:spPr>
            <a:xfrm>
              <a:off x="3100163" y="4839101"/>
              <a:ext cx="731289"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コンテンツ</a:t>
              </a:r>
              <a:endParaRPr lang="en-US" altLang="ja-JP" sz="1100" b="1" dirty="0">
                <a:latin typeface="Meiryo UI" panose="020B0604030504040204" pitchFamily="50" charset="-128"/>
                <a:ea typeface="Meiryo UI" panose="020B0604030504040204" pitchFamily="50" charset="-128"/>
              </a:endParaRPr>
            </a:p>
          </p:txBody>
        </p:sp>
        <p:sp>
          <p:nvSpPr>
            <p:cNvPr id="101" name="正方形/長方形 100"/>
            <p:cNvSpPr/>
            <p:nvPr/>
          </p:nvSpPr>
          <p:spPr>
            <a:xfrm>
              <a:off x="3070508" y="4420331"/>
              <a:ext cx="790601" cy="261610"/>
            </a:xfrm>
            <a:prstGeom prst="rect">
              <a:avLst/>
            </a:prstGeom>
          </p:spPr>
          <p:txBody>
            <a:bodyPr wrap="none">
              <a:spAutoFit/>
            </a:bodyPr>
            <a:lstStyle/>
            <a:p>
              <a:pPr algn="ctr"/>
              <a:r>
                <a:rPr lang="ja-JP" altLang="en-US" sz="1100" b="1" dirty="0">
                  <a:latin typeface="Meiryo UI" panose="020B0604030504040204" pitchFamily="50" charset="-128"/>
                  <a:ea typeface="Meiryo UI" panose="020B0604030504040204" pitchFamily="50" charset="-128"/>
                </a:rPr>
                <a:t>メタデータ</a:t>
              </a:r>
              <a:endParaRPr lang="en-US" altLang="ja-JP" sz="1100" b="1" dirty="0">
                <a:latin typeface="Meiryo UI" panose="020B0604030504040204" pitchFamily="50" charset="-128"/>
                <a:ea typeface="Meiryo UI" panose="020B0604030504040204" pitchFamily="50" charset="-128"/>
              </a:endParaRPr>
            </a:p>
          </p:txBody>
        </p:sp>
        <p:sp>
          <p:nvSpPr>
            <p:cNvPr id="9" name="左右矢印 8"/>
            <p:cNvSpPr/>
            <p:nvPr/>
          </p:nvSpPr>
          <p:spPr>
            <a:xfrm>
              <a:off x="3205023" y="4612978"/>
              <a:ext cx="563047" cy="284881"/>
            </a:xfrm>
            <a:prstGeom prst="lef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grpSp>
      <p:sp>
        <p:nvSpPr>
          <p:cNvPr id="151" name="テキスト ボックス 150"/>
          <p:cNvSpPr txBox="1"/>
          <p:nvPr/>
        </p:nvSpPr>
        <p:spPr>
          <a:xfrm>
            <a:off x="5714948" y="4147881"/>
            <a:ext cx="761572"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出版界</a:t>
            </a:r>
          </a:p>
        </p:txBody>
      </p:sp>
      <p:sp>
        <p:nvSpPr>
          <p:cNvPr id="159" name="テキスト ボックス 158"/>
          <p:cNvSpPr txBox="1"/>
          <p:nvPr/>
        </p:nvSpPr>
        <p:spPr>
          <a:xfrm>
            <a:off x="2944314" y="4651164"/>
            <a:ext cx="10460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学術分野</a:t>
            </a:r>
          </a:p>
        </p:txBody>
      </p:sp>
      <p:grpSp>
        <p:nvGrpSpPr>
          <p:cNvPr id="18" name="グループ化 17"/>
          <p:cNvGrpSpPr/>
          <p:nvPr/>
        </p:nvGrpSpPr>
        <p:grpSpPr>
          <a:xfrm>
            <a:off x="603399" y="4686159"/>
            <a:ext cx="1122836" cy="808062"/>
            <a:chOff x="33293" y="4717410"/>
            <a:chExt cx="1122836" cy="808062"/>
          </a:xfrm>
        </p:grpSpPr>
        <p:sp>
          <p:nvSpPr>
            <p:cNvPr id="168" name="角丸四角形 167"/>
            <p:cNvSpPr/>
            <p:nvPr/>
          </p:nvSpPr>
          <p:spPr>
            <a:xfrm>
              <a:off x="33293" y="4717410"/>
              <a:ext cx="1122836" cy="8080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169" name="円/楕円 168"/>
            <p:cNvSpPr/>
            <p:nvPr/>
          </p:nvSpPr>
          <p:spPr>
            <a:xfrm>
              <a:off x="329656" y="4717410"/>
              <a:ext cx="404558" cy="3428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a:off x="323528" y="4761660"/>
              <a:ext cx="466794" cy="261610"/>
            </a:xfrm>
            <a:prstGeom prst="rect">
              <a:avLst/>
            </a:prstGeom>
            <a:noFill/>
          </p:spPr>
          <p:txBody>
            <a:bodyPr wrap="none" rtlCol="0">
              <a:spAutoFit/>
            </a:bodyPr>
            <a:lstStyle/>
            <a:p>
              <a:r>
                <a:rPr lang="ja-JP" altLang="en-US" sz="1100" dirty="0">
                  <a:solidFill>
                    <a:schemeClr val="bg1"/>
                  </a:solidFill>
                  <a:latin typeface="Meiryo UI" panose="020B0604030504040204" pitchFamily="50" charset="-128"/>
                  <a:ea typeface="Meiryo UI" panose="020B0604030504040204" pitchFamily="50" charset="-128"/>
                </a:rPr>
                <a:t>拠点</a:t>
              </a:r>
            </a:p>
          </p:txBody>
        </p:sp>
        <p:sp>
          <p:nvSpPr>
            <p:cNvPr id="171" name="円/楕円 170"/>
            <p:cNvSpPr/>
            <p:nvPr/>
          </p:nvSpPr>
          <p:spPr>
            <a:xfrm>
              <a:off x="83611" y="5208836"/>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2" name="直線矢印コネクタ 171"/>
            <p:cNvCxnSpPr>
              <a:endCxn id="171" idx="7"/>
            </p:cNvCxnSpPr>
            <p:nvPr/>
          </p:nvCxnSpPr>
          <p:spPr>
            <a:xfrm flipH="1">
              <a:off x="287024" y="499237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円/楕円 172"/>
            <p:cNvSpPr/>
            <p:nvPr/>
          </p:nvSpPr>
          <p:spPr>
            <a:xfrm>
              <a:off x="451590"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4" name="直線矢印コネクタ 173"/>
            <p:cNvCxnSpPr>
              <a:stCxn id="170" idx="2"/>
              <a:endCxn id="173" idx="0"/>
            </p:cNvCxnSpPr>
            <p:nvPr/>
          </p:nvCxnSpPr>
          <p:spPr>
            <a:xfrm>
              <a:off x="556925" y="5023270"/>
              <a:ext cx="13822" cy="17740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円/楕円 174"/>
            <p:cNvSpPr/>
            <p:nvPr/>
          </p:nvSpPr>
          <p:spPr>
            <a:xfrm>
              <a:off x="808193" y="5200677"/>
              <a:ext cx="238313" cy="24538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176" name="直線矢印コネクタ 175"/>
            <p:cNvCxnSpPr>
              <a:stCxn id="169" idx="5"/>
              <a:endCxn id="175" idx="0"/>
            </p:cNvCxnSpPr>
            <p:nvPr/>
          </p:nvCxnSpPr>
          <p:spPr>
            <a:xfrm>
              <a:off x="674968" y="501009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7" name="テキスト ボックス 176"/>
          <p:cNvSpPr txBox="1"/>
          <p:nvPr/>
        </p:nvSpPr>
        <p:spPr>
          <a:xfrm>
            <a:off x="1227383" y="4756547"/>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178" name="テキスト ボックス 177"/>
          <p:cNvSpPr txBox="1"/>
          <p:nvPr/>
        </p:nvSpPr>
        <p:spPr>
          <a:xfrm>
            <a:off x="560714" y="4217797"/>
            <a:ext cx="1778377" cy="523220"/>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文化財・デザイン・ポップカルチャー</a:t>
            </a:r>
          </a:p>
        </p:txBody>
      </p:sp>
      <p:sp>
        <p:nvSpPr>
          <p:cNvPr id="179" name="テキスト ボックス 178"/>
          <p:cNvSpPr txBox="1"/>
          <p:nvPr/>
        </p:nvSpPr>
        <p:spPr>
          <a:xfrm>
            <a:off x="1655112" y="4662198"/>
            <a:ext cx="131027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災害情報関連</a:t>
            </a:r>
          </a:p>
        </p:txBody>
      </p:sp>
      <p:sp>
        <p:nvSpPr>
          <p:cNvPr id="180" name="AutoShape 8"/>
          <p:cNvSpPr>
            <a:spLocks noChangeArrowheads="1"/>
          </p:cNvSpPr>
          <p:nvPr/>
        </p:nvSpPr>
        <p:spPr bwMode="auto">
          <a:xfrm>
            <a:off x="6778162" y="2461970"/>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181" name="AutoShape 8"/>
          <p:cNvSpPr>
            <a:spLocks noChangeArrowheads="1"/>
          </p:cNvSpPr>
          <p:nvPr/>
        </p:nvSpPr>
        <p:spPr bwMode="auto">
          <a:xfrm>
            <a:off x="3602597" y="2616253"/>
            <a:ext cx="1239323"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新たな知識の創作活動</a:t>
            </a:r>
            <a:endParaRPr lang="en-US" altLang="ja-JP" sz="1200" dirty="0">
              <a:latin typeface="Meiryo UI" panose="020B0604030504040204" pitchFamily="50" charset="-128"/>
              <a:ea typeface="Meiryo UI" panose="020B0604030504040204" pitchFamily="50" charset="-128"/>
            </a:endParaRPr>
          </a:p>
        </p:txBody>
      </p:sp>
      <p:sp>
        <p:nvSpPr>
          <p:cNvPr id="182" name="AutoShape 8"/>
          <p:cNvSpPr>
            <a:spLocks noChangeArrowheads="1"/>
          </p:cNvSpPr>
          <p:nvPr/>
        </p:nvSpPr>
        <p:spPr bwMode="auto">
          <a:xfrm>
            <a:off x="5203248" y="2604292"/>
            <a:ext cx="1316459"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189" name="フローチャート : 磁気ディスク 53"/>
          <p:cNvSpPr/>
          <p:nvPr/>
        </p:nvSpPr>
        <p:spPr>
          <a:xfrm>
            <a:off x="5878500" y="5690881"/>
            <a:ext cx="939348" cy="399722"/>
          </a:xfrm>
          <a:prstGeom prst="flowChartMagneticDisk">
            <a:avLst/>
          </a:pr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lnSpc>
                <a:spcPts val="1700"/>
              </a:lnSpc>
            </a:pPr>
            <a:r>
              <a:rPr lang="ja-JP" altLang="en-US" sz="1100" dirty="0">
                <a:latin typeface="Meiryo UI" panose="020B0604030504040204" pitchFamily="50" charset="-128"/>
                <a:ea typeface="Meiryo UI" panose="020B0604030504040204" pitchFamily="50" charset="-128"/>
              </a:rPr>
              <a:t>権利情報</a:t>
            </a:r>
            <a:r>
              <a:rPr lang="en-US" altLang="ja-JP" sz="1100" dirty="0">
                <a:latin typeface="Meiryo UI" panose="020B0604030504040204" pitchFamily="50" charset="-128"/>
                <a:ea typeface="Meiryo UI" panose="020B0604030504040204" pitchFamily="50" charset="-128"/>
              </a:rPr>
              <a:t>DB</a:t>
            </a:r>
          </a:p>
        </p:txBody>
      </p:sp>
      <p:sp>
        <p:nvSpPr>
          <p:cNvPr id="190" name="フローチャート : 磁気ディスク 53"/>
          <p:cNvSpPr/>
          <p:nvPr/>
        </p:nvSpPr>
        <p:spPr>
          <a:xfrm>
            <a:off x="7023907" y="4989962"/>
            <a:ext cx="1279757" cy="423425"/>
          </a:xfrm>
          <a:prstGeom prst="flowChartMagneticDisk">
            <a:avLst/>
          </a:pr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lnSpc>
                <a:spcPts val="1700"/>
              </a:lnSpc>
            </a:pPr>
            <a:r>
              <a:rPr lang="ja-JP" altLang="en-US" sz="1100" b="1" dirty="0">
                <a:latin typeface="Meiryo UI" panose="020B0604030504040204" pitchFamily="50" charset="-128"/>
                <a:ea typeface="Meiryo UI" panose="020B0604030504040204" pitchFamily="50" charset="-128"/>
              </a:rPr>
              <a:t>書誌・所在情報</a:t>
            </a:r>
            <a:endParaRPr lang="en-US" altLang="ja-JP" sz="1100" b="1" dirty="0">
              <a:latin typeface="Meiryo UI" panose="020B0604030504040204" pitchFamily="50" charset="-128"/>
              <a:ea typeface="Meiryo UI" panose="020B0604030504040204" pitchFamily="50" charset="-128"/>
            </a:endParaRPr>
          </a:p>
        </p:txBody>
      </p:sp>
      <p:sp>
        <p:nvSpPr>
          <p:cNvPr id="191" name="AutoShape 8"/>
          <p:cNvSpPr>
            <a:spLocks noChangeArrowheads="1"/>
          </p:cNvSpPr>
          <p:nvPr/>
        </p:nvSpPr>
        <p:spPr bwMode="auto">
          <a:xfrm>
            <a:off x="7246479" y="4158685"/>
            <a:ext cx="1017808" cy="363248"/>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配信機能</a:t>
            </a:r>
            <a:endParaRPr lang="en-US" altLang="ja-JP" sz="1200" b="1" dirty="0">
              <a:latin typeface="Meiryo UI" panose="020B0604030504040204" pitchFamily="50" charset="-128"/>
              <a:ea typeface="Meiryo UI" panose="020B0604030504040204" pitchFamily="50" charset="-128"/>
            </a:endParaRPr>
          </a:p>
        </p:txBody>
      </p:sp>
      <p:sp>
        <p:nvSpPr>
          <p:cNvPr id="193" name="AutoShape 8"/>
          <p:cNvSpPr>
            <a:spLocks noChangeArrowheads="1"/>
          </p:cNvSpPr>
          <p:nvPr/>
        </p:nvSpPr>
        <p:spPr bwMode="auto">
          <a:xfrm>
            <a:off x="5285314" y="6185726"/>
            <a:ext cx="864905" cy="301718"/>
          </a:xfrm>
          <a:prstGeom prst="roundRect">
            <a:avLst>
              <a:gd name="adj" fmla="val 25048"/>
            </a:avLst>
          </a:prstGeom>
          <a:ln>
            <a:headEnd/>
            <a:tailEnd/>
          </a:ln>
        </p:spPr>
        <p:style>
          <a:lnRef idx="1">
            <a:schemeClr val="accent4"/>
          </a:lnRef>
          <a:fillRef idx="2">
            <a:schemeClr val="accent4"/>
          </a:fillRef>
          <a:effectRef idx="1">
            <a:schemeClr val="accent4"/>
          </a:effectRef>
          <a:fontRef idx="minor">
            <a:schemeClr val="dk1"/>
          </a:fontRef>
        </p:style>
        <p:txBody>
          <a:bodyPr wrap="none" anchor="t">
            <a:normAutofit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出版社</a:t>
            </a:r>
            <a:endParaRPr lang="en-US" altLang="ja-JP" sz="1100" dirty="0">
              <a:latin typeface="Meiryo UI" panose="020B0604030504040204" pitchFamily="50" charset="-128"/>
              <a:ea typeface="Meiryo UI" panose="020B0604030504040204" pitchFamily="50" charset="-128"/>
            </a:endParaRPr>
          </a:p>
        </p:txBody>
      </p:sp>
      <p:sp>
        <p:nvSpPr>
          <p:cNvPr id="194" name="AutoShape 8"/>
          <p:cNvSpPr>
            <a:spLocks noChangeArrowheads="1"/>
          </p:cNvSpPr>
          <p:nvPr/>
        </p:nvSpPr>
        <p:spPr bwMode="auto">
          <a:xfrm>
            <a:off x="6856368" y="6135885"/>
            <a:ext cx="373970" cy="427646"/>
          </a:xfrm>
          <a:prstGeom prst="roundRect">
            <a:avLst>
              <a:gd name="adj" fmla="val 25048"/>
            </a:avLst>
          </a:prstGeom>
          <a:noFill/>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100" dirty="0">
                <a:latin typeface="Meiryo UI" panose="020B0604030504040204" pitchFamily="50" charset="-128"/>
                <a:ea typeface="Meiryo UI" panose="020B0604030504040204" pitchFamily="50" charset="-128"/>
              </a:rPr>
              <a:t>民間</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企業</a:t>
            </a:r>
            <a:endParaRPr lang="en-US" altLang="ja-JP" sz="1100" dirty="0">
              <a:latin typeface="Meiryo UI" panose="020B0604030504040204" pitchFamily="50" charset="-128"/>
              <a:ea typeface="Meiryo UI" panose="020B0604030504040204" pitchFamily="50" charset="-128"/>
            </a:endParaRPr>
          </a:p>
        </p:txBody>
      </p:sp>
      <p:grpSp>
        <p:nvGrpSpPr>
          <p:cNvPr id="39" name="グループ化 38"/>
          <p:cNvGrpSpPr/>
          <p:nvPr/>
        </p:nvGrpSpPr>
        <p:grpSpPr>
          <a:xfrm>
            <a:off x="1718999" y="5034305"/>
            <a:ext cx="1244782" cy="808062"/>
            <a:chOff x="-3007067" y="5561960"/>
            <a:chExt cx="1244782" cy="808062"/>
          </a:xfrm>
        </p:grpSpPr>
        <p:sp>
          <p:nvSpPr>
            <p:cNvPr id="206" name="角丸四角形 205"/>
            <p:cNvSpPr/>
            <p:nvPr/>
          </p:nvSpPr>
          <p:spPr>
            <a:xfrm>
              <a:off x="-3007067" y="5561960"/>
              <a:ext cx="1122836" cy="8080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07" name="円/楕円 206"/>
            <p:cNvSpPr/>
            <p:nvPr/>
          </p:nvSpPr>
          <p:spPr>
            <a:xfrm>
              <a:off x="-2710704" y="5561960"/>
              <a:ext cx="404558" cy="3428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2734467" y="5632348"/>
              <a:ext cx="466794" cy="261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ja-JP" altLang="en-US" sz="1100" dirty="0">
                  <a:latin typeface="Meiryo UI" panose="020B0604030504040204" pitchFamily="50" charset="-128"/>
                  <a:ea typeface="Meiryo UI" panose="020B0604030504040204" pitchFamily="50" charset="-128"/>
                </a:rPr>
                <a:t>拠点</a:t>
              </a:r>
            </a:p>
          </p:txBody>
        </p:sp>
        <p:sp>
          <p:nvSpPr>
            <p:cNvPr id="209" name="円/楕円 208"/>
            <p:cNvSpPr/>
            <p:nvPr/>
          </p:nvSpPr>
          <p:spPr>
            <a:xfrm>
              <a:off x="-2956749" y="6053386"/>
              <a:ext cx="238313" cy="24538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0" name="直線矢印コネクタ 209"/>
            <p:cNvCxnSpPr>
              <a:endCxn id="209" idx="7"/>
            </p:cNvCxnSpPr>
            <p:nvPr/>
          </p:nvCxnSpPr>
          <p:spPr>
            <a:xfrm flipH="1">
              <a:off x="-2753336" y="5836921"/>
              <a:ext cx="111190" cy="2524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円/楕円 210"/>
            <p:cNvSpPr/>
            <p:nvPr/>
          </p:nvSpPr>
          <p:spPr>
            <a:xfrm>
              <a:off x="-2588770"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2" name="直線矢印コネクタ 211"/>
            <p:cNvCxnSpPr>
              <a:stCxn id="208" idx="2"/>
              <a:endCxn id="211" idx="0"/>
            </p:cNvCxnSpPr>
            <p:nvPr/>
          </p:nvCxnSpPr>
          <p:spPr>
            <a:xfrm>
              <a:off x="-2501070" y="5893958"/>
              <a:ext cx="31457" cy="15126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2232167" y="6045227"/>
              <a:ext cx="238313" cy="245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cxnSp>
          <p:nvCxnSpPr>
            <p:cNvPr id="214" name="直線矢印コネクタ 213"/>
            <p:cNvCxnSpPr>
              <a:stCxn id="207" idx="5"/>
              <a:endCxn id="213" idx="0"/>
            </p:cNvCxnSpPr>
            <p:nvPr/>
          </p:nvCxnSpPr>
          <p:spPr>
            <a:xfrm>
              <a:off x="-2365392" y="5854643"/>
              <a:ext cx="252382" cy="19058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テキスト ボックス 214"/>
            <p:cNvSpPr txBox="1"/>
            <p:nvPr/>
          </p:nvSpPr>
          <p:spPr>
            <a:xfrm>
              <a:off x="-2383084" y="5632348"/>
              <a:ext cx="620799"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業種毎</a:t>
              </a:r>
              <a:endParaRPr lang="ja-JP" altLang="en-US" sz="1100" dirty="0">
                <a:solidFill>
                  <a:schemeClr val="bg1"/>
                </a:solidFill>
                <a:latin typeface="Meiryo UI" panose="020B0604030504040204" pitchFamily="50" charset="-128"/>
                <a:ea typeface="Meiryo UI" panose="020B0604030504040204" pitchFamily="50" charset="-128"/>
              </a:endParaRPr>
            </a:p>
          </p:txBody>
        </p:sp>
      </p:grpSp>
      <p:sp>
        <p:nvSpPr>
          <p:cNvPr id="150" name="AutoShape 8"/>
          <p:cNvSpPr>
            <a:spLocks noChangeArrowheads="1"/>
          </p:cNvSpPr>
          <p:nvPr/>
        </p:nvSpPr>
        <p:spPr bwMode="auto">
          <a:xfrm>
            <a:off x="4030461" y="4088974"/>
            <a:ext cx="2740945" cy="2529090"/>
          </a:xfrm>
          <a:prstGeom prst="roundRect">
            <a:avLst>
              <a:gd name="adj" fmla="val 25048"/>
            </a:avLst>
          </a:prstGeom>
          <a:noFill/>
          <a:ln>
            <a:headEnd/>
            <a:tailEnd/>
          </a:ln>
        </p:spPr>
        <p:style>
          <a:lnRef idx="2">
            <a:schemeClr val="accent4"/>
          </a:lnRef>
          <a:fillRef idx="1">
            <a:schemeClr val="lt1"/>
          </a:fillRef>
          <a:effectRef idx="0">
            <a:schemeClr val="accent4"/>
          </a:effectRef>
          <a:fontRef idx="minor">
            <a:schemeClr val="dk1"/>
          </a:fontRef>
        </p:style>
        <p:txBody>
          <a:bodyPr wrap="square" anchor="t" anchorCtr="0">
            <a:noAutofit/>
          </a:bodyPr>
          <a:lstStyle/>
          <a:p>
            <a:pPr algn="ctr"/>
            <a:endParaRPr lang="en-US" altLang="ja-JP" sz="1200" dirty="0">
              <a:latin typeface="Meiryo UI" panose="020B0604030504040204" pitchFamily="50" charset="-128"/>
              <a:ea typeface="Meiryo UI" panose="020B0604030504040204" pitchFamily="50" charset="-128"/>
            </a:endParaRPr>
          </a:p>
        </p:txBody>
      </p:sp>
      <p:sp>
        <p:nvSpPr>
          <p:cNvPr id="217" name="四角形吹き出し 216"/>
          <p:cNvSpPr/>
          <p:nvPr/>
        </p:nvSpPr>
        <p:spPr>
          <a:xfrm>
            <a:off x="3753584" y="5817850"/>
            <a:ext cx="909922" cy="235654"/>
          </a:xfrm>
          <a:prstGeom prst="wedgeRectCallout">
            <a:avLst>
              <a:gd name="adj1" fmla="val -34948"/>
              <a:gd name="adj2" fmla="val -222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050" dirty="0">
                <a:latin typeface="Meiryo UI" panose="020B0604030504040204" pitchFamily="50" charset="-128"/>
                <a:ea typeface="Meiryo UI" panose="020B0604030504040204" pitchFamily="50" charset="-128"/>
              </a:rPr>
              <a:t>ビッグデータ</a:t>
            </a:r>
          </a:p>
        </p:txBody>
      </p:sp>
      <p:sp>
        <p:nvSpPr>
          <p:cNvPr id="117" name="AutoShape 8"/>
          <p:cNvSpPr>
            <a:spLocks noChangeArrowheads="1"/>
          </p:cNvSpPr>
          <p:nvPr/>
        </p:nvSpPr>
        <p:spPr bwMode="auto">
          <a:xfrm>
            <a:off x="8238181" y="5466619"/>
            <a:ext cx="1319872" cy="369863"/>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algn="ctr">
              <a:lnSpc>
                <a:spcPts val="1600"/>
              </a:lnSpc>
            </a:pPr>
            <a:r>
              <a:rPr lang="ja-JP" altLang="en-US" sz="1200" b="1" dirty="0">
                <a:latin typeface="Meiryo UI" panose="020B0604030504040204" pitchFamily="50" charset="-128"/>
                <a:ea typeface="Meiryo UI" panose="020B0604030504040204" pitchFamily="50" charset="-128"/>
              </a:rPr>
              <a:t>恒久的保存機能</a:t>
            </a:r>
            <a:endParaRPr lang="en-US" altLang="ja-JP" sz="1200" b="1" dirty="0">
              <a:latin typeface="Meiryo UI" panose="020B0604030504040204" pitchFamily="50" charset="-128"/>
              <a:ea typeface="Meiryo UI" panose="020B0604030504040204" pitchFamily="50" charset="-128"/>
            </a:endParaRPr>
          </a:p>
        </p:txBody>
      </p:sp>
      <p:sp>
        <p:nvSpPr>
          <p:cNvPr id="126" name="AutoShape 8"/>
          <p:cNvSpPr>
            <a:spLocks noChangeArrowheads="1"/>
          </p:cNvSpPr>
          <p:nvPr/>
        </p:nvSpPr>
        <p:spPr bwMode="auto">
          <a:xfrm>
            <a:off x="1829738" y="2659225"/>
            <a:ext cx="1656184" cy="40332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専門家による情報の意味付け・関連付け</a:t>
            </a:r>
            <a:endParaRPr lang="en-US" altLang="ja-JP" sz="1200" dirty="0">
              <a:latin typeface="Meiryo UI" panose="020B0604030504040204" pitchFamily="50" charset="-128"/>
              <a:ea typeface="Meiryo UI" panose="020B0604030504040204" pitchFamily="50" charset="-128"/>
            </a:endParaRPr>
          </a:p>
        </p:txBody>
      </p:sp>
      <p:sp>
        <p:nvSpPr>
          <p:cNvPr id="100" name="左矢印 99"/>
          <p:cNvSpPr/>
          <p:nvPr/>
        </p:nvSpPr>
        <p:spPr>
          <a:xfrm rot="5400000">
            <a:off x="4530598" y="2627096"/>
            <a:ext cx="1138852" cy="516211"/>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2" name="横巻き 101"/>
          <p:cNvSpPr/>
          <p:nvPr/>
        </p:nvSpPr>
        <p:spPr>
          <a:xfrm>
            <a:off x="10787948" y="607269"/>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103" name="横巻き 102"/>
          <p:cNvSpPr/>
          <p:nvPr/>
        </p:nvSpPr>
        <p:spPr>
          <a:xfrm>
            <a:off x="10406575" y="2360890"/>
            <a:ext cx="1714890" cy="345696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電子書籍と文化財を同一の枠組みで機能をイメージ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・恒久的保存基盤の部分に電子書籍分野の概念を含める</a:t>
            </a:r>
          </a:p>
        </p:txBody>
      </p:sp>
    </p:spTree>
    <p:extLst>
      <p:ext uri="{BB962C8B-B14F-4D97-AF65-F5344CB8AC3E}">
        <p14:creationId xmlns:p14="http://schemas.microsoft.com/office/powerpoint/2010/main" val="206380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ja-JP" altLang="en-US" dirty="0"/>
              <a:t>ゼミの流れと概要</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192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円/楕円 31"/>
          <p:cNvSpPr/>
          <p:nvPr/>
        </p:nvSpPr>
        <p:spPr>
          <a:xfrm>
            <a:off x="-72230" y="609601"/>
            <a:ext cx="11916228" cy="6104778"/>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円/楕円 6"/>
          <p:cNvSpPr/>
          <p:nvPr/>
        </p:nvSpPr>
        <p:spPr>
          <a:xfrm>
            <a:off x="573314" y="1351751"/>
            <a:ext cx="10218057" cy="5217887"/>
          </a:xfrm>
          <a:prstGeom prst="ellipse">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a:t>ナショナルアーカイブの概念</a:t>
            </a:r>
          </a:p>
        </p:txBody>
      </p:sp>
      <p:sp>
        <p:nvSpPr>
          <p:cNvPr id="3" name="コンテンツ プレースホルダー 2"/>
          <p:cNvSpPr>
            <a:spLocks noGrp="1"/>
          </p:cNvSpPr>
          <p:nvPr>
            <p:ph idx="1"/>
          </p:nvPr>
        </p:nvSpPr>
        <p:spPr>
          <a:xfrm>
            <a:off x="10058399" y="965200"/>
            <a:ext cx="1857829" cy="5211763"/>
          </a:xfrm>
        </p:spPr>
        <p:txBody>
          <a:bodyPr/>
          <a:lstStyle/>
          <a:p>
            <a:pPr marL="0" indent="0">
              <a:buNone/>
            </a:pPr>
            <a:endParaRPr kumimoji="1" lang="ja-JP" altLang="en-US" dirty="0"/>
          </a:p>
        </p:txBody>
      </p:sp>
      <p:sp>
        <p:nvSpPr>
          <p:cNvPr id="5" name="円/楕円 4"/>
          <p:cNvSpPr/>
          <p:nvPr/>
        </p:nvSpPr>
        <p:spPr>
          <a:xfrm>
            <a:off x="1741715" y="2031018"/>
            <a:ext cx="7881257" cy="4034972"/>
          </a:xfrm>
          <a:prstGeom prst="ellipse">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4" name="円/楕円 3"/>
          <p:cNvSpPr/>
          <p:nvPr/>
        </p:nvSpPr>
        <p:spPr>
          <a:xfrm>
            <a:off x="6242957" y="2550649"/>
            <a:ext cx="2738252" cy="3477242"/>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endParaRPr lang="ja-JP" altLang="en-US" dirty="0">
              <a:latin typeface="Meiryo UI" panose="020B0604030504040204" pitchFamily="50" charset="-128"/>
              <a:ea typeface="Meiryo UI" panose="020B0604030504040204" pitchFamily="50" charset="-128"/>
            </a:endParaRPr>
          </a:p>
        </p:txBody>
      </p:sp>
      <p:sp>
        <p:nvSpPr>
          <p:cNvPr id="8" name="円/楕円 7"/>
          <p:cNvSpPr/>
          <p:nvPr/>
        </p:nvSpPr>
        <p:spPr>
          <a:xfrm>
            <a:off x="7073549" y="3312475"/>
            <a:ext cx="1968171" cy="2217468"/>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ja-JP" dirty="0">
                <a:latin typeface="Meiryo UI" panose="020B0604030504040204" pitchFamily="50" charset="-128"/>
                <a:ea typeface="Meiryo UI" panose="020B0604030504040204" pitchFamily="50" charset="-128"/>
              </a:rPr>
              <a:t>NDL</a:t>
            </a:r>
            <a:r>
              <a:rPr lang="ja-JP" altLang="en-US" dirty="0">
                <a:latin typeface="Meiryo UI" panose="020B0604030504040204" pitchFamily="50" charset="-128"/>
                <a:ea typeface="Meiryo UI" panose="020B0604030504040204" pitchFamily="50" charset="-128"/>
              </a:rPr>
              <a:t>デジタルコレクション」</a:t>
            </a:r>
          </a:p>
        </p:txBody>
      </p:sp>
      <p:sp>
        <p:nvSpPr>
          <p:cNvPr id="9" name="円/楕円 8"/>
          <p:cNvSpPr/>
          <p:nvPr/>
        </p:nvSpPr>
        <p:spPr>
          <a:xfrm>
            <a:off x="7574002" y="4758054"/>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p>
        </p:txBody>
      </p:sp>
      <p:sp>
        <p:nvSpPr>
          <p:cNvPr id="10" name="円/楕円 9"/>
          <p:cNvSpPr/>
          <p:nvPr/>
        </p:nvSpPr>
        <p:spPr>
          <a:xfrm>
            <a:off x="4355396" y="2886365"/>
            <a:ext cx="1777475" cy="2259033"/>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人間文化研究機構</a:t>
            </a:r>
          </a:p>
        </p:txBody>
      </p:sp>
      <p:sp>
        <p:nvSpPr>
          <p:cNvPr id="11" name="円/楕円 10"/>
          <p:cNvSpPr/>
          <p:nvPr/>
        </p:nvSpPr>
        <p:spPr>
          <a:xfrm>
            <a:off x="4719137" y="4102197"/>
            <a:ext cx="1485694" cy="9932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歴史的典籍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2" name="円/楕円 11"/>
          <p:cNvSpPr/>
          <p:nvPr/>
        </p:nvSpPr>
        <p:spPr>
          <a:xfrm>
            <a:off x="2251129" y="2366602"/>
            <a:ext cx="1564354" cy="1285344"/>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美術館・博物館・文書館</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13" name="円/楕円 12"/>
          <p:cNvSpPr/>
          <p:nvPr/>
        </p:nvSpPr>
        <p:spPr>
          <a:xfrm>
            <a:off x="3096790" y="3499268"/>
            <a:ext cx="1461467" cy="1469827"/>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en-US" altLang="ja-JP" dirty="0">
                <a:latin typeface="Meiryo UI" panose="020B0604030504040204" pitchFamily="50" charset="-128"/>
                <a:ea typeface="Meiryo UI" panose="020B0604030504040204" pitchFamily="50" charset="-128"/>
              </a:rPr>
              <a:t>JST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NII</a:t>
            </a:r>
            <a:endParaRPr lang="ja-JP" altLang="en-US" dirty="0">
              <a:latin typeface="Meiryo UI" panose="020B0604030504040204" pitchFamily="50" charset="-128"/>
              <a:ea typeface="Meiryo UI" panose="020B0604030504040204" pitchFamily="50" charset="-128"/>
            </a:endParaRPr>
          </a:p>
        </p:txBody>
      </p:sp>
      <p:sp>
        <p:nvSpPr>
          <p:cNvPr id="14" name="円/楕円 13"/>
          <p:cNvSpPr/>
          <p:nvPr/>
        </p:nvSpPr>
        <p:spPr>
          <a:xfrm>
            <a:off x="2920152" y="4896405"/>
            <a:ext cx="1588257" cy="1133748"/>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政府機関</a:t>
            </a:r>
            <a:endParaRPr lang="en-US" altLang="ja-JP" dirty="0">
              <a:latin typeface="Meiryo UI" panose="020B0604030504040204" pitchFamily="50" charset="-128"/>
              <a:ea typeface="Meiryo UI" panose="020B0604030504040204" pitchFamily="50" charset="-128"/>
            </a:endParaRPr>
          </a:p>
        </p:txBody>
      </p:sp>
      <p:sp>
        <p:nvSpPr>
          <p:cNvPr id="15" name="円/楕円 14"/>
          <p:cNvSpPr/>
          <p:nvPr/>
        </p:nvSpPr>
        <p:spPr>
          <a:xfrm>
            <a:off x="4471606" y="5038842"/>
            <a:ext cx="1696303" cy="1096895"/>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出版社</a:t>
            </a:r>
            <a:endParaRPr lang="en-US" altLang="ja-JP" dirty="0">
              <a:latin typeface="Meiryo UI" panose="020B0604030504040204" pitchFamily="50" charset="-128"/>
              <a:ea typeface="Meiryo UI" panose="020B0604030504040204" pitchFamily="50" charset="-128"/>
            </a:endParaRPr>
          </a:p>
        </p:txBody>
      </p:sp>
      <p:sp>
        <p:nvSpPr>
          <p:cNvPr id="17" name="正方形/長方形 16"/>
          <p:cNvSpPr/>
          <p:nvPr/>
        </p:nvSpPr>
        <p:spPr>
          <a:xfrm>
            <a:off x="4831832" y="2221786"/>
            <a:ext cx="2190708"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恒久的保存基盤</a:t>
            </a:r>
          </a:p>
        </p:txBody>
      </p:sp>
      <p:sp>
        <p:nvSpPr>
          <p:cNvPr id="18" name="正方形/長方形 17"/>
          <p:cNvSpPr/>
          <p:nvPr/>
        </p:nvSpPr>
        <p:spPr>
          <a:xfrm>
            <a:off x="4355397" y="1496491"/>
            <a:ext cx="2201020"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知識創造基盤</a:t>
            </a:r>
          </a:p>
        </p:txBody>
      </p:sp>
      <p:sp>
        <p:nvSpPr>
          <p:cNvPr id="19" name="正方形/長方形 18"/>
          <p:cNvSpPr/>
          <p:nvPr/>
        </p:nvSpPr>
        <p:spPr>
          <a:xfrm>
            <a:off x="7320280" y="2627959"/>
            <a:ext cx="657552" cy="369332"/>
          </a:xfrm>
          <a:prstGeom prst="rect">
            <a:avLst/>
          </a:prstGeom>
        </p:spPr>
        <p:txBody>
          <a:bodyPr wrap="none">
            <a:spAutoFit/>
          </a:bodyPr>
          <a:lstStyle/>
          <a:p>
            <a:pPr algn="ctr"/>
            <a:r>
              <a:rPr lang="en-US" altLang="ja-JP" dirty="0">
                <a:latin typeface="Meiryo UI" panose="020B0604030504040204" pitchFamily="50" charset="-128"/>
                <a:ea typeface="Meiryo UI" panose="020B0604030504040204" pitchFamily="50" charset="-128"/>
              </a:rPr>
              <a:t>NDL</a:t>
            </a:r>
            <a:endParaRPr lang="ja-JP" altLang="en-US" dirty="0">
              <a:latin typeface="Meiryo UI" panose="020B0604030504040204" pitchFamily="50" charset="-128"/>
              <a:ea typeface="Meiryo UI" panose="020B0604030504040204" pitchFamily="50" charset="-128"/>
            </a:endParaRPr>
          </a:p>
        </p:txBody>
      </p:sp>
      <p:sp>
        <p:nvSpPr>
          <p:cNvPr id="20" name="円/楕円 19"/>
          <p:cNvSpPr/>
          <p:nvPr/>
        </p:nvSpPr>
        <p:spPr>
          <a:xfrm>
            <a:off x="-181428" y="3060489"/>
            <a:ext cx="1862632"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一般向け</a:t>
            </a:r>
            <a:r>
              <a:rPr lang="en-US" altLang="ja-JP" dirty="0">
                <a:latin typeface="Meiryo UI" panose="020B0604030504040204" pitchFamily="50" charset="-128"/>
                <a:ea typeface="Meiryo UI" panose="020B0604030504040204" pitchFamily="50" charset="-128"/>
              </a:rPr>
              <a:t>】</a:t>
            </a:r>
          </a:p>
        </p:txBody>
      </p:sp>
      <p:sp>
        <p:nvSpPr>
          <p:cNvPr id="21" name="円/楕円 20"/>
          <p:cNvSpPr/>
          <p:nvPr/>
        </p:nvSpPr>
        <p:spPr>
          <a:xfrm>
            <a:off x="1627824" y="3514170"/>
            <a:ext cx="1508223" cy="1994056"/>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大学・研究機関</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DB</a:t>
            </a:r>
          </a:p>
        </p:txBody>
      </p:sp>
      <p:sp>
        <p:nvSpPr>
          <p:cNvPr id="22" name="円/楕円 21"/>
          <p:cNvSpPr/>
          <p:nvPr/>
        </p:nvSpPr>
        <p:spPr>
          <a:xfrm>
            <a:off x="296188" y="1763780"/>
            <a:ext cx="2245510"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歴史的典籍ポータル</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研究者向け</a:t>
            </a:r>
            <a:r>
              <a:rPr lang="en-US" altLang="ja-JP" dirty="0">
                <a:latin typeface="Meiryo UI" panose="020B0604030504040204" pitchFamily="50" charset="-128"/>
                <a:ea typeface="Meiryo UI" panose="020B0604030504040204" pitchFamily="50" charset="-128"/>
              </a:rPr>
              <a:t>】</a:t>
            </a:r>
          </a:p>
        </p:txBody>
      </p:sp>
      <p:sp>
        <p:nvSpPr>
          <p:cNvPr id="23" name="円/楕円 22"/>
          <p:cNvSpPr/>
          <p:nvPr/>
        </p:nvSpPr>
        <p:spPr>
          <a:xfrm>
            <a:off x="8306140" y="908852"/>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災害情報ポータル</a:t>
            </a:r>
            <a:endParaRPr lang="en-US" altLang="ja-JP" dirty="0">
              <a:latin typeface="Meiryo UI" panose="020B0604030504040204" pitchFamily="50" charset="-128"/>
              <a:ea typeface="Meiryo UI" panose="020B0604030504040204" pitchFamily="50" charset="-128"/>
            </a:endParaRPr>
          </a:p>
        </p:txBody>
      </p:sp>
      <p:sp>
        <p:nvSpPr>
          <p:cNvPr id="24" name="円/楕円 23"/>
          <p:cNvSpPr/>
          <p:nvPr/>
        </p:nvSpPr>
        <p:spPr>
          <a:xfrm>
            <a:off x="6665276" y="812754"/>
            <a:ext cx="1640865" cy="777559"/>
          </a:xfrm>
          <a:prstGeom prst="ellipse">
            <a:avLst/>
          </a:prstGeom>
        </p:spPr>
        <p:style>
          <a:lnRef idx="1">
            <a:schemeClr val="accent2"/>
          </a:lnRef>
          <a:fillRef idx="3">
            <a:schemeClr val="accent2"/>
          </a:fillRef>
          <a:effectRef idx="2">
            <a:schemeClr val="accent2"/>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文献ポータル</a:t>
            </a:r>
            <a:endParaRPr lang="en-US" altLang="ja-JP" dirty="0">
              <a:latin typeface="Meiryo UI" panose="020B0604030504040204" pitchFamily="50" charset="-128"/>
              <a:ea typeface="Meiryo UI" panose="020B0604030504040204" pitchFamily="50" charset="-128"/>
            </a:endParaRPr>
          </a:p>
        </p:txBody>
      </p:sp>
      <p:sp>
        <p:nvSpPr>
          <p:cNvPr id="25" name="円/楕円 24"/>
          <p:cNvSpPr/>
          <p:nvPr/>
        </p:nvSpPr>
        <p:spPr>
          <a:xfrm>
            <a:off x="6163127" y="4135492"/>
            <a:ext cx="1485694" cy="1237544"/>
          </a:xfrm>
          <a:prstGeom prst="ellipse">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dirty="0">
                <a:latin typeface="Meiryo UI" panose="020B0604030504040204" pitchFamily="50" charset="-128"/>
                <a:ea typeface="Meiryo UI" panose="020B0604030504040204" pitchFamily="50" charset="-128"/>
              </a:rPr>
              <a:t>東日本大震災アーカイブ</a:t>
            </a:r>
          </a:p>
        </p:txBody>
      </p:sp>
      <p:sp>
        <p:nvSpPr>
          <p:cNvPr id="26" name="円/楕円 25"/>
          <p:cNvSpPr/>
          <p:nvPr/>
        </p:nvSpPr>
        <p:spPr>
          <a:xfrm>
            <a:off x="6417238" y="3060489"/>
            <a:ext cx="1347592" cy="513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dirty="0">
                <a:latin typeface="Meiryo UI" panose="020B0604030504040204" pitchFamily="50" charset="-128"/>
                <a:ea typeface="Meiryo UI" panose="020B0604030504040204" pitchFamily="50" charset="-128"/>
              </a:rPr>
              <a:t>Web</a:t>
            </a:r>
          </a:p>
          <a:p>
            <a:pPr algn="ctr"/>
            <a:r>
              <a:rPr lang="en-US" altLang="ja-JP" sz="1600" dirty="0">
                <a:latin typeface="Meiryo UI" panose="020B0604030504040204" pitchFamily="50" charset="-128"/>
                <a:ea typeface="Meiryo UI" panose="020B0604030504040204" pitchFamily="50" charset="-128"/>
              </a:rPr>
              <a:t>Archive</a:t>
            </a:r>
            <a:endParaRPr lang="ja-JP" altLang="en-US" sz="1600" dirty="0">
              <a:latin typeface="Meiryo UI" panose="020B0604030504040204" pitchFamily="50" charset="-128"/>
              <a:ea typeface="Meiryo UI" panose="020B0604030504040204" pitchFamily="50" charset="-128"/>
            </a:endParaRPr>
          </a:p>
        </p:txBody>
      </p:sp>
      <p:sp>
        <p:nvSpPr>
          <p:cNvPr id="27" name="円/楕円 26"/>
          <p:cNvSpPr/>
          <p:nvPr/>
        </p:nvSpPr>
        <p:spPr>
          <a:xfrm>
            <a:off x="1743612" y="4634251"/>
            <a:ext cx="14116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古典籍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8" name="円/楕円 27"/>
          <p:cNvSpPr/>
          <p:nvPr/>
        </p:nvSpPr>
        <p:spPr>
          <a:xfrm>
            <a:off x="3300490" y="5391264"/>
            <a:ext cx="996990" cy="430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29" name="円/楕円 28"/>
          <p:cNvSpPr/>
          <p:nvPr/>
        </p:nvSpPr>
        <p:spPr>
          <a:xfrm>
            <a:off x="4607329" y="3857771"/>
            <a:ext cx="1389226" cy="3330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0" name="円/楕円 29"/>
          <p:cNvSpPr/>
          <p:nvPr/>
        </p:nvSpPr>
        <p:spPr>
          <a:xfrm>
            <a:off x="4480284" y="5561093"/>
            <a:ext cx="1632536" cy="5077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電子書籍</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1" name="円/楕円 30"/>
          <p:cNvSpPr/>
          <p:nvPr/>
        </p:nvSpPr>
        <p:spPr>
          <a:xfrm>
            <a:off x="7764830" y="4202480"/>
            <a:ext cx="1287133"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書籍・雑誌</a:t>
            </a:r>
          </a:p>
        </p:txBody>
      </p:sp>
      <p:sp>
        <p:nvSpPr>
          <p:cNvPr id="33" name="正方形/長方形 32"/>
          <p:cNvSpPr/>
          <p:nvPr/>
        </p:nvSpPr>
        <p:spPr>
          <a:xfrm>
            <a:off x="4503204" y="887810"/>
            <a:ext cx="2362256"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知識利活用基盤</a:t>
            </a:r>
          </a:p>
        </p:txBody>
      </p:sp>
      <p:sp>
        <p:nvSpPr>
          <p:cNvPr id="34" name="円/楕円 33"/>
          <p:cNvSpPr/>
          <p:nvPr/>
        </p:nvSpPr>
        <p:spPr>
          <a:xfrm>
            <a:off x="6296434" y="1496491"/>
            <a:ext cx="1681397"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人文系</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研究者</a:t>
            </a:r>
          </a:p>
        </p:txBody>
      </p:sp>
      <p:sp>
        <p:nvSpPr>
          <p:cNvPr id="35" name="円/楕円 34"/>
          <p:cNvSpPr/>
          <p:nvPr/>
        </p:nvSpPr>
        <p:spPr>
          <a:xfrm>
            <a:off x="8085261" y="1955085"/>
            <a:ext cx="1971560"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自然科学系研究者</a:t>
            </a:r>
          </a:p>
        </p:txBody>
      </p:sp>
      <p:sp>
        <p:nvSpPr>
          <p:cNvPr id="36" name="円/楕円 35"/>
          <p:cNvSpPr/>
          <p:nvPr/>
        </p:nvSpPr>
        <p:spPr>
          <a:xfrm>
            <a:off x="3493572" y="4190829"/>
            <a:ext cx="996990" cy="5838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各種</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37" name="円/楕円 36"/>
          <p:cNvSpPr/>
          <p:nvPr/>
        </p:nvSpPr>
        <p:spPr>
          <a:xfrm>
            <a:off x="2953111" y="725886"/>
            <a:ext cx="1691747" cy="99591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文化財ポータル</a:t>
            </a:r>
            <a:endParaRPr lang="en-US" altLang="ja-JP" dirty="0">
              <a:latin typeface="Meiryo UI" panose="020B0604030504040204" pitchFamily="50" charset="-128"/>
              <a:ea typeface="Meiryo UI" panose="020B0604030504040204" pitchFamily="50" charset="-128"/>
            </a:endParaRPr>
          </a:p>
        </p:txBody>
      </p:sp>
      <p:sp>
        <p:nvSpPr>
          <p:cNvPr id="38" name="円/楕円 37"/>
          <p:cNvSpPr/>
          <p:nvPr/>
        </p:nvSpPr>
        <p:spPr>
          <a:xfrm>
            <a:off x="2600524" y="1665214"/>
            <a:ext cx="2116824" cy="803570"/>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メディア・芸術クリエータ</a:t>
            </a:r>
          </a:p>
        </p:txBody>
      </p:sp>
      <p:sp>
        <p:nvSpPr>
          <p:cNvPr id="39" name="円/楕円 38"/>
          <p:cNvSpPr/>
          <p:nvPr/>
        </p:nvSpPr>
        <p:spPr>
          <a:xfrm>
            <a:off x="9249809" y="3293182"/>
            <a:ext cx="1650421" cy="470592"/>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err="1">
                <a:latin typeface="Meiryo UI" panose="020B0604030504040204" pitchFamily="50" charset="-128"/>
                <a:ea typeface="Meiryo UI" panose="020B0604030504040204" pitchFamily="50" charset="-128"/>
              </a:rPr>
              <a:t>Referencer</a:t>
            </a:r>
            <a:endParaRPr lang="ja-JP" altLang="en-US" sz="1400" dirty="0">
              <a:latin typeface="Meiryo UI" panose="020B0604030504040204" pitchFamily="50" charset="-128"/>
              <a:ea typeface="Meiryo UI" panose="020B0604030504040204" pitchFamily="50" charset="-128"/>
            </a:endParaRPr>
          </a:p>
        </p:txBody>
      </p:sp>
      <p:sp>
        <p:nvSpPr>
          <p:cNvPr id="40" name="円/楕円 39"/>
          <p:cNvSpPr/>
          <p:nvPr/>
        </p:nvSpPr>
        <p:spPr>
          <a:xfrm>
            <a:off x="9516271" y="4062948"/>
            <a:ext cx="1454363" cy="50042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Cataloger</a:t>
            </a:r>
            <a:endParaRPr lang="ja-JP" altLang="en-US" sz="1400" dirty="0">
              <a:latin typeface="Meiryo UI" panose="020B0604030504040204" pitchFamily="50" charset="-128"/>
              <a:ea typeface="Meiryo UI" panose="020B0604030504040204" pitchFamily="50" charset="-128"/>
            </a:endParaRPr>
          </a:p>
        </p:txBody>
      </p:sp>
      <p:sp>
        <p:nvSpPr>
          <p:cNvPr id="41" name="円/楕円 40"/>
          <p:cNvSpPr/>
          <p:nvPr/>
        </p:nvSpPr>
        <p:spPr>
          <a:xfrm>
            <a:off x="-141316" y="4598824"/>
            <a:ext cx="1611021" cy="1285344"/>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海外向け日本文化発信サイト</a:t>
            </a:r>
            <a:endParaRPr lang="en-US" altLang="ja-JP" dirty="0">
              <a:latin typeface="Meiryo UI" panose="020B0604030504040204" pitchFamily="50" charset="-128"/>
              <a:ea typeface="Meiryo UI" panose="020B0604030504040204" pitchFamily="50" charset="-128"/>
            </a:endParaRPr>
          </a:p>
        </p:txBody>
      </p:sp>
      <p:sp>
        <p:nvSpPr>
          <p:cNvPr id="42" name="円/楕円 41"/>
          <p:cNvSpPr/>
          <p:nvPr/>
        </p:nvSpPr>
        <p:spPr>
          <a:xfrm>
            <a:off x="5445200" y="2556257"/>
            <a:ext cx="1420260" cy="756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メディア芸術</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3" name="円/楕円 42"/>
          <p:cNvSpPr/>
          <p:nvPr/>
        </p:nvSpPr>
        <p:spPr>
          <a:xfrm>
            <a:off x="10107085" y="1625475"/>
            <a:ext cx="1658107" cy="858283"/>
          </a:xfrm>
          <a:prstGeom prst="ellipse">
            <a:avLst/>
          </a:prstGeom>
        </p:spPr>
        <p:style>
          <a:lnRef idx="1">
            <a:schemeClr val="dk1"/>
          </a:lnRef>
          <a:fillRef idx="3">
            <a:schemeClr val="dk1"/>
          </a:fillRef>
          <a:effectRef idx="2">
            <a:schemeClr val="dk1"/>
          </a:effectRef>
          <a:fontRef idx="minor">
            <a:schemeClr val="lt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地域情報発信サイト</a:t>
            </a:r>
            <a:endParaRPr lang="en-US" altLang="ja-JP" dirty="0">
              <a:latin typeface="Meiryo UI" panose="020B0604030504040204" pitchFamily="50" charset="-128"/>
              <a:ea typeface="Meiryo UI" panose="020B0604030504040204" pitchFamily="50" charset="-128"/>
            </a:endParaRPr>
          </a:p>
        </p:txBody>
      </p:sp>
      <p:sp>
        <p:nvSpPr>
          <p:cNvPr id="44" name="円/楕円 43"/>
          <p:cNvSpPr/>
          <p:nvPr/>
        </p:nvSpPr>
        <p:spPr>
          <a:xfrm>
            <a:off x="3461741" y="2327908"/>
            <a:ext cx="1480231" cy="978571"/>
          </a:xfrm>
          <a:prstGeom prst="ellipse">
            <a:avLst/>
          </a:prstGeom>
        </p:spPr>
        <p:style>
          <a:lnRef idx="2">
            <a:schemeClr val="accent2"/>
          </a:lnRef>
          <a:fillRef idx="1">
            <a:schemeClr val="lt1"/>
          </a:fillRef>
          <a:effectRef idx="0">
            <a:schemeClr val="accent2"/>
          </a:effectRef>
          <a:fontRef idx="minor">
            <a:schemeClr val="dk1"/>
          </a:fontRef>
        </p:style>
        <p:txBody>
          <a:bodyPr tIns="0" rtlCol="0" anchor="t" anchorCtr="0"/>
          <a:lstStyle/>
          <a:p>
            <a:pPr algn="ctr"/>
            <a:r>
              <a:rPr lang="ja-JP" altLang="en-US" dirty="0">
                <a:latin typeface="Meiryo UI" panose="020B0604030504040204" pitchFamily="50" charset="-128"/>
                <a:ea typeface="Meiryo UI" panose="020B0604030504040204" pitchFamily="50" charset="-128"/>
              </a:rPr>
              <a:t>図書館</a:t>
            </a:r>
          </a:p>
        </p:txBody>
      </p:sp>
      <p:sp>
        <p:nvSpPr>
          <p:cNvPr id="45" name="円/楕円 44"/>
          <p:cNvSpPr/>
          <p:nvPr/>
        </p:nvSpPr>
        <p:spPr>
          <a:xfrm>
            <a:off x="3476718" y="2764072"/>
            <a:ext cx="1329119" cy="773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地域資料</a:t>
            </a:r>
            <a:r>
              <a:rPr lang="en-US" altLang="ja-JP" dirty="0">
                <a:latin typeface="Meiryo UI" panose="020B0604030504040204" pitchFamily="50" charset="-128"/>
                <a:ea typeface="Meiryo UI" panose="020B0604030504040204" pitchFamily="50" charset="-128"/>
              </a:rPr>
              <a:t>DB</a:t>
            </a:r>
            <a:endParaRPr lang="ja-JP" altLang="en-US" dirty="0">
              <a:latin typeface="Meiryo UI" panose="020B0604030504040204" pitchFamily="50" charset="-128"/>
              <a:ea typeface="Meiryo UI" panose="020B0604030504040204" pitchFamily="50" charset="-128"/>
            </a:endParaRPr>
          </a:p>
        </p:txBody>
      </p:sp>
      <p:sp>
        <p:nvSpPr>
          <p:cNvPr id="47" name="円/楕円 46"/>
          <p:cNvSpPr/>
          <p:nvPr/>
        </p:nvSpPr>
        <p:spPr>
          <a:xfrm>
            <a:off x="9219501" y="4566597"/>
            <a:ext cx="1454363" cy="487589"/>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Archivist</a:t>
            </a:r>
            <a:endParaRPr lang="ja-JP" altLang="en-US" sz="1400" dirty="0">
              <a:latin typeface="Meiryo UI" panose="020B0604030504040204" pitchFamily="50" charset="-128"/>
              <a:ea typeface="Meiryo UI" panose="020B0604030504040204" pitchFamily="50" charset="-128"/>
            </a:endParaRPr>
          </a:p>
        </p:txBody>
      </p:sp>
      <p:sp>
        <p:nvSpPr>
          <p:cNvPr id="48" name="円/楕円 47"/>
          <p:cNvSpPr/>
          <p:nvPr/>
        </p:nvSpPr>
        <p:spPr>
          <a:xfrm>
            <a:off x="8557218" y="5329083"/>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Embedded Librarians</a:t>
            </a:r>
            <a:endParaRPr lang="ja-JP" altLang="en-US" sz="1400" dirty="0">
              <a:latin typeface="Meiryo UI" panose="020B0604030504040204" pitchFamily="50" charset="-128"/>
              <a:ea typeface="Meiryo UI" panose="020B0604030504040204" pitchFamily="50" charset="-128"/>
            </a:endParaRPr>
          </a:p>
        </p:txBody>
      </p:sp>
      <p:sp>
        <p:nvSpPr>
          <p:cNvPr id="49" name="円/楕円 48"/>
          <p:cNvSpPr/>
          <p:nvPr/>
        </p:nvSpPr>
        <p:spPr>
          <a:xfrm>
            <a:off x="5911435" y="3604924"/>
            <a:ext cx="1461798"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err="1">
                <a:latin typeface="Meiryo UI" panose="020B0604030504040204" pitchFamily="50" charset="-128"/>
                <a:ea typeface="Meiryo UI" panose="020B0604030504040204" pitchFamily="50" charset="-128"/>
              </a:rPr>
              <a:t>KnowlegeBase</a:t>
            </a:r>
            <a:endParaRPr lang="ja-JP" altLang="en-US" sz="1400" dirty="0">
              <a:latin typeface="Meiryo UI" panose="020B0604030504040204" pitchFamily="50" charset="-128"/>
              <a:ea typeface="Meiryo UI" panose="020B0604030504040204" pitchFamily="50" charset="-128"/>
            </a:endParaRPr>
          </a:p>
        </p:txBody>
      </p:sp>
      <p:sp>
        <p:nvSpPr>
          <p:cNvPr id="50" name="円/楕円 49"/>
          <p:cNvSpPr/>
          <p:nvPr/>
        </p:nvSpPr>
        <p:spPr>
          <a:xfrm>
            <a:off x="6521054" y="5988214"/>
            <a:ext cx="1650421" cy="464328"/>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ja-JP" altLang="en-US" sz="1400" dirty="0">
                <a:latin typeface="Meiryo UI" panose="020B0604030504040204" pitchFamily="50" charset="-128"/>
                <a:ea typeface="Meiryo UI" panose="020B0604030504040204" pitchFamily="50" charset="-128"/>
              </a:rPr>
              <a:t>一般国民</a:t>
            </a:r>
          </a:p>
        </p:txBody>
      </p:sp>
      <p:sp>
        <p:nvSpPr>
          <p:cNvPr id="6" name="フローチャート: 手操作入力 5"/>
          <p:cNvSpPr/>
          <p:nvPr/>
        </p:nvSpPr>
        <p:spPr>
          <a:xfrm>
            <a:off x="115342" y="516975"/>
            <a:ext cx="2529877" cy="1369716"/>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誰でも自由に利活用するサービスを構築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アイデアソン・ハッカソン等</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市民参加型</a:t>
            </a:r>
            <a:endParaRPr lang="en-US" altLang="ja-JP" dirty="0">
              <a:latin typeface="Meiryo UI" panose="020B0604030504040204" pitchFamily="50" charset="-128"/>
              <a:ea typeface="Meiryo UI" panose="020B0604030504040204" pitchFamily="50" charset="-128"/>
            </a:endParaRPr>
          </a:p>
        </p:txBody>
      </p:sp>
      <p:sp>
        <p:nvSpPr>
          <p:cNvPr id="53" name="フローチャート: 手操作入力 52"/>
          <p:cNvSpPr/>
          <p:nvPr/>
        </p:nvSpPr>
        <p:spPr>
          <a:xfrm>
            <a:off x="767895" y="5786749"/>
            <a:ext cx="2974606" cy="844227"/>
          </a:xfrm>
          <a:prstGeom prst="flowChartManualInp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ja-JP" dirty="0">
                <a:latin typeface="Meiryo UI" panose="020B0604030504040204" pitchFamily="50" charset="-128"/>
                <a:ea typeface="Meiryo UI" panose="020B0604030504040204" pitchFamily="50" charset="-128"/>
              </a:rPr>
              <a:t>Data</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Open</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Linked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Open Data</a:t>
            </a:r>
            <a:r>
              <a:rPr lang="ja-JP" altLang="en-US" dirty="0">
                <a:latin typeface="Meiryo UI" panose="020B0604030504040204" pitchFamily="50" charset="-128"/>
                <a:ea typeface="Meiryo UI" panose="020B0604030504040204" pitchFamily="50" charset="-128"/>
              </a:rPr>
              <a:t>化</a:t>
            </a:r>
            <a:endParaRPr lang="en-US" altLang="ja-JP" dirty="0">
              <a:latin typeface="Meiryo UI" panose="020B0604030504040204" pitchFamily="50" charset="-128"/>
              <a:ea typeface="Meiryo UI" panose="020B0604030504040204" pitchFamily="50" charset="-128"/>
            </a:endParaRPr>
          </a:p>
        </p:txBody>
      </p:sp>
      <p:sp>
        <p:nvSpPr>
          <p:cNvPr id="54" name="円/楕円 53"/>
          <p:cNvSpPr/>
          <p:nvPr/>
        </p:nvSpPr>
        <p:spPr>
          <a:xfrm>
            <a:off x="7924154" y="2755559"/>
            <a:ext cx="1566207" cy="638083"/>
          </a:xfrm>
          <a:prstGeom prst="ellipse">
            <a:avLst/>
          </a:prstGeom>
        </p:spPr>
        <p:style>
          <a:lnRef idx="1">
            <a:schemeClr val="accent5"/>
          </a:lnRef>
          <a:fillRef idx="3">
            <a:schemeClr val="accent5"/>
          </a:fillRef>
          <a:effectRef idx="2">
            <a:schemeClr val="accent5"/>
          </a:effectRef>
          <a:fontRef idx="minor">
            <a:schemeClr val="lt1"/>
          </a:fontRef>
        </p:style>
        <p:txBody>
          <a:bodyPr tIns="0" rtlCol="0" anchor="t" anchorCtr="0"/>
          <a:lstStyle/>
          <a:p>
            <a:pPr algn="ctr"/>
            <a:r>
              <a:rPr lang="en-US" altLang="ja-JP" sz="1400" dirty="0">
                <a:latin typeface="Meiryo UI" panose="020B0604030504040204" pitchFamily="50" charset="-128"/>
                <a:ea typeface="Meiryo UI" panose="020B0604030504040204" pitchFamily="50" charset="-128"/>
              </a:rPr>
              <a:t>System</a:t>
            </a:r>
          </a:p>
          <a:p>
            <a:pPr algn="ctr"/>
            <a:r>
              <a:rPr lang="en-US" altLang="ja-JP" sz="1400" dirty="0">
                <a:latin typeface="Meiryo UI" panose="020B0604030504040204" pitchFamily="50" charset="-128"/>
                <a:ea typeface="Meiryo UI" panose="020B0604030504040204" pitchFamily="50" charset="-128"/>
              </a:rPr>
              <a:t>Librarians</a:t>
            </a:r>
            <a:endParaRPr lang="ja-JP" altLang="en-US" sz="1400" dirty="0">
              <a:latin typeface="Meiryo UI" panose="020B0604030504040204" pitchFamily="50" charset="-128"/>
              <a:ea typeface="Meiryo UI" panose="020B0604030504040204" pitchFamily="50" charset="-128"/>
            </a:endParaRPr>
          </a:p>
        </p:txBody>
      </p:sp>
      <p:sp>
        <p:nvSpPr>
          <p:cNvPr id="55" name="円/楕円 54"/>
          <p:cNvSpPr/>
          <p:nvPr/>
        </p:nvSpPr>
        <p:spPr>
          <a:xfrm>
            <a:off x="5971684" y="5192650"/>
            <a:ext cx="1710981" cy="67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a:latin typeface="Meiryo UI" panose="020B0604030504040204" pitchFamily="50" charset="-128"/>
                <a:ea typeface="Meiryo UI" panose="020B0604030504040204" pitchFamily="50" charset="-128"/>
              </a:rPr>
              <a:t>Wikipedeia</a:t>
            </a:r>
            <a:endParaRPr lang="ja-JP" altLang="en-US" sz="1400" dirty="0">
              <a:latin typeface="Meiryo UI" panose="020B0604030504040204" pitchFamily="50" charset="-128"/>
              <a:ea typeface="Meiryo UI" panose="020B0604030504040204" pitchFamily="50" charset="-128"/>
            </a:endParaRPr>
          </a:p>
        </p:txBody>
      </p:sp>
      <p:sp>
        <p:nvSpPr>
          <p:cNvPr id="52" name="横巻き 51"/>
          <p:cNvSpPr/>
          <p:nvPr/>
        </p:nvSpPr>
        <p:spPr>
          <a:xfrm>
            <a:off x="10406575" y="3514170"/>
            <a:ext cx="1714890" cy="31253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恒久的保存基盤を核にして、様々な分野での知識創造活動が行われ、様々な目的で利活用できるように</a:t>
            </a:r>
          </a:p>
        </p:txBody>
      </p:sp>
    </p:spTree>
    <p:extLst>
      <p:ext uri="{BB962C8B-B14F-4D97-AF65-F5344CB8AC3E}">
        <p14:creationId xmlns:p14="http://schemas.microsoft.com/office/powerpoint/2010/main" val="2206326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ナショナルアーカイブにおける</a:t>
            </a:r>
            <a:br>
              <a:rPr lang="en-US" altLang="ja-JP" dirty="0"/>
            </a:br>
            <a:r>
              <a:rPr lang="ja-JP" altLang="en-US" dirty="0"/>
              <a:t>セマンティックウェブ化</a:t>
            </a:r>
          </a:p>
        </p:txBody>
      </p:sp>
    </p:spTree>
    <p:extLst>
      <p:ext uri="{BB962C8B-B14F-4D97-AF65-F5344CB8AC3E}">
        <p14:creationId xmlns:p14="http://schemas.microsoft.com/office/powerpoint/2010/main" val="2665551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0"/>
            <a:ext cx="12107917" cy="928670"/>
          </a:xfrm>
        </p:spPr>
        <p:txBody>
          <a:bodyPr>
            <a:normAutofit/>
          </a:bodyPr>
          <a:lstStyle/>
          <a:p>
            <a:r>
              <a:rPr lang="ja-JP" altLang="en-US" sz="4000" dirty="0"/>
              <a:t>ナショナルアーカイブにおける</a:t>
            </a:r>
            <a:r>
              <a:rPr lang="en-US" altLang="ja-JP" sz="4000" dirty="0"/>
              <a:t>LOD</a:t>
            </a:r>
            <a:r>
              <a:rPr lang="ja-JP" altLang="en-US" sz="4000" dirty="0"/>
              <a:t>化</a:t>
            </a:r>
          </a:p>
        </p:txBody>
      </p:sp>
      <p:sp>
        <p:nvSpPr>
          <p:cNvPr id="3" name="スライド番号プレースホルダー 2"/>
          <p:cNvSpPr>
            <a:spLocks noGrp="1"/>
          </p:cNvSpPr>
          <p:nvPr>
            <p:ph type="sldNum" sz="quarter" idx="12"/>
          </p:nvPr>
        </p:nvSpPr>
        <p:spPr/>
        <p:txBody>
          <a:bodyPr/>
          <a:lstStyle/>
          <a:p>
            <a:fld id="{042AED99-7FB4-404E-8A97-64753DCE42EC}" type="slidenum">
              <a:rPr kumimoji="0" lang="en-US" smtClean="0"/>
              <a:pPr/>
              <a:t>62</a:t>
            </a:fld>
            <a:endParaRPr kumimoji="0" lang="en-US"/>
          </a:p>
        </p:txBody>
      </p:sp>
      <p:sp>
        <p:nvSpPr>
          <p:cNvPr id="4" name="AutoShape 8"/>
          <p:cNvSpPr>
            <a:spLocks noChangeArrowheads="1"/>
          </p:cNvSpPr>
          <p:nvPr/>
        </p:nvSpPr>
        <p:spPr bwMode="auto">
          <a:xfrm>
            <a:off x="493842" y="999952"/>
            <a:ext cx="889705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tIns="0" anchor="t" anchorCtr="0">
            <a:noAutofit/>
          </a:bodyPr>
          <a:lstStyle/>
          <a:p>
            <a:pPr marL="342900" indent="-342900">
              <a:lnSpc>
                <a:spcPts val="2000"/>
              </a:lnSpc>
              <a:defRPr/>
            </a:pPr>
            <a:r>
              <a:rPr lang="ja-JP" altLang="en-US" sz="1400" b="1" dirty="0">
                <a:solidFill>
                  <a:srgbClr val="FF0000"/>
                </a:solidFill>
                <a:latin typeface="Meiryo UI" panose="020B0604030504040204" pitchFamily="50" charset="-128"/>
                <a:ea typeface="Meiryo UI" panose="020B0604030504040204" pitchFamily="50" charset="-128"/>
              </a:rPr>
              <a:t>知的情報資源の利用</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5" name="AutoShape 8"/>
          <p:cNvSpPr>
            <a:spLocks noChangeArrowheads="1"/>
          </p:cNvSpPr>
          <p:nvPr/>
        </p:nvSpPr>
        <p:spPr bwMode="auto">
          <a:xfrm>
            <a:off x="459237" y="3616586"/>
            <a:ext cx="8853829" cy="2970346"/>
          </a:xfrm>
          <a:prstGeom prst="roundRect">
            <a:avLst>
              <a:gd name="adj" fmla="val 8169"/>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 恒久的保存基盤</a:t>
            </a:r>
            <a:r>
              <a:rPr lang="ja-JP" altLang="en-US" sz="1200" b="1" dirty="0">
                <a:solidFill>
                  <a:schemeClr val="tx1"/>
                </a:solidFill>
                <a:latin typeface="Meiryo UI" panose="020B0604030504040204" pitchFamily="50" charset="-128"/>
                <a:ea typeface="Meiryo UI" panose="020B0604030504040204" pitchFamily="50" charset="-128"/>
              </a:rPr>
              <a:t>（目的・分野を問わず）⇒</a:t>
            </a:r>
            <a:r>
              <a:rPr lang="en-US" altLang="ja-JP" sz="1200" b="1" dirty="0">
                <a:solidFill>
                  <a:schemeClr val="tx1"/>
                </a:solidFill>
                <a:latin typeface="Meiryo UI" panose="020B0604030504040204" pitchFamily="50" charset="-128"/>
                <a:ea typeface="Meiryo UI" panose="020B0604030504040204" pitchFamily="50" charset="-128"/>
              </a:rPr>
              <a:t>Data</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endParaRPr lang="en-US" altLang="ja-JP" sz="500" b="1"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493842" y="1872430"/>
            <a:ext cx="8819225" cy="8052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marL="342900" indent="-342900">
              <a:lnSpc>
                <a:spcPts val="2000"/>
              </a:lnSpc>
              <a:defRPr/>
            </a:pPr>
            <a:r>
              <a:rPr lang="ja-JP" altLang="en-US" b="1" dirty="0">
                <a:solidFill>
                  <a:srgbClr val="FF0000"/>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情報活用基盤</a:t>
            </a:r>
            <a:r>
              <a:rPr lang="ja-JP" altLang="en-US" sz="1200" b="1" dirty="0">
                <a:solidFill>
                  <a:schemeClr val="tx1"/>
                </a:solidFill>
                <a:latin typeface="Meiryo UI" panose="020B0604030504040204" pitchFamily="50" charset="-128"/>
                <a:ea typeface="Meiryo UI" panose="020B0604030504040204" pitchFamily="50" charset="-128"/>
              </a:rPr>
              <a:t>（目的毎）⇒</a:t>
            </a:r>
            <a:r>
              <a:rPr lang="en-US" altLang="ja-JP" sz="1200" b="1" dirty="0">
                <a:solidFill>
                  <a:schemeClr val="tx1"/>
                </a:solidFill>
                <a:latin typeface="Meiryo UI" panose="020B0604030504040204" pitchFamily="50" charset="-128"/>
                <a:ea typeface="Meiryo UI" panose="020B0604030504040204" pitchFamily="50" charset="-128"/>
              </a:rPr>
              <a:t>Service</a:t>
            </a:r>
            <a:r>
              <a:rPr lang="ja-JP" altLang="en-US" sz="1200" b="1" dirty="0">
                <a:solidFill>
                  <a:schemeClr val="tx1"/>
                </a:solidFill>
                <a:latin typeface="Meiryo UI" panose="020B0604030504040204" pitchFamily="50" charset="-128"/>
                <a:ea typeface="Meiryo UI" panose="020B0604030504040204" pitchFamily="50" charset="-128"/>
              </a:rPr>
              <a:t> </a:t>
            </a:r>
            <a:r>
              <a:rPr lang="en-US" altLang="ja-JP" sz="1200" b="1" dirty="0">
                <a:solidFill>
                  <a:schemeClr val="tx1"/>
                </a:solidFill>
                <a:latin typeface="Meiryo UI" panose="020B0604030504040204" pitchFamily="50" charset="-128"/>
                <a:ea typeface="Meiryo UI" panose="020B0604030504040204" pitchFamily="50" charset="-128"/>
              </a:rPr>
              <a:t>Provider</a:t>
            </a:r>
          </a:p>
        </p:txBody>
      </p:sp>
      <p:sp>
        <p:nvSpPr>
          <p:cNvPr id="7" name="AutoShape 8"/>
          <p:cNvSpPr>
            <a:spLocks noChangeArrowheads="1"/>
          </p:cNvSpPr>
          <p:nvPr/>
        </p:nvSpPr>
        <p:spPr bwMode="auto">
          <a:xfrm>
            <a:off x="493842" y="2757888"/>
            <a:ext cx="8858619" cy="804444"/>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nSpc>
                <a:spcPts val="1600"/>
              </a:lnSpc>
            </a:pPr>
            <a:r>
              <a:rPr lang="ja-JP" altLang="en-US" sz="1600" b="1" dirty="0">
                <a:solidFill>
                  <a:srgbClr val="FF0000"/>
                </a:solidFill>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知識創造基盤</a:t>
            </a:r>
            <a:r>
              <a:rPr lang="ja-JP" altLang="en-US" sz="1200" b="1" dirty="0">
                <a:latin typeface="Meiryo UI" panose="020B0604030504040204" pitchFamily="50" charset="-128"/>
                <a:ea typeface="Meiryo UI" panose="020B0604030504040204" pitchFamily="50" charset="-128"/>
              </a:rPr>
              <a:t>（分野毎）</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innovation</a:t>
            </a: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a:t>
            </a:r>
            <a:r>
              <a:rPr lang="en-US" altLang="ja-JP" sz="1600" b="1" dirty="0" err="1">
                <a:latin typeface="Meiryo UI" panose="020B0604030504040204" pitchFamily="50" charset="-128"/>
                <a:ea typeface="Meiryo UI" panose="020B0604030504040204" pitchFamily="50" charset="-128"/>
              </a:rPr>
              <a:t>Creater</a:t>
            </a:r>
            <a:endParaRPr lang="en-US" altLang="ja-JP" sz="1600" b="1"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862004" y="4066454"/>
            <a:ext cx="7112813" cy="50656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400" b="1" dirty="0">
                <a:latin typeface="Meiryo UI" panose="020B0604030504040204" pitchFamily="50" charset="-128"/>
                <a:ea typeface="Meiryo UI" panose="020B0604030504040204" pitchFamily="50" charset="-128"/>
              </a:rPr>
              <a:t>検索・配信機能</a:t>
            </a:r>
            <a:r>
              <a:rPr lang="ja-JP" altLang="en-US" sz="1200" b="1" dirty="0">
                <a:latin typeface="Meiryo UI" panose="020B0604030504040204" pitchFamily="50" charset="-128"/>
                <a:ea typeface="Meiryo UI" panose="020B0604030504040204" pitchFamily="50" charset="-128"/>
              </a:rPr>
              <a:t>（拠点・分野・形態を問わないプラットフォーム）</a:t>
            </a:r>
            <a:endParaRPr lang="en-US" altLang="ja-JP" sz="1100" b="1" dirty="0">
              <a:latin typeface="Meiryo UI" panose="020B0604030504040204" pitchFamily="50" charset="-128"/>
              <a:ea typeface="Meiryo UI" panose="020B0604030504040204" pitchFamily="50" charset="-128"/>
            </a:endParaRPr>
          </a:p>
        </p:txBody>
      </p:sp>
      <p:sp>
        <p:nvSpPr>
          <p:cNvPr id="10" name="AutoShape 8"/>
          <p:cNvSpPr>
            <a:spLocks noChangeArrowheads="1"/>
          </p:cNvSpPr>
          <p:nvPr/>
        </p:nvSpPr>
        <p:spPr bwMode="auto">
          <a:xfrm>
            <a:off x="690541" y="5719617"/>
            <a:ext cx="1456518" cy="625747"/>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endParaRPr lang="en-US" altLang="ja-JP" sz="1100" b="1" dirty="0">
              <a:latin typeface="Meiryo UI" panose="020B0604030504040204" pitchFamily="50" charset="-128"/>
              <a:ea typeface="Meiryo UI" panose="020B0604030504040204" pitchFamily="50" charset="-128"/>
            </a:endParaRPr>
          </a:p>
          <a:p>
            <a:pPr>
              <a:lnSpc>
                <a:spcPts val="1600"/>
              </a:lnSpc>
            </a:pPr>
            <a:r>
              <a:rPr lang="ja-JP" altLang="en-US" sz="1100" b="1" dirty="0">
                <a:latin typeface="Meiryo UI" panose="020B0604030504040204" pitchFamily="50" charset="-128"/>
                <a:ea typeface="Meiryo UI" panose="020B0604030504040204" pitchFamily="50" charset="-128"/>
              </a:rPr>
              <a:t>・蔵書のデジタル化</a:t>
            </a:r>
            <a:endParaRPr lang="en-US" altLang="ja-JP" sz="1100" b="1"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666448" y="4714007"/>
            <a:ext cx="1536842" cy="864616"/>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収集機能</a:t>
            </a:r>
            <a:endParaRPr lang="en-US" altLang="ja-JP" sz="1200" b="1" dirty="0">
              <a:latin typeface="Meiryo UI" panose="020B0604030504040204" pitchFamily="50" charset="-128"/>
              <a:ea typeface="Meiryo UI" panose="020B0604030504040204" pitchFamily="50" charset="-128"/>
            </a:endParaRPr>
          </a:p>
          <a:p>
            <a:pPr>
              <a:lnSpc>
                <a:spcPts val="1600"/>
              </a:lnSpc>
            </a:pPr>
            <a:r>
              <a:rPr lang="ja-JP" altLang="en-US" sz="1200" b="1" dirty="0">
                <a:latin typeface="Meiryo UI" panose="020B0604030504040204" pitchFamily="50" charset="-128"/>
                <a:ea typeface="Meiryo UI" panose="020B0604030504040204" pitchFamily="50" charset="-128"/>
              </a:rPr>
              <a:t>・</a:t>
            </a:r>
            <a:endParaRPr lang="en-US" altLang="ja-JP" sz="1200" b="1" dirty="0">
              <a:latin typeface="Meiryo UI" panose="020B0604030504040204" pitchFamily="50" charset="-128"/>
              <a:ea typeface="Meiryo UI" panose="020B0604030504040204" pitchFamily="50" charset="-128"/>
            </a:endParaRPr>
          </a:p>
        </p:txBody>
      </p:sp>
      <p:sp>
        <p:nvSpPr>
          <p:cNvPr id="12" name="AutoShape 8"/>
          <p:cNvSpPr>
            <a:spLocks noChangeArrowheads="1"/>
          </p:cNvSpPr>
          <p:nvPr/>
        </p:nvSpPr>
        <p:spPr bwMode="auto">
          <a:xfrm>
            <a:off x="2302163" y="4768139"/>
            <a:ext cx="3570296" cy="1694469"/>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組織化・知識化</a:t>
            </a:r>
            <a:endParaRPr lang="en-US" altLang="ja-JP" sz="1200" b="1"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6016893" y="4745334"/>
            <a:ext cx="2982014" cy="1712594"/>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保存機能</a:t>
            </a:r>
            <a:endParaRPr lang="en-US" altLang="ja-JP" sz="1200" b="1" dirty="0">
              <a:latin typeface="Meiryo UI" panose="020B0604030504040204" pitchFamily="50" charset="-128"/>
              <a:ea typeface="Meiryo UI" panose="020B0604030504040204" pitchFamily="50" charset="-128"/>
            </a:endParaRPr>
          </a:p>
        </p:txBody>
      </p:sp>
      <p:pic>
        <p:nvPicPr>
          <p:cNvPr id="23" name="Picture 2" descr="C:\Users\staff\Desktop\5star-step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002" y="4871927"/>
            <a:ext cx="2382822" cy="1473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ローチャート : 磁気ディスク 53"/>
          <p:cNvSpPr/>
          <p:nvPr/>
        </p:nvSpPr>
        <p:spPr>
          <a:xfrm>
            <a:off x="4799417" y="6013758"/>
            <a:ext cx="1108646" cy="423425"/>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書誌・所在情報</a:t>
            </a:r>
            <a:endParaRPr lang="en-US" altLang="ja-JP" sz="11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4"/>
          <a:stretch>
            <a:fillRect/>
          </a:stretch>
        </p:blipFill>
        <p:spPr>
          <a:xfrm>
            <a:off x="4171789" y="5148749"/>
            <a:ext cx="1496759" cy="8368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図 24"/>
          <p:cNvPicPr>
            <a:picLocks noChangeAspect="1"/>
          </p:cNvPicPr>
          <p:nvPr/>
        </p:nvPicPr>
        <p:blipFill>
          <a:blip r:embed="rId5"/>
          <a:stretch>
            <a:fillRect/>
          </a:stretch>
        </p:blipFill>
        <p:spPr>
          <a:xfrm>
            <a:off x="6078273" y="5064402"/>
            <a:ext cx="2202472" cy="1195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フローチャート : 磁気ディスク 53"/>
          <p:cNvSpPr/>
          <p:nvPr/>
        </p:nvSpPr>
        <p:spPr>
          <a:xfrm>
            <a:off x="7770149" y="5800110"/>
            <a:ext cx="1351212" cy="657818"/>
          </a:xfrm>
          <a:prstGeom prst="flowChartMagneticDisk">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nSpc>
                <a:spcPts val="1700"/>
              </a:lnSpc>
            </a:pPr>
            <a:r>
              <a:rPr lang="ja-JP" altLang="en-US" sz="1100" dirty="0">
                <a:latin typeface="Meiryo UI" panose="020B0604030504040204" pitchFamily="50" charset="-128"/>
                <a:ea typeface="Meiryo UI" panose="020B0604030504040204" pitchFamily="50" charset="-128"/>
              </a:rPr>
              <a:t>保存用コンテンツ</a:t>
            </a:r>
            <a:endParaRPr lang="en-US" altLang="ja-JP" sz="1100" dirty="0">
              <a:latin typeface="Meiryo UI" panose="020B0604030504040204" pitchFamily="50" charset="-128"/>
              <a:ea typeface="Meiryo UI" panose="020B0604030504040204" pitchFamily="50" charset="-128"/>
            </a:endParaRPr>
          </a:p>
          <a:p>
            <a:pPr>
              <a:lnSpc>
                <a:spcPts val="1700"/>
              </a:lnSpc>
            </a:pPr>
            <a:r>
              <a:rPr lang="ja-JP" altLang="en-US" sz="1100" dirty="0">
                <a:latin typeface="Meiryo UI" panose="020B0604030504040204" pitchFamily="50" charset="-128"/>
                <a:ea typeface="Meiryo UI" panose="020B0604030504040204" pitchFamily="50" charset="-128"/>
              </a:rPr>
              <a:t>永久保存庫</a:t>
            </a:r>
            <a:endParaRPr lang="en-US" altLang="ja-JP" sz="11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5413083" y="2926277"/>
            <a:ext cx="1080067" cy="50000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研究開発・技術開発</a:t>
            </a:r>
            <a:endParaRPr lang="en-US" altLang="ja-JP" sz="12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2295649" y="3067277"/>
            <a:ext cx="1080067" cy="40332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創作活動</a:t>
            </a:r>
            <a:endParaRPr lang="en-US" altLang="ja-JP" sz="1200" dirty="0">
              <a:latin typeface="Meiryo UI" panose="020B0604030504040204" pitchFamily="50" charset="-128"/>
              <a:ea typeface="Meiryo UI" panose="020B0604030504040204" pitchFamily="50" charset="-128"/>
            </a:endParaRPr>
          </a:p>
        </p:txBody>
      </p:sp>
      <p:sp>
        <p:nvSpPr>
          <p:cNvPr id="28" name="AutoShape 8"/>
          <p:cNvSpPr>
            <a:spLocks noChangeArrowheads="1"/>
          </p:cNvSpPr>
          <p:nvPr/>
        </p:nvSpPr>
        <p:spPr bwMode="auto">
          <a:xfrm>
            <a:off x="3835287" y="3067816"/>
            <a:ext cx="1484284" cy="402250"/>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調査・研究活動</a:t>
            </a:r>
            <a:endParaRPr lang="en-US" altLang="ja-JP" sz="1200" dirty="0">
              <a:latin typeface="Meiryo UI" panose="020B0604030504040204" pitchFamily="50" charset="-128"/>
              <a:ea typeface="Meiryo UI" panose="020B0604030504040204" pitchFamily="50" charset="-128"/>
            </a:endParaRPr>
          </a:p>
        </p:txBody>
      </p:sp>
      <p:sp>
        <p:nvSpPr>
          <p:cNvPr id="29" name="AutoShape 8"/>
          <p:cNvSpPr>
            <a:spLocks noChangeArrowheads="1"/>
          </p:cNvSpPr>
          <p:nvPr/>
        </p:nvSpPr>
        <p:spPr bwMode="auto">
          <a:xfrm>
            <a:off x="6997288" y="2253520"/>
            <a:ext cx="1021225" cy="34704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文献情報</a:t>
            </a:r>
            <a:endParaRPr lang="en-US" altLang="ja-JP" sz="12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733181" y="2255886"/>
            <a:ext cx="2027501" cy="36469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indent="-342900" algn="ctr">
              <a:defRPr/>
            </a:pPr>
            <a:r>
              <a:rPr lang="ja-JP" altLang="en-US" sz="1200" dirty="0">
                <a:latin typeface="Meiryo UI" panose="020B0604030504040204" pitchFamily="50" charset="-128"/>
                <a:ea typeface="Meiryo UI" panose="020B0604030504040204" pitchFamily="50" charset="-128"/>
              </a:rPr>
              <a:t>文化財・メディア芸術</a:t>
            </a:r>
            <a:endParaRPr lang="en-US" altLang="ja-JP" sz="12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2962246" y="2293254"/>
            <a:ext cx="1046019" cy="343818"/>
          </a:xfrm>
          <a:prstGeom prst="roundRect">
            <a:avLst>
              <a:gd name="adj" fmla="val 25048"/>
            </a:avLst>
          </a:prstGeom>
          <a:ln>
            <a:headEnd/>
            <a:tailEnd/>
          </a:ln>
        </p:spPr>
        <p:style>
          <a:lnRef idx="2">
            <a:schemeClr val="accent6"/>
          </a:lnRef>
          <a:fillRef idx="1">
            <a:schemeClr val="lt1"/>
          </a:fillRef>
          <a:effectRef idx="0">
            <a:schemeClr val="accent6"/>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防災情報</a:t>
            </a:r>
            <a:endParaRPr lang="en-US" altLang="ja-JP" sz="12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7887696" y="1318818"/>
            <a:ext cx="1351622"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国際文化交流</a:t>
            </a:r>
            <a:endParaRPr lang="en-US" altLang="ja-JP" sz="1200" dirty="0">
              <a:latin typeface="Meiryo UI" panose="020B0604030504040204" pitchFamily="50" charset="-128"/>
              <a:ea typeface="Meiryo UI" panose="020B0604030504040204" pitchFamily="50" charset="-128"/>
            </a:endParaRPr>
          </a:p>
        </p:txBody>
      </p:sp>
      <p:sp>
        <p:nvSpPr>
          <p:cNvPr id="33" name="AutoShape 8"/>
          <p:cNvSpPr>
            <a:spLocks noChangeArrowheads="1"/>
          </p:cNvSpPr>
          <p:nvPr/>
        </p:nvSpPr>
        <p:spPr bwMode="auto">
          <a:xfrm>
            <a:off x="5169121" y="1248240"/>
            <a:ext cx="928591"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教育活用</a:t>
            </a:r>
            <a:endParaRPr lang="en-US" altLang="ja-JP" sz="1200" dirty="0">
              <a:latin typeface="Meiryo UI" panose="020B0604030504040204" pitchFamily="50" charset="-128"/>
              <a:ea typeface="Meiryo UI" panose="020B0604030504040204" pitchFamily="50" charset="-128"/>
            </a:endParaRPr>
          </a:p>
        </p:txBody>
      </p:sp>
      <p:sp>
        <p:nvSpPr>
          <p:cNvPr id="34" name="AutoShape 8"/>
          <p:cNvSpPr>
            <a:spLocks noChangeArrowheads="1"/>
          </p:cNvSpPr>
          <p:nvPr/>
        </p:nvSpPr>
        <p:spPr bwMode="auto">
          <a:xfrm>
            <a:off x="6748614" y="1306059"/>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地域活性化</a:t>
            </a:r>
            <a:endParaRPr lang="en-US" altLang="ja-JP" sz="12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2425666" y="1311766"/>
            <a:ext cx="1111340" cy="36101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新産業創出</a:t>
            </a:r>
            <a:endParaRPr lang="en-US" altLang="ja-JP" sz="12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4169924" y="2293254"/>
            <a:ext cx="1243158" cy="34381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a:t>
            </a:r>
            <a:r>
              <a:rPr lang="ja-JP" altLang="en-US" sz="1200" dirty="0" err="1">
                <a:latin typeface="Meiryo UI" panose="020B0604030504040204" pitchFamily="50" charset="-128"/>
                <a:ea typeface="Meiryo UI" panose="020B0604030504040204" pitchFamily="50" charset="-128"/>
              </a:rPr>
              <a:t>情報情報</a:t>
            </a:r>
            <a:endParaRPr lang="en-US" altLang="ja-JP" sz="12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828770" y="1227190"/>
            <a:ext cx="1203488" cy="454465"/>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科学技術</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イノベーション</a:t>
            </a:r>
            <a:endParaRPr lang="en-US" altLang="ja-JP" sz="1200" dirty="0">
              <a:latin typeface="Meiryo UI" panose="020B0604030504040204" pitchFamily="50" charset="-128"/>
              <a:ea typeface="Meiryo UI" panose="020B0604030504040204" pitchFamily="50" charset="-128"/>
            </a:endParaRPr>
          </a:p>
        </p:txBody>
      </p:sp>
      <p:sp>
        <p:nvSpPr>
          <p:cNvPr id="38" name="AutoShape 8"/>
          <p:cNvSpPr>
            <a:spLocks noChangeArrowheads="1"/>
          </p:cNvSpPr>
          <p:nvPr/>
        </p:nvSpPr>
        <p:spPr bwMode="auto">
          <a:xfrm>
            <a:off x="1130728" y="1268828"/>
            <a:ext cx="1111340" cy="460043"/>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新たな知識の創造</a:t>
            </a:r>
            <a:endParaRPr lang="en-US" altLang="ja-JP" sz="12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5497563" y="2295130"/>
            <a:ext cx="1422034" cy="3305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過去のウェブ情報</a:t>
            </a:r>
            <a:endParaRPr lang="en-US" altLang="ja-JP" sz="12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6575077" y="2951382"/>
            <a:ext cx="1401419" cy="4377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gn="ctr"/>
            <a:r>
              <a:rPr lang="ja-JP" altLang="en-US" sz="1200" dirty="0">
                <a:latin typeface="Meiryo UI" panose="020B0604030504040204" pitchFamily="50" charset="-128"/>
                <a:ea typeface="Meiryo UI" panose="020B0604030504040204" pitchFamily="50" charset="-128"/>
              </a:rPr>
              <a:t>ナレッジ・レファレンス情報作成</a:t>
            </a:r>
            <a:endParaRPr lang="en-US" altLang="ja-JP" sz="1200" dirty="0">
              <a:latin typeface="Meiryo UI" panose="020B0604030504040204" pitchFamily="50" charset="-128"/>
              <a:ea typeface="Meiryo UI" panose="020B0604030504040204" pitchFamily="50" charset="-128"/>
            </a:endParaRPr>
          </a:p>
        </p:txBody>
      </p:sp>
      <p:pic>
        <p:nvPicPr>
          <p:cNvPr id="41" name="図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2106" y="1998698"/>
            <a:ext cx="770631" cy="13708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左カーブ矢印 41"/>
          <p:cNvSpPr/>
          <p:nvPr/>
        </p:nvSpPr>
        <p:spPr>
          <a:xfrm flipH="1">
            <a:off x="366124" y="1525351"/>
            <a:ext cx="510615" cy="3724808"/>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schemeClr val="tx1"/>
              </a:solidFill>
              <a:latin typeface="Meiryo UI" panose="020B0604030504040204" pitchFamily="50" charset="-128"/>
              <a:ea typeface="Meiryo UI" panose="020B0604030504040204" pitchFamily="50" charset="-128"/>
            </a:endParaRPr>
          </a:p>
        </p:txBody>
      </p:sp>
      <p:sp>
        <p:nvSpPr>
          <p:cNvPr id="43" name="左矢印 42"/>
          <p:cNvSpPr/>
          <p:nvPr/>
        </p:nvSpPr>
        <p:spPr>
          <a:xfrm rot="5400000">
            <a:off x="6397664" y="3164731"/>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4" name="左矢印 43"/>
          <p:cNvSpPr/>
          <p:nvPr/>
        </p:nvSpPr>
        <p:spPr>
          <a:xfrm rot="5400000">
            <a:off x="6417103" y="2348524"/>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45" name="左矢印 44"/>
          <p:cNvSpPr/>
          <p:nvPr/>
        </p:nvSpPr>
        <p:spPr>
          <a:xfrm rot="5400000">
            <a:off x="6455602" y="1503760"/>
            <a:ext cx="222295" cy="86107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4799417" y="4633756"/>
            <a:ext cx="1298294" cy="363248"/>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a:lnSpc>
                <a:spcPts val="1600"/>
              </a:lnSpc>
            </a:pPr>
            <a:r>
              <a:rPr lang="ja-JP" altLang="en-US" sz="1200" b="1" dirty="0">
                <a:latin typeface="Meiryo UI" panose="020B0604030504040204" pitchFamily="50" charset="-128"/>
                <a:ea typeface="Meiryo UI" panose="020B0604030504040204" pitchFamily="50" charset="-128"/>
              </a:rPr>
              <a:t>権利情報管理</a:t>
            </a:r>
            <a:endParaRPr lang="en-US" altLang="ja-JP" sz="1200"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7"/>
          <a:stretch>
            <a:fillRect/>
          </a:stretch>
        </p:blipFill>
        <p:spPr>
          <a:xfrm>
            <a:off x="7239365" y="3711968"/>
            <a:ext cx="1868373" cy="12966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7" name="正方形/長方形 46"/>
          <p:cNvSpPr/>
          <p:nvPr/>
        </p:nvSpPr>
        <p:spPr>
          <a:xfrm>
            <a:off x="7907586" y="4927502"/>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8" name="正方形/長方形 47"/>
          <p:cNvSpPr/>
          <p:nvPr/>
        </p:nvSpPr>
        <p:spPr>
          <a:xfrm>
            <a:off x="2668867" y="5991828"/>
            <a:ext cx="1391337"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http://lod4all.net/</a:t>
            </a:r>
            <a:endParaRPr lang="ja-JP" altLang="en-US" sz="1200" dirty="0">
              <a:latin typeface="Meiryo UI" panose="020B0604030504040204" pitchFamily="50" charset="-128"/>
              <a:ea typeface="Meiryo UI" panose="020B0604030504040204" pitchFamily="50" charset="-128"/>
            </a:endParaRPr>
          </a:p>
        </p:txBody>
      </p:sp>
      <p:sp>
        <p:nvSpPr>
          <p:cNvPr id="49" name="横巻き 48"/>
          <p:cNvSpPr/>
          <p:nvPr/>
        </p:nvSpPr>
        <p:spPr>
          <a:xfrm>
            <a:off x="7460980" y="720109"/>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9</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8</a:t>
            </a:r>
            <a:r>
              <a:rPr lang="ja-JP" altLang="en-US" sz="1100" b="1" dirty="0">
                <a:solidFill>
                  <a:srgbClr val="FF0000"/>
                </a:solidFill>
                <a:latin typeface="Meiryo UI" panose="020B0604030504040204" pitchFamily="50" charset="-128"/>
                <a:ea typeface="Meiryo UI" panose="020B0604030504040204" pitchFamily="50" charset="-128"/>
              </a:rPr>
              <a:t>日版</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中山</a:t>
            </a:r>
            <a:endParaRPr lang="en-US" altLang="ja-JP" sz="1100" b="1" dirty="0">
              <a:solidFill>
                <a:srgbClr val="FF0000"/>
              </a:solidFill>
              <a:latin typeface="Meiryo UI" panose="020B0604030504040204" pitchFamily="50" charset="-128"/>
              <a:ea typeface="Meiryo UI" panose="020B0604030504040204" pitchFamily="50" charset="-128"/>
            </a:endParaRPr>
          </a:p>
        </p:txBody>
      </p:sp>
      <p:sp>
        <p:nvSpPr>
          <p:cNvPr id="50" name="横巻き 49"/>
          <p:cNvSpPr/>
          <p:nvPr/>
        </p:nvSpPr>
        <p:spPr>
          <a:xfrm>
            <a:off x="10117014" y="3927422"/>
            <a:ext cx="2074986" cy="243778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LOD</a:t>
            </a:r>
            <a:r>
              <a:rPr lang="ja-JP" altLang="en-US" b="1" dirty="0">
                <a:solidFill>
                  <a:srgbClr val="FF0000"/>
                </a:solidFill>
                <a:latin typeface="Meiryo UI" panose="020B0604030504040204" pitchFamily="50" charset="-128"/>
                <a:ea typeface="Meiryo UI" panose="020B0604030504040204" pitchFamily="50" charset="-128"/>
              </a:rPr>
              <a:t>化の動きは、ナショナルアーカイブの中で、サービスとして実現されていくことを想定</a:t>
            </a:r>
          </a:p>
        </p:txBody>
      </p:sp>
    </p:spTree>
    <p:extLst>
      <p:ext uri="{BB962C8B-B14F-4D97-AF65-F5344CB8AC3E}">
        <p14:creationId xmlns:p14="http://schemas.microsoft.com/office/powerpoint/2010/main" val="3619096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
          <p:cNvSpPr>
            <a:spLocks noChangeArrowheads="1"/>
          </p:cNvSpPr>
          <p:nvPr/>
        </p:nvSpPr>
        <p:spPr bwMode="auto">
          <a:xfrm>
            <a:off x="746596" y="1005808"/>
            <a:ext cx="1956912" cy="1004274"/>
          </a:xfrm>
          <a:prstGeom prst="roundRect">
            <a:avLst>
              <a:gd name="adj" fmla="val 8169"/>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著作（</a:t>
            </a:r>
            <a:r>
              <a:rPr lang="en-US" altLang="ja-JP" sz="800" b="1" dirty="0">
                <a:latin typeface="Meiryo UI" panose="020B0604030504040204" pitchFamily="50" charset="-128"/>
                <a:ea typeface="Meiryo UI" panose="020B0604030504040204" pitchFamily="50" charset="-128"/>
              </a:rPr>
              <a:t>Work</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87" name="AutoShape 8"/>
          <p:cNvSpPr>
            <a:spLocks noChangeArrowheads="1"/>
          </p:cNvSpPr>
          <p:nvPr/>
        </p:nvSpPr>
        <p:spPr bwMode="auto">
          <a:xfrm>
            <a:off x="2766069" y="1044116"/>
            <a:ext cx="3838934" cy="1151066"/>
          </a:xfrm>
          <a:prstGeom prst="roundRect">
            <a:avLst>
              <a:gd name="adj" fmla="val 8169"/>
            </a:avLst>
          </a:prstGeom>
          <a:ln>
            <a:headEnd/>
            <a:tailEnd/>
          </a:ln>
        </p:spPr>
        <p:style>
          <a:lnRef idx="1">
            <a:schemeClr val="accent4"/>
          </a:lnRef>
          <a:fillRef idx="2">
            <a:schemeClr val="accent4"/>
          </a:fillRef>
          <a:effectRef idx="1">
            <a:schemeClr val="accent4"/>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典拠・典籍・件名・キーワード・シソーラス等</a:t>
            </a:r>
            <a:endParaRPr lang="en-US" altLang="ja-JP" sz="800" dirty="0">
              <a:latin typeface="Meiryo UI" panose="020B0604030504040204" pitchFamily="50" charset="-128"/>
              <a:ea typeface="Meiryo UI" panose="020B0604030504040204" pitchFamily="50" charset="-128"/>
            </a:endParaRPr>
          </a:p>
        </p:txBody>
      </p:sp>
      <p:sp>
        <p:nvSpPr>
          <p:cNvPr id="84" name="AutoShape 8"/>
          <p:cNvSpPr>
            <a:spLocks noChangeArrowheads="1"/>
          </p:cNvSpPr>
          <p:nvPr/>
        </p:nvSpPr>
        <p:spPr bwMode="auto">
          <a:xfrm>
            <a:off x="8350957" y="3964130"/>
            <a:ext cx="1315699" cy="107531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無形物</a:t>
            </a:r>
            <a:endParaRPr lang="en-US" altLang="ja-JP" sz="800" dirty="0">
              <a:latin typeface="Meiryo UI" panose="020B0604030504040204" pitchFamily="50" charset="-128"/>
              <a:ea typeface="Meiryo UI" panose="020B0604030504040204" pitchFamily="50" charset="-128"/>
            </a:endParaRPr>
          </a:p>
        </p:txBody>
      </p:sp>
      <p:sp>
        <p:nvSpPr>
          <p:cNvPr id="83" name="AutoShape 8"/>
          <p:cNvSpPr>
            <a:spLocks noChangeArrowheads="1"/>
          </p:cNvSpPr>
          <p:nvPr/>
        </p:nvSpPr>
        <p:spPr bwMode="auto">
          <a:xfrm>
            <a:off x="6662063" y="3964130"/>
            <a:ext cx="1639395" cy="1045535"/>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有形物</a:t>
            </a:r>
            <a:endParaRPr lang="en-US" altLang="ja-JP" sz="800" dirty="0">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a:off x="605199" y="4036490"/>
            <a:ext cx="3715568" cy="929263"/>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dirty="0">
                <a:latin typeface="Meiryo UI" panose="020B0604030504040204" pitchFamily="50" charset="-128"/>
                <a:ea typeface="Meiryo UI" panose="020B0604030504040204" pitchFamily="50" charset="-128"/>
              </a:rPr>
              <a:t>参考情報</a:t>
            </a:r>
            <a:endParaRPr lang="en-US" altLang="ja-JP" sz="800" dirty="0">
              <a:latin typeface="Meiryo UI" panose="020B0604030504040204" pitchFamily="50" charset="-128"/>
              <a:ea typeface="Meiryo UI" panose="020B0604030504040204" pitchFamily="50" charset="-128"/>
            </a:endParaRPr>
          </a:p>
        </p:txBody>
      </p:sp>
      <p:sp>
        <p:nvSpPr>
          <p:cNvPr id="81" name="AutoShape 8"/>
          <p:cNvSpPr>
            <a:spLocks noChangeArrowheads="1"/>
          </p:cNvSpPr>
          <p:nvPr/>
        </p:nvSpPr>
        <p:spPr bwMode="auto">
          <a:xfrm>
            <a:off x="7382227" y="1569030"/>
            <a:ext cx="2105510" cy="2379127"/>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映像・動画</a:t>
            </a:r>
            <a:endParaRPr lang="en-US" altLang="ja-JP" sz="800" b="1" dirty="0">
              <a:latin typeface="Meiryo UI" panose="020B0604030504040204" pitchFamily="50" charset="-128"/>
              <a:ea typeface="Meiryo UI" panose="020B0604030504040204" pitchFamily="50" charset="-128"/>
            </a:endParaRPr>
          </a:p>
        </p:txBody>
      </p:sp>
      <p:sp>
        <p:nvSpPr>
          <p:cNvPr id="80" name="AutoShape 8"/>
          <p:cNvSpPr>
            <a:spLocks noChangeArrowheads="1"/>
          </p:cNvSpPr>
          <p:nvPr/>
        </p:nvSpPr>
        <p:spPr bwMode="auto">
          <a:xfrm>
            <a:off x="4499492" y="2216750"/>
            <a:ext cx="2105510" cy="2723132"/>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電子書籍・静止画・音声</a:t>
            </a:r>
            <a:endParaRPr lang="en-US" altLang="ja-JP" sz="800" b="1" dirty="0">
              <a:latin typeface="Meiryo UI" panose="020B0604030504040204" pitchFamily="50" charset="-128"/>
              <a:ea typeface="Meiryo UI" panose="020B0604030504040204" pitchFamily="50" charset="-128"/>
            </a:endParaRPr>
          </a:p>
        </p:txBody>
      </p:sp>
      <p:sp>
        <p:nvSpPr>
          <p:cNvPr id="79" name="AutoShape 8"/>
          <p:cNvSpPr>
            <a:spLocks noChangeArrowheads="1"/>
          </p:cNvSpPr>
          <p:nvPr/>
        </p:nvSpPr>
        <p:spPr bwMode="auto">
          <a:xfrm>
            <a:off x="712645" y="2293949"/>
            <a:ext cx="3715568" cy="1694709"/>
          </a:xfrm>
          <a:prstGeom prst="roundRect">
            <a:avLst>
              <a:gd name="adj" fmla="val 8169"/>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sz="800" b="1" dirty="0">
                <a:latin typeface="Meiryo UI" panose="020B0604030504040204" pitchFamily="50" charset="-128"/>
                <a:ea typeface="Meiryo UI" panose="020B0604030504040204" pitchFamily="50" charset="-128"/>
              </a:rPr>
              <a:t>書籍</a:t>
            </a:r>
            <a:endParaRPr lang="en-US" altLang="ja-JP" sz="800" b="1" dirty="0">
              <a:latin typeface="Meiryo UI" panose="020B0604030504040204" pitchFamily="50" charset="-128"/>
              <a:ea typeface="Meiryo UI" panose="020B0604030504040204" pitchFamily="50" charset="-128"/>
            </a:endParaRPr>
          </a:p>
          <a:p>
            <a:pPr marL="342900" indent="-342900">
              <a:defRPr/>
            </a:pPr>
            <a:endParaRPr lang="en-US" altLang="ja-JP" sz="800" b="1" dirty="0">
              <a:latin typeface="Meiryo UI" panose="020B0604030504040204" pitchFamily="50" charset="-128"/>
              <a:ea typeface="Meiryo UI" panose="020B0604030504040204" pitchFamily="50" charset="-128"/>
            </a:endParaRPr>
          </a:p>
        </p:txBody>
      </p:sp>
      <p:sp>
        <p:nvSpPr>
          <p:cNvPr id="78" name="AutoShape 8"/>
          <p:cNvSpPr>
            <a:spLocks noChangeArrowheads="1"/>
          </p:cNvSpPr>
          <p:nvPr/>
        </p:nvSpPr>
        <p:spPr bwMode="auto">
          <a:xfrm>
            <a:off x="568017" y="5132442"/>
            <a:ext cx="9143339" cy="1737896"/>
          </a:xfrm>
          <a:prstGeom prst="roundRect">
            <a:avLst>
              <a:gd name="adj" fmla="val 8169"/>
            </a:avLst>
          </a:prstGeom>
          <a:ln>
            <a:headEnd/>
            <a:tailEnd/>
          </a:ln>
        </p:spPr>
        <p:style>
          <a:lnRef idx="1">
            <a:schemeClr val="accent3"/>
          </a:lnRef>
          <a:fillRef idx="2">
            <a:schemeClr val="accent3"/>
          </a:fillRef>
          <a:effectRef idx="1">
            <a:schemeClr val="accent3"/>
          </a:effectRef>
          <a:fontRef idx="minor">
            <a:schemeClr val="dk1"/>
          </a:fontRef>
        </p:style>
        <p:txBody>
          <a:bodyPr wrap="square" anchor="t" anchorCtr="0">
            <a:noAutofit/>
          </a:bodyPr>
          <a:lstStyle/>
          <a:p>
            <a:pPr marL="342900" indent="-342900">
              <a:defRPr/>
            </a:pPr>
            <a:r>
              <a:rPr lang="ja-JP" altLang="en-US" sz="1000" b="1" dirty="0">
                <a:latin typeface="Meiryo UI" panose="020B0604030504040204" pitchFamily="50" charset="-128"/>
                <a:ea typeface="Meiryo UI" panose="020B0604030504040204" pitchFamily="50" charset="-128"/>
              </a:rPr>
              <a:t>コンテンツホルダー（</a:t>
            </a:r>
            <a:r>
              <a:rPr lang="en-US" altLang="ja-JP" sz="1000" b="1" dirty="0">
                <a:latin typeface="Meiryo UI" panose="020B0604030504040204" pitchFamily="50" charset="-128"/>
                <a:ea typeface="Meiryo UI" panose="020B0604030504040204" pitchFamily="50" charset="-128"/>
              </a:rPr>
              <a:t>item</a:t>
            </a:r>
            <a:r>
              <a:rPr lang="ja-JP" altLang="en-US" sz="1000" b="1"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p:txBody>
      </p:sp>
      <p:sp>
        <p:nvSpPr>
          <p:cNvPr id="53" name="AutoShape 8"/>
          <p:cNvSpPr>
            <a:spLocks noChangeArrowheads="1"/>
          </p:cNvSpPr>
          <p:nvPr/>
        </p:nvSpPr>
        <p:spPr bwMode="auto">
          <a:xfrm>
            <a:off x="755289" y="5455199"/>
            <a:ext cx="2003388" cy="126554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博物館・美術館・文書館</a:t>
            </a:r>
            <a:endParaRPr lang="en-US" altLang="ja-JP" sz="1100" dirty="0">
              <a:latin typeface="Meiryo UI" panose="020B0604030504040204" pitchFamily="50" charset="-128"/>
              <a:ea typeface="Meiryo UI" panose="020B0604030504040204" pitchFamily="50" charset="-128"/>
            </a:endParaRPr>
          </a:p>
          <a:p>
            <a:pPr marL="342900" indent="-342900" algn="ctr">
              <a:defRPr/>
            </a:pPr>
            <a:r>
              <a:rPr lang="ja-JP" altLang="en-US" sz="1100" dirty="0">
                <a:latin typeface="Meiryo UI" panose="020B0604030504040204" pitchFamily="50" charset="-128"/>
                <a:ea typeface="Meiryo UI" panose="020B0604030504040204" pitchFamily="50" charset="-128"/>
              </a:rPr>
              <a:t>・ギャラリー</a:t>
            </a:r>
            <a:endParaRPr lang="en-US" altLang="ja-JP" sz="11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0" y="-85276"/>
            <a:ext cx="12192000" cy="928670"/>
          </a:xfrm>
        </p:spPr>
        <p:txBody>
          <a:bodyPr>
            <a:noAutofit/>
          </a:bodyPr>
          <a:lstStyle/>
          <a:p>
            <a:r>
              <a:rPr lang="ja-JP" altLang="en-US" sz="3200" dirty="0"/>
              <a:t>文化資産として関連付けて保存すべきインスタンス</a:t>
            </a:r>
            <a:br>
              <a:rPr lang="en-US" altLang="ja-JP" sz="3200" dirty="0"/>
            </a:br>
            <a:r>
              <a:rPr lang="en-US" altLang="ja-JP" sz="2800" dirty="0"/>
              <a:t>【</a:t>
            </a:r>
            <a:r>
              <a:rPr lang="ja-JP" altLang="en-US" sz="2800" dirty="0"/>
              <a:t>源氏物語を例に</a:t>
            </a:r>
            <a:r>
              <a:rPr lang="en-US" altLang="ja-JP" sz="2800" dirty="0"/>
              <a:t>】</a:t>
            </a:r>
            <a:endParaRPr lang="ja-JP" altLang="en-US" sz="2800" dirty="0"/>
          </a:p>
        </p:txBody>
      </p:sp>
      <p:sp>
        <p:nvSpPr>
          <p:cNvPr id="4" name="スライド番号プレースホルダー 3"/>
          <p:cNvSpPr>
            <a:spLocks noGrp="1"/>
          </p:cNvSpPr>
          <p:nvPr>
            <p:ph type="sldNum" sz="quarter" idx="12"/>
          </p:nvPr>
        </p:nvSpPr>
        <p:spPr>
          <a:xfrm>
            <a:off x="7599211" y="6370160"/>
            <a:ext cx="1901753" cy="350585"/>
          </a:xfrm>
        </p:spPr>
        <p:txBody>
          <a:bodyPr/>
          <a:lstStyle/>
          <a:p>
            <a:fld id="{042AED99-7FB4-404E-8A97-64753DCE42EC}" type="slidenum">
              <a:rPr kumimoji="0" lang="en-US" sz="800"/>
              <a:pPr/>
              <a:t>63</a:t>
            </a:fld>
            <a:endParaRPr kumimoji="0" lang="en-US" sz="800"/>
          </a:p>
        </p:txBody>
      </p:sp>
      <p:sp>
        <p:nvSpPr>
          <p:cNvPr id="5" name="AutoShape 8"/>
          <p:cNvSpPr>
            <a:spLocks noChangeArrowheads="1"/>
          </p:cNvSpPr>
          <p:nvPr/>
        </p:nvSpPr>
        <p:spPr bwMode="auto">
          <a:xfrm>
            <a:off x="828287" y="1230020"/>
            <a:ext cx="638742" cy="32068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6" name="AutoShape 8"/>
          <p:cNvSpPr>
            <a:spLocks noChangeArrowheads="1"/>
          </p:cNvSpPr>
          <p:nvPr/>
        </p:nvSpPr>
        <p:spPr bwMode="auto">
          <a:xfrm>
            <a:off x="755290" y="1759395"/>
            <a:ext cx="1853905" cy="48107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b="1" dirty="0">
                <a:latin typeface="Meiryo UI" panose="020B0604030504040204" pitchFamily="50" charset="-128"/>
                <a:ea typeface="Meiryo UI" panose="020B0604030504040204" pitchFamily="50" charset="-128"/>
              </a:rPr>
              <a:t>源氏物語（平安中期写し）</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ja-JP" altLang="en-US" sz="800" b="1" dirty="0">
                <a:latin typeface="Meiryo UI" panose="020B0604030504040204" pitchFamily="50" charset="-128"/>
                <a:ea typeface="Meiryo UI" panose="020B0604030504040204" pitchFamily="50" charset="-128"/>
              </a:rPr>
              <a:t>紫式部</a:t>
            </a:r>
            <a:endParaRPr lang="en-US" altLang="ja-JP" sz="800" b="1" dirty="0">
              <a:latin typeface="Meiryo UI" panose="020B0604030504040204" pitchFamily="50" charset="-128"/>
              <a:ea typeface="Meiryo UI" panose="020B0604030504040204" pitchFamily="50" charset="-128"/>
            </a:endParaRPr>
          </a:p>
          <a:p>
            <a:pPr marL="342900" indent="-342900" algn="ctr">
              <a:defRPr/>
            </a:pPr>
            <a:r>
              <a:rPr lang="en-US" altLang="ja-JP" sz="800" b="1" dirty="0">
                <a:latin typeface="Meiryo UI" panose="020B0604030504040204" pitchFamily="50" charset="-128"/>
                <a:ea typeface="Meiryo UI" panose="020B0604030504040204" pitchFamily="50" charset="-128"/>
              </a:rPr>
              <a:t>NDL</a:t>
            </a:r>
            <a:r>
              <a:rPr lang="ja-JP" altLang="en-US" sz="800" b="1" dirty="0">
                <a:latin typeface="Meiryo UI" panose="020B0604030504040204" pitchFamily="50" charset="-128"/>
                <a:ea typeface="Meiryo UI" panose="020B0604030504040204" pitchFamily="50" charset="-128"/>
              </a:rPr>
              <a:t>書誌</a:t>
            </a:r>
            <a:r>
              <a:rPr lang="en-US" altLang="ja-JP" sz="800" b="1" dirty="0">
                <a:latin typeface="Meiryo UI" panose="020B0604030504040204" pitchFamily="50" charset="-128"/>
                <a:ea typeface="Meiryo UI" panose="020B0604030504040204" pitchFamily="50" charset="-128"/>
              </a:rPr>
              <a:t>ID</a:t>
            </a:r>
            <a:r>
              <a:rPr lang="ja-JP" altLang="en-US" sz="800" b="1" dirty="0">
                <a:latin typeface="Meiryo UI" panose="020B0604030504040204" pitchFamily="50" charset="-128"/>
                <a:ea typeface="Meiryo UI" panose="020B0604030504040204" pitchFamily="50" charset="-128"/>
              </a:rPr>
              <a:t> </a:t>
            </a:r>
            <a:r>
              <a:rPr lang="en-US" altLang="ja-JP" sz="800" b="1" dirty="0">
                <a:latin typeface="Meiryo UI" panose="020B0604030504040204" pitchFamily="50" charset="-128"/>
                <a:ea typeface="Meiryo UI" panose="020B0604030504040204" pitchFamily="50" charset="-128"/>
              </a:rPr>
              <a:t>: 000003284940</a:t>
            </a:r>
          </a:p>
        </p:txBody>
      </p:sp>
      <p:sp>
        <p:nvSpPr>
          <p:cNvPr id="7" name="AutoShape 8"/>
          <p:cNvSpPr>
            <a:spLocks noChangeArrowheads="1"/>
          </p:cNvSpPr>
          <p:nvPr/>
        </p:nvSpPr>
        <p:spPr bwMode="auto">
          <a:xfrm>
            <a:off x="1928664" y="25244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8" name="AutoShape 8"/>
          <p:cNvSpPr>
            <a:spLocks noChangeArrowheads="1"/>
          </p:cNvSpPr>
          <p:nvPr/>
        </p:nvSpPr>
        <p:spPr bwMode="auto">
          <a:xfrm>
            <a:off x="871078" y="26368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9" name="AutoShape 8"/>
          <p:cNvSpPr>
            <a:spLocks noChangeArrowheads="1"/>
          </p:cNvSpPr>
          <p:nvPr/>
        </p:nvSpPr>
        <p:spPr bwMode="auto">
          <a:xfrm>
            <a:off x="1023478" y="2789299"/>
            <a:ext cx="765135" cy="62718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単行本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現代語訳</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岩波書店</a:t>
            </a:r>
            <a:endParaRPr lang="en-US" altLang="ja-JP" sz="800" dirty="0">
              <a:latin typeface="Meiryo UI" panose="020B0604030504040204" pitchFamily="50" charset="-128"/>
              <a:ea typeface="Meiryo UI" panose="020B0604030504040204" pitchFamily="50" charset="-128"/>
            </a:endParaRPr>
          </a:p>
        </p:txBody>
      </p:sp>
      <p:sp>
        <p:nvSpPr>
          <p:cNvPr id="11" name="AutoShape 8"/>
          <p:cNvSpPr>
            <a:spLocks noChangeArrowheads="1"/>
          </p:cNvSpPr>
          <p:nvPr/>
        </p:nvSpPr>
        <p:spPr bwMode="auto">
          <a:xfrm>
            <a:off x="2081064" y="2676814"/>
            <a:ext cx="692562" cy="6774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文庫本</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円地文子</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新潮文庫</a:t>
            </a:r>
            <a:endParaRPr lang="en-US" altLang="ja-JP" sz="800" dirty="0">
              <a:latin typeface="Meiryo UI" panose="020B0604030504040204" pitchFamily="50" charset="-128"/>
              <a:ea typeface="Meiryo UI" panose="020B0604030504040204" pitchFamily="50" charset="-128"/>
            </a:endParaRPr>
          </a:p>
        </p:txBody>
      </p:sp>
      <p:sp>
        <p:nvSpPr>
          <p:cNvPr id="13" name="AutoShape 8"/>
          <p:cNvSpPr>
            <a:spLocks noChangeArrowheads="1"/>
          </p:cNvSpPr>
          <p:nvPr/>
        </p:nvSpPr>
        <p:spPr bwMode="auto">
          <a:xfrm>
            <a:off x="3252096" y="23412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4" name="AutoShape 8"/>
          <p:cNvSpPr>
            <a:spLocks noChangeArrowheads="1"/>
          </p:cNvSpPr>
          <p:nvPr/>
        </p:nvSpPr>
        <p:spPr bwMode="auto">
          <a:xfrm>
            <a:off x="3404496" y="2493606"/>
            <a:ext cx="1016830" cy="60714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あさきゆめみし</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コミック</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大和和紀</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講談社</a:t>
            </a:r>
            <a:endParaRPr lang="en-US" altLang="ja-JP" sz="800" dirty="0">
              <a:latin typeface="Meiryo UI" panose="020B0604030504040204" pitchFamily="50" charset="-128"/>
              <a:ea typeface="Meiryo UI" panose="020B0604030504040204" pitchFamily="50" charset="-128"/>
            </a:endParaRPr>
          </a:p>
        </p:txBody>
      </p:sp>
      <p:sp>
        <p:nvSpPr>
          <p:cNvPr id="16" name="AutoShape 8"/>
          <p:cNvSpPr>
            <a:spLocks noChangeArrowheads="1"/>
          </p:cNvSpPr>
          <p:nvPr/>
        </p:nvSpPr>
        <p:spPr bwMode="auto">
          <a:xfrm>
            <a:off x="827297" y="34449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7" name="AutoShape 8"/>
          <p:cNvSpPr>
            <a:spLocks noChangeArrowheads="1"/>
          </p:cNvSpPr>
          <p:nvPr/>
        </p:nvSpPr>
        <p:spPr bwMode="auto">
          <a:xfrm>
            <a:off x="979697" y="3597393"/>
            <a:ext cx="690026" cy="341359"/>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外国語訳</a:t>
            </a:r>
            <a:endParaRPr lang="en-US" altLang="ja-JP" sz="800" dirty="0">
              <a:latin typeface="Meiryo UI" panose="020B0604030504040204" pitchFamily="50" charset="-128"/>
              <a:ea typeface="Meiryo UI" panose="020B0604030504040204" pitchFamily="50" charset="-128"/>
            </a:endParaRPr>
          </a:p>
        </p:txBody>
      </p:sp>
      <p:sp>
        <p:nvSpPr>
          <p:cNvPr id="19" name="AutoShape 8"/>
          <p:cNvSpPr>
            <a:spLocks noChangeArrowheads="1"/>
          </p:cNvSpPr>
          <p:nvPr/>
        </p:nvSpPr>
        <p:spPr bwMode="auto">
          <a:xfrm>
            <a:off x="3372042" y="33544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0" name="AutoShape 8"/>
          <p:cNvSpPr>
            <a:spLocks noChangeArrowheads="1"/>
          </p:cNvSpPr>
          <p:nvPr/>
        </p:nvSpPr>
        <p:spPr bwMode="auto">
          <a:xfrm>
            <a:off x="3524442" y="3506887"/>
            <a:ext cx="859486" cy="35170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歴史的注釈書</a:t>
            </a:r>
            <a:endParaRPr lang="en-US" altLang="ja-JP" sz="800" dirty="0">
              <a:latin typeface="Meiryo UI" panose="020B0604030504040204" pitchFamily="50" charset="-128"/>
              <a:ea typeface="Meiryo UI" panose="020B0604030504040204" pitchFamily="50" charset="-128"/>
            </a:endParaRPr>
          </a:p>
        </p:txBody>
      </p:sp>
      <p:sp>
        <p:nvSpPr>
          <p:cNvPr id="22" name="AutoShape 8"/>
          <p:cNvSpPr>
            <a:spLocks noChangeArrowheads="1"/>
          </p:cNvSpPr>
          <p:nvPr/>
        </p:nvSpPr>
        <p:spPr bwMode="auto">
          <a:xfrm>
            <a:off x="1703865" y="3418166"/>
            <a:ext cx="73600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4" name="AutoShape 8"/>
          <p:cNvSpPr>
            <a:spLocks noChangeArrowheads="1"/>
          </p:cNvSpPr>
          <p:nvPr/>
        </p:nvSpPr>
        <p:spPr bwMode="auto">
          <a:xfrm>
            <a:off x="1856265" y="3570566"/>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擬作・補作</a:t>
            </a:r>
            <a:endParaRPr lang="en-US" altLang="ja-JP" sz="800" dirty="0">
              <a:latin typeface="Meiryo UI" panose="020B0604030504040204" pitchFamily="50" charset="-128"/>
              <a:ea typeface="Meiryo UI" panose="020B0604030504040204" pitchFamily="50" charset="-128"/>
            </a:endParaRPr>
          </a:p>
        </p:txBody>
      </p:sp>
      <p:sp>
        <p:nvSpPr>
          <p:cNvPr id="25" name="AutoShape 8"/>
          <p:cNvSpPr>
            <a:spLocks noChangeArrowheads="1"/>
          </p:cNvSpPr>
          <p:nvPr/>
        </p:nvSpPr>
        <p:spPr bwMode="auto">
          <a:xfrm>
            <a:off x="7666363" y="1778839"/>
            <a:ext cx="1168888"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大映</a:t>
            </a:r>
            <a:endParaRPr lang="en-US" altLang="ja-JP" sz="800" dirty="0">
              <a:latin typeface="Meiryo UI" panose="020B0604030504040204" pitchFamily="50" charset="-128"/>
              <a:ea typeface="Meiryo UI" panose="020B0604030504040204" pitchFamily="50" charset="-128"/>
            </a:endParaRPr>
          </a:p>
        </p:txBody>
      </p:sp>
      <p:sp>
        <p:nvSpPr>
          <p:cNvPr id="26" name="AutoShape 8"/>
          <p:cNvSpPr>
            <a:spLocks noChangeArrowheads="1"/>
          </p:cNvSpPr>
          <p:nvPr/>
        </p:nvSpPr>
        <p:spPr bwMode="auto">
          <a:xfrm>
            <a:off x="7818764" y="1931239"/>
            <a:ext cx="1114860"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 千年の謎</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映画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東宝</a:t>
            </a:r>
            <a:endParaRPr lang="en-US" altLang="ja-JP" sz="800" dirty="0">
              <a:latin typeface="Meiryo UI" panose="020B0604030504040204" pitchFamily="50" charset="-128"/>
              <a:ea typeface="Meiryo UI" panose="020B0604030504040204" pitchFamily="50" charset="-128"/>
            </a:endParaRPr>
          </a:p>
        </p:txBody>
      </p:sp>
      <p:sp>
        <p:nvSpPr>
          <p:cNvPr id="27" name="AutoShape 8"/>
          <p:cNvSpPr>
            <a:spLocks noChangeArrowheads="1"/>
          </p:cNvSpPr>
          <p:nvPr/>
        </p:nvSpPr>
        <p:spPr bwMode="auto">
          <a:xfrm>
            <a:off x="8100106" y="31949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ドラマ（放映）</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8" name="AutoShape 8"/>
          <p:cNvSpPr>
            <a:spLocks noChangeArrowheads="1"/>
          </p:cNvSpPr>
          <p:nvPr/>
        </p:nvSpPr>
        <p:spPr bwMode="auto">
          <a:xfrm>
            <a:off x="8252506" y="3347305"/>
            <a:ext cx="1161121" cy="49960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映像詩 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TV</a:t>
            </a:r>
            <a:r>
              <a:rPr lang="ja-JP" altLang="en-US" sz="800" dirty="0">
                <a:latin typeface="Meiryo UI" panose="020B0604030504040204" pitchFamily="50" charset="-128"/>
                <a:ea typeface="Meiryo UI" panose="020B0604030504040204" pitchFamily="50" charset="-128"/>
              </a:rPr>
              <a:t>ドラマ（放送）</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NHK</a:t>
            </a:r>
          </a:p>
        </p:txBody>
      </p:sp>
      <p:sp>
        <p:nvSpPr>
          <p:cNvPr id="29" name="AutoShape 8"/>
          <p:cNvSpPr>
            <a:spLocks noChangeArrowheads="1"/>
          </p:cNvSpPr>
          <p:nvPr/>
        </p:nvSpPr>
        <p:spPr bwMode="auto">
          <a:xfrm>
            <a:off x="8771244" y="4147129"/>
            <a:ext cx="815103"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演劇</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0" name="AutoShape 8"/>
          <p:cNvSpPr>
            <a:spLocks noChangeArrowheads="1"/>
          </p:cNvSpPr>
          <p:nvPr/>
        </p:nvSpPr>
        <p:spPr bwMode="auto">
          <a:xfrm>
            <a:off x="4642407" y="3224308"/>
            <a:ext cx="1059252"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オーディオブック</a:t>
            </a:r>
            <a:endParaRPr lang="en-US" altLang="ja-JP" sz="800" dirty="0">
              <a:latin typeface="Meiryo UI" panose="020B0604030504040204" pitchFamily="50" charset="-128"/>
              <a:ea typeface="Meiryo UI" panose="020B0604030504040204" pitchFamily="50" charset="-128"/>
            </a:endParaRPr>
          </a:p>
        </p:txBody>
      </p:sp>
      <p:sp>
        <p:nvSpPr>
          <p:cNvPr id="31" name="AutoShape 8"/>
          <p:cNvSpPr>
            <a:spLocks noChangeArrowheads="1"/>
          </p:cNvSpPr>
          <p:nvPr/>
        </p:nvSpPr>
        <p:spPr bwMode="auto">
          <a:xfrm>
            <a:off x="8757174" y="460832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歌舞伎・能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無形文化財</a:t>
            </a:r>
            <a:endParaRPr lang="en-US" altLang="ja-JP" sz="800" dirty="0">
              <a:latin typeface="Meiryo UI" panose="020B0604030504040204" pitchFamily="50" charset="-128"/>
              <a:ea typeface="Meiryo UI" panose="020B0604030504040204" pitchFamily="50" charset="-128"/>
            </a:endParaRPr>
          </a:p>
        </p:txBody>
      </p:sp>
      <p:sp>
        <p:nvSpPr>
          <p:cNvPr id="32" name="AutoShape 8"/>
          <p:cNvSpPr>
            <a:spLocks noChangeArrowheads="1"/>
          </p:cNvSpPr>
          <p:nvPr/>
        </p:nvSpPr>
        <p:spPr bwMode="auto">
          <a:xfrm>
            <a:off x="5840490" y="3749250"/>
            <a:ext cx="731648" cy="22942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邦楽</a:t>
            </a:r>
            <a:r>
              <a:rPr lang="en-US" altLang="ja-JP" sz="800" dirty="0">
                <a:latin typeface="Meiryo UI" panose="020B0604030504040204" pitchFamily="50" charset="-128"/>
                <a:ea typeface="Meiryo UI" panose="020B0604030504040204" pitchFamily="50" charset="-128"/>
              </a:rPr>
              <a:t>CD</a:t>
            </a:r>
          </a:p>
        </p:txBody>
      </p:sp>
      <p:sp>
        <p:nvSpPr>
          <p:cNvPr id="33" name="AutoShape 8"/>
          <p:cNvSpPr>
            <a:spLocks noChangeArrowheads="1"/>
          </p:cNvSpPr>
          <p:nvPr/>
        </p:nvSpPr>
        <p:spPr bwMode="auto">
          <a:xfrm>
            <a:off x="4612296" y="3702215"/>
            <a:ext cx="865256" cy="25814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現代音楽</a:t>
            </a:r>
            <a:r>
              <a:rPr lang="en-US" altLang="ja-JP" sz="800" dirty="0">
                <a:latin typeface="Meiryo UI" panose="020B0604030504040204" pitchFamily="50" charset="-128"/>
                <a:ea typeface="Meiryo UI" panose="020B0604030504040204" pitchFamily="50" charset="-128"/>
              </a:rPr>
              <a:t>CD</a:t>
            </a:r>
          </a:p>
        </p:txBody>
      </p:sp>
      <p:sp>
        <p:nvSpPr>
          <p:cNvPr id="34" name="AutoShape 8"/>
          <p:cNvSpPr>
            <a:spLocks noChangeArrowheads="1"/>
          </p:cNvSpPr>
          <p:nvPr/>
        </p:nvSpPr>
        <p:spPr bwMode="auto">
          <a:xfrm>
            <a:off x="6047717" y="2355399"/>
            <a:ext cx="1035186" cy="47746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女たちよ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ポピュラー音楽</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沢田研二</a:t>
            </a:r>
            <a:endParaRPr lang="en-US" altLang="ja-JP" sz="800" dirty="0">
              <a:latin typeface="Meiryo UI" panose="020B0604030504040204" pitchFamily="50" charset="-128"/>
              <a:ea typeface="Meiryo UI" panose="020B0604030504040204" pitchFamily="50" charset="-128"/>
            </a:endParaRPr>
          </a:p>
          <a:p>
            <a:pPr marL="342900" indent="-342900" algn="ctr">
              <a:defRPr/>
            </a:pPr>
            <a:endParaRPr lang="en-US" altLang="ja-JP" sz="800" dirty="0">
              <a:latin typeface="Meiryo UI" panose="020B0604030504040204" pitchFamily="50" charset="-128"/>
              <a:ea typeface="Meiryo UI" panose="020B0604030504040204" pitchFamily="50" charset="-128"/>
            </a:endParaRPr>
          </a:p>
        </p:txBody>
      </p:sp>
      <p:sp>
        <p:nvSpPr>
          <p:cNvPr id="35" name="AutoShape 8"/>
          <p:cNvSpPr>
            <a:spLocks noChangeArrowheads="1"/>
          </p:cNvSpPr>
          <p:nvPr/>
        </p:nvSpPr>
        <p:spPr bwMode="auto">
          <a:xfrm>
            <a:off x="4195396" y="4123057"/>
            <a:ext cx="14084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源氏物語の舞台を訪ねて</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ガイドブック</a:t>
            </a:r>
            <a:endParaRPr lang="en-US" altLang="ja-JP" sz="800" dirty="0">
              <a:latin typeface="Meiryo UI" panose="020B0604030504040204" pitchFamily="50" charset="-128"/>
              <a:ea typeface="Meiryo UI" panose="020B0604030504040204" pitchFamily="50" charset="-128"/>
            </a:endParaRPr>
          </a:p>
        </p:txBody>
      </p:sp>
      <p:sp>
        <p:nvSpPr>
          <p:cNvPr id="36" name="AutoShape 8"/>
          <p:cNvSpPr>
            <a:spLocks noChangeArrowheads="1"/>
          </p:cNvSpPr>
          <p:nvPr/>
        </p:nvSpPr>
        <p:spPr bwMode="auto">
          <a:xfrm>
            <a:off x="3269326" y="4102339"/>
            <a:ext cx="731648"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zh-TW" altLang="en-US" sz="800" dirty="0">
                <a:latin typeface="Meiryo UI" panose="020B0604030504040204" pitchFamily="50" charset="-128"/>
                <a:ea typeface="Meiryo UI" panose="020B0604030504040204" pitchFamily="50" charset="-128"/>
              </a:rPr>
              <a:t>事典</a:t>
            </a:r>
            <a:endParaRPr lang="en-US" altLang="ja-JP" sz="800" dirty="0">
              <a:latin typeface="Meiryo UI" panose="020B0604030504040204" pitchFamily="50" charset="-128"/>
              <a:ea typeface="Meiryo UI" panose="020B0604030504040204" pitchFamily="50" charset="-128"/>
            </a:endParaRPr>
          </a:p>
        </p:txBody>
      </p:sp>
      <p:sp>
        <p:nvSpPr>
          <p:cNvPr id="37" name="AutoShape 8"/>
          <p:cNvSpPr>
            <a:spLocks noChangeArrowheads="1"/>
          </p:cNvSpPr>
          <p:nvPr/>
        </p:nvSpPr>
        <p:spPr bwMode="auto">
          <a:xfrm>
            <a:off x="3251177" y="44868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42" name="AutoShape 8"/>
          <p:cNvSpPr>
            <a:spLocks noChangeArrowheads="1"/>
          </p:cNvSpPr>
          <p:nvPr/>
        </p:nvSpPr>
        <p:spPr bwMode="auto">
          <a:xfrm>
            <a:off x="3218035" y="1269842"/>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紫式部</a:t>
            </a:r>
            <a:endParaRPr lang="en-US" altLang="ja-JP" sz="800" dirty="0">
              <a:latin typeface="Meiryo UI" panose="020B0604030504040204" pitchFamily="50" charset="-128"/>
              <a:ea typeface="Meiryo UI" panose="020B0604030504040204" pitchFamily="50" charset="-128"/>
            </a:endParaRPr>
          </a:p>
        </p:txBody>
      </p:sp>
      <p:sp>
        <p:nvSpPr>
          <p:cNvPr id="43" name="AutoShape 8"/>
          <p:cNvSpPr>
            <a:spLocks noChangeArrowheads="1"/>
          </p:cNvSpPr>
          <p:nvPr/>
        </p:nvSpPr>
        <p:spPr bwMode="auto">
          <a:xfrm>
            <a:off x="7740066" y="25027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4" name="AutoShape 8"/>
          <p:cNvSpPr>
            <a:spLocks noChangeArrowheads="1"/>
          </p:cNvSpPr>
          <p:nvPr/>
        </p:nvSpPr>
        <p:spPr bwMode="auto">
          <a:xfrm>
            <a:off x="7892466" y="2655121"/>
            <a:ext cx="1491729" cy="395081"/>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「源氏物語千年紀 </a:t>
            </a:r>
            <a:r>
              <a:rPr lang="en-US" altLang="ja-JP" sz="800" dirty="0" err="1">
                <a:latin typeface="Meiryo UI" panose="020B0604030504040204" pitchFamily="50" charset="-128"/>
                <a:ea typeface="Meiryo UI" panose="020B0604030504040204" pitchFamily="50" charset="-128"/>
              </a:rPr>
              <a:t>Genji</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アニメ</a:t>
            </a:r>
            <a:endParaRPr lang="en-US" altLang="ja-JP" sz="800" dirty="0">
              <a:latin typeface="Meiryo UI" panose="020B0604030504040204" pitchFamily="50" charset="-128"/>
              <a:ea typeface="Meiryo UI" panose="020B0604030504040204" pitchFamily="50" charset="-128"/>
            </a:endParaRPr>
          </a:p>
        </p:txBody>
      </p:sp>
      <p:sp>
        <p:nvSpPr>
          <p:cNvPr id="45" name="AutoShape 8"/>
          <p:cNvSpPr>
            <a:spLocks noChangeArrowheads="1"/>
          </p:cNvSpPr>
          <p:nvPr/>
        </p:nvSpPr>
        <p:spPr bwMode="auto">
          <a:xfrm>
            <a:off x="5700606" y="4186300"/>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ドラマ</a:t>
            </a:r>
            <a:r>
              <a:rPr lang="en-US" altLang="ja-JP" sz="800" dirty="0">
                <a:latin typeface="Meiryo UI" panose="020B0604030504040204" pitchFamily="50" charset="-128"/>
                <a:ea typeface="Meiryo UI" panose="020B0604030504040204" pitchFamily="50" charset="-128"/>
              </a:rPr>
              <a:t>CD</a:t>
            </a:r>
          </a:p>
        </p:txBody>
      </p:sp>
      <p:sp>
        <p:nvSpPr>
          <p:cNvPr id="46" name="AutoShape 8"/>
          <p:cNvSpPr>
            <a:spLocks noChangeArrowheads="1"/>
          </p:cNvSpPr>
          <p:nvPr/>
        </p:nvSpPr>
        <p:spPr bwMode="auto">
          <a:xfrm>
            <a:off x="6788966" y="4203078"/>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グッズ</a:t>
            </a:r>
            <a:endParaRPr lang="en-US" altLang="ja-JP" sz="800" dirty="0">
              <a:latin typeface="Meiryo UI" panose="020B0604030504040204" pitchFamily="50" charset="-128"/>
              <a:ea typeface="Meiryo UI" panose="020B0604030504040204" pitchFamily="50" charset="-128"/>
            </a:endParaRPr>
          </a:p>
        </p:txBody>
      </p:sp>
      <p:sp>
        <p:nvSpPr>
          <p:cNvPr id="47" name="AutoShape 8"/>
          <p:cNvSpPr>
            <a:spLocks noChangeArrowheads="1"/>
          </p:cNvSpPr>
          <p:nvPr/>
        </p:nvSpPr>
        <p:spPr bwMode="auto">
          <a:xfrm>
            <a:off x="4537437" y="2558702"/>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8" name="AutoShape 8"/>
          <p:cNvSpPr>
            <a:spLocks noChangeArrowheads="1"/>
          </p:cNvSpPr>
          <p:nvPr/>
        </p:nvSpPr>
        <p:spPr bwMode="auto">
          <a:xfrm>
            <a:off x="4727538" y="2711294"/>
            <a:ext cx="724349"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電子書籍</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青空文庫</a:t>
            </a:r>
            <a:endParaRPr lang="en-US" altLang="zh-TW" sz="800" dirty="0">
              <a:latin typeface="Meiryo UI" panose="020B0604030504040204" pitchFamily="50" charset="-128"/>
              <a:ea typeface="Meiryo UI" panose="020B0604030504040204" pitchFamily="50" charset="-128"/>
            </a:endParaRPr>
          </a:p>
        </p:txBody>
      </p:sp>
      <p:sp>
        <p:nvSpPr>
          <p:cNvPr id="49" name="AutoShape 8"/>
          <p:cNvSpPr>
            <a:spLocks noChangeArrowheads="1"/>
          </p:cNvSpPr>
          <p:nvPr/>
        </p:nvSpPr>
        <p:spPr bwMode="auto">
          <a:xfrm>
            <a:off x="1305183" y="44458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50" name="AutoShape 8"/>
          <p:cNvSpPr>
            <a:spLocks noChangeArrowheads="1"/>
          </p:cNvSpPr>
          <p:nvPr/>
        </p:nvSpPr>
        <p:spPr bwMode="auto">
          <a:xfrm>
            <a:off x="1882209" y="40840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54" name="AutoShape 8"/>
          <p:cNvSpPr>
            <a:spLocks noChangeArrowheads="1"/>
          </p:cNvSpPr>
          <p:nvPr/>
        </p:nvSpPr>
        <p:spPr bwMode="auto">
          <a:xfrm>
            <a:off x="2805016" y="5460290"/>
            <a:ext cx="2074725" cy="1217489"/>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図書館</a:t>
            </a:r>
            <a:endParaRPr lang="en-US" altLang="ja-JP" sz="1100" dirty="0">
              <a:latin typeface="Meiryo UI" panose="020B0604030504040204" pitchFamily="50" charset="-128"/>
              <a:ea typeface="Meiryo UI" panose="020B0604030504040204" pitchFamily="50" charset="-128"/>
            </a:endParaRPr>
          </a:p>
        </p:txBody>
      </p:sp>
      <p:sp>
        <p:nvSpPr>
          <p:cNvPr id="55" name="AutoShape 8"/>
          <p:cNvSpPr>
            <a:spLocks noChangeArrowheads="1"/>
          </p:cNvSpPr>
          <p:nvPr/>
        </p:nvSpPr>
        <p:spPr bwMode="auto">
          <a:xfrm>
            <a:off x="7750523" y="5428467"/>
            <a:ext cx="1853473" cy="120395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国等の機関</a:t>
            </a:r>
            <a:endParaRPr lang="en-US" altLang="ja-JP" sz="1100" dirty="0">
              <a:latin typeface="Meiryo UI" panose="020B0604030504040204" pitchFamily="50" charset="-128"/>
              <a:ea typeface="Meiryo UI" panose="020B0604030504040204" pitchFamily="50" charset="-128"/>
            </a:endParaRPr>
          </a:p>
        </p:txBody>
      </p:sp>
      <p:sp>
        <p:nvSpPr>
          <p:cNvPr id="56" name="AutoShape 8"/>
          <p:cNvSpPr>
            <a:spLocks noChangeArrowheads="1"/>
          </p:cNvSpPr>
          <p:nvPr/>
        </p:nvSpPr>
        <p:spPr bwMode="auto">
          <a:xfrm>
            <a:off x="6307857" y="5428467"/>
            <a:ext cx="1159768" cy="1161100"/>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制作者・販売者</a:t>
            </a:r>
            <a:endParaRPr lang="en-US" altLang="ja-JP" sz="1100" dirty="0">
              <a:latin typeface="Meiryo UI" panose="020B0604030504040204" pitchFamily="50" charset="-128"/>
              <a:ea typeface="Meiryo UI" panose="020B0604030504040204" pitchFamily="50" charset="-128"/>
            </a:endParaRPr>
          </a:p>
        </p:txBody>
      </p:sp>
      <p:sp>
        <p:nvSpPr>
          <p:cNvPr id="57" name="AutoShape 8"/>
          <p:cNvSpPr>
            <a:spLocks noChangeArrowheads="1"/>
          </p:cNvSpPr>
          <p:nvPr/>
        </p:nvSpPr>
        <p:spPr bwMode="auto">
          <a:xfrm>
            <a:off x="4352110" y="5414887"/>
            <a:ext cx="1929834" cy="1217537"/>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none" anchor="t">
            <a:normAutofit/>
          </a:bodyPr>
          <a:lstStyle/>
          <a:p>
            <a:pPr marL="342900" indent="-342900" algn="ctr">
              <a:defRPr/>
            </a:pPr>
            <a:r>
              <a:rPr lang="ja-JP" altLang="en-US" sz="1100" dirty="0">
                <a:latin typeface="Meiryo UI" panose="020B0604030504040204" pitchFamily="50" charset="-128"/>
                <a:ea typeface="Meiryo UI" panose="020B0604030504040204" pitchFamily="50" charset="-128"/>
              </a:rPr>
              <a:t>学術機関</a:t>
            </a:r>
            <a:endParaRPr lang="en-US" altLang="ja-JP" sz="1100" dirty="0">
              <a:latin typeface="Meiryo UI" panose="020B0604030504040204" pitchFamily="50" charset="-128"/>
              <a:ea typeface="Meiryo UI" panose="020B0604030504040204" pitchFamily="50" charset="-128"/>
            </a:endParaRPr>
          </a:p>
        </p:txBody>
      </p:sp>
      <p:sp>
        <p:nvSpPr>
          <p:cNvPr id="58" name="スライド番号プレースホルダー 3"/>
          <p:cNvSpPr txBox="1">
            <a:spLocks/>
          </p:cNvSpPr>
          <p:nvPr/>
        </p:nvSpPr>
        <p:spPr>
          <a:xfrm>
            <a:off x="10999532" y="6530278"/>
            <a:ext cx="1901753" cy="3505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sz="2500">
                <a:solidFill>
                  <a:schemeClr val="tx1"/>
                </a:solidFill>
                <a:latin typeface="Meiryo UI" panose="020B0604030504040204" pitchFamily="50" charset="-128"/>
                <a:ea typeface="Meiryo UI" panose="020B0604030504040204" pitchFamily="50" charset="-128"/>
              </a:rPr>
              <a:pPr/>
              <a:t>63</a:t>
            </a:fld>
            <a:endParaRPr lang="en-US" sz="2500" dirty="0">
              <a:solidFill>
                <a:schemeClr val="tx1"/>
              </a:solidFill>
              <a:latin typeface="Meiryo UI" panose="020B0604030504040204" pitchFamily="50" charset="-128"/>
              <a:ea typeface="Meiryo UI" panose="020B0604030504040204" pitchFamily="50" charset="-128"/>
            </a:endParaRPr>
          </a:p>
        </p:txBody>
      </p:sp>
      <p:sp>
        <p:nvSpPr>
          <p:cNvPr id="65" name="AutoShape 8"/>
          <p:cNvSpPr>
            <a:spLocks noChangeArrowheads="1"/>
          </p:cNvSpPr>
          <p:nvPr/>
        </p:nvSpPr>
        <p:spPr bwMode="auto">
          <a:xfrm>
            <a:off x="2876986" y="5820507"/>
            <a:ext cx="495056" cy="25824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en-US" altLang="ja-JP" sz="800" dirty="0">
                <a:latin typeface="Meiryo UI" panose="020B0604030504040204" pitchFamily="50" charset="-128"/>
                <a:ea typeface="Meiryo UI" panose="020B0604030504040204" pitchFamily="50" charset="-128"/>
              </a:rPr>
              <a:t>NDL</a:t>
            </a:r>
          </a:p>
        </p:txBody>
      </p:sp>
      <p:sp>
        <p:nvSpPr>
          <p:cNvPr id="66" name="AutoShape 8"/>
          <p:cNvSpPr>
            <a:spLocks noChangeArrowheads="1"/>
          </p:cNvSpPr>
          <p:nvPr/>
        </p:nvSpPr>
        <p:spPr bwMode="auto">
          <a:xfrm>
            <a:off x="2994362" y="6131676"/>
            <a:ext cx="1006612"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a:latin typeface="Meiryo UI" panose="020B0604030504040204" pitchFamily="50" charset="-128"/>
                <a:ea typeface="Meiryo UI" panose="020B0604030504040204" pitchFamily="50" charset="-128"/>
              </a:rPr>
              <a:t>市町村立図書館</a:t>
            </a:r>
            <a:endParaRPr lang="en-US" altLang="ja-JP" sz="800" dirty="0">
              <a:latin typeface="Meiryo UI" panose="020B0604030504040204" pitchFamily="50" charset="-128"/>
              <a:ea typeface="Meiryo UI" panose="020B0604030504040204" pitchFamily="50" charset="-128"/>
            </a:endParaRPr>
          </a:p>
        </p:txBody>
      </p:sp>
      <p:sp>
        <p:nvSpPr>
          <p:cNvPr id="67" name="AutoShape 8"/>
          <p:cNvSpPr>
            <a:spLocks noChangeArrowheads="1"/>
          </p:cNvSpPr>
          <p:nvPr/>
        </p:nvSpPr>
        <p:spPr bwMode="auto">
          <a:xfrm>
            <a:off x="3232908" y="631379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県立図書館</a:t>
            </a:r>
            <a:endParaRPr lang="en-US" altLang="ja-JP" sz="800" dirty="0">
              <a:latin typeface="Meiryo UI" panose="020B0604030504040204" pitchFamily="50" charset="-128"/>
              <a:ea typeface="Meiryo UI" panose="020B0604030504040204" pitchFamily="50" charset="-128"/>
            </a:endParaRPr>
          </a:p>
        </p:txBody>
      </p:sp>
      <p:sp>
        <p:nvSpPr>
          <p:cNvPr id="68" name="AutoShape 8"/>
          <p:cNvSpPr>
            <a:spLocks noChangeArrowheads="1"/>
          </p:cNvSpPr>
          <p:nvPr/>
        </p:nvSpPr>
        <p:spPr bwMode="auto">
          <a:xfrm>
            <a:off x="4079567" y="605079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専門図書館</a:t>
            </a:r>
            <a:endParaRPr lang="en-US" altLang="ja-JP" sz="800" dirty="0">
              <a:latin typeface="Meiryo UI" panose="020B0604030504040204" pitchFamily="50" charset="-128"/>
              <a:ea typeface="Meiryo UI" panose="020B0604030504040204" pitchFamily="50" charset="-128"/>
            </a:endParaRPr>
          </a:p>
        </p:txBody>
      </p:sp>
      <p:sp>
        <p:nvSpPr>
          <p:cNvPr id="69" name="AutoShape 8"/>
          <p:cNvSpPr>
            <a:spLocks noChangeArrowheads="1"/>
          </p:cNvSpPr>
          <p:nvPr/>
        </p:nvSpPr>
        <p:spPr bwMode="auto">
          <a:xfrm>
            <a:off x="4259726" y="6250965"/>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学校図書館</a:t>
            </a:r>
            <a:endParaRPr lang="en-US" altLang="ja-JP" sz="800" dirty="0">
              <a:latin typeface="Meiryo UI" panose="020B0604030504040204" pitchFamily="50" charset="-128"/>
              <a:ea typeface="Meiryo UI" panose="020B0604030504040204" pitchFamily="50" charset="-128"/>
            </a:endParaRPr>
          </a:p>
        </p:txBody>
      </p:sp>
      <p:sp>
        <p:nvSpPr>
          <p:cNvPr id="70" name="AutoShape 8"/>
          <p:cNvSpPr>
            <a:spLocks noChangeArrowheads="1"/>
          </p:cNvSpPr>
          <p:nvPr/>
        </p:nvSpPr>
        <p:spPr bwMode="auto">
          <a:xfrm>
            <a:off x="8504716" y="6023654"/>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政府関係機関</a:t>
            </a:r>
            <a:endParaRPr lang="en-US" altLang="ja-JP" sz="800" dirty="0">
              <a:latin typeface="Meiryo UI" panose="020B0604030504040204" pitchFamily="50" charset="-128"/>
              <a:ea typeface="Meiryo UI" panose="020B0604030504040204" pitchFamily="50" charset="-128"/>
            </a:endParaRPr>
          </a:p>
        </p:txBody>
      </p:sp>
      <p:sp>
        <p:nvSpPr>
          <p:cNvPr id="72" name="AutoShape 8"/>
          <p:cNvSpPr>
            <a:spLocks noChangeArrowheads="1"/>
          </p:cNvSpPr>
          <p:nvPr/>
        </p:nvSpPr>
        <p:spPr bwMode="auto">
          <a:xfrm>
            <a:off x="5218265" y="6036100"/>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大学図書館</a:t>
            </a:r>
            <a:endParaRPr lang="en-US" altLang="ja-JP" sz="800" dirty="0">
              <a:latin typeface="Meiryo UI" panose="020B0604030504040204" pitchFamily="50" charset="-128"/>
              <a:ea typeface="Meiryo UI" panose="020B0604030504040204" pitchFamily="50" charset="-128"/>
            </a:endParaRPr>
          </a:p>
        </p:txBody>
      </p:sp>
      <p:sp>
        <p:nvSpPr>
          <p:cNvPr id="75" name="AutoShape 8"/>
          <p:cNvSpPr>
            <a:spLocks noChangeArrowheads="1"/>
          </p:cNvSpPr>
          <p:nvPr/>
        </p:nvSpPr>
        <p:spPr bwMode="auto">
          <a:xfrm>
            <a:off x="8683633" y="6243211"/>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府省庁</a:t>
            </a:r>
            <a:endParaRPr lang="en-US" altLang="ja-JP" sz="800" dirty="0">
              <a:latin typeface="Meiryo UI" panose="020B0604030504040204" pitchFamily="50" charset="-128"/>
              <a:ea typeface="Meiryo UI" panose="020B0604030504040204" pitchFamily="50" charset="-128"/>
            </a:endParaRPr>
          </a:p>
        </p:txBody>
      </p:sp>
      <p:sp>
        <p:nvSpPr>
          <p:cNvPr id="76" name="AutoShape 8"/>
          <p:cNvSpPr>
            <a:spLocks noChangeArrowheads="1"/>
          </p:cNvSpPr>
          <p:nvPr/>
        </p:nvSpPr>
        <p:spPr bwMode="auto">
          <a:xfrm>
            <a:off x="7513964" y="60378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77" name="AutoShape 8"/>
          <p:cNvSpPr>
            <a:spLocks noChangeArrowheads="1"/>
          </p:cNvSpPr>
          <p:nvPr/>
        </p:nvSpPr>
        <p:spPr bwMode="auto">
          <a:xfrm>
            <a:off x="7666364" y="6190242"/>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地方公共団体</a:t>
            </a:r>
            <a:endParaRPr lang="en-US" altLang="ja-JP" sz="800" dirty="0">
              <a:latin typeface="Meiryo UI" panose="020B0604030504040204" pitchFamily="50" charset="-128"/>
              <a:ea typeface="Meiryo UI" panose="020B0604030504040204" pitchFamily="50" charset="-128"/>
            </a:endParaRPr>
          </a:p>
        </p:txBody>
      </p:sp>
      <p:sp>
        <p:nvSpPr>
          <p:cNvPr id="85" name="AutoShape 8"/>
          <p:cNvSpPr>
            <a:spLocks noChangeArrowheads="1"/>
          </p:cNvSpPr>
          <p:nvPr/>
        </p:nvSpPr>
        <p:spPr bwMode="auto">
          <a:xfrm>
            <a:off x="7249413" y="4594181"/>
            <a:ext cx="961556"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フィギュア</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カード</a:t>
            </a:r>
            <a:endParaRPr lang="en-US" altLang="ja-JP" sz="800" dirty="0">
              <a:latin typeface="Meiryo UI" panose="020B0604030504040204" pitchFamily="50" charset="-128"/>
              <a:ea typeface="Meiryo UI" panose="020B0604030504040204" pitchFamily="50" charset="-128"/>
            </a:endParaRPr>
          </a:p>
        </p:txBody>
      </p:sp>
      <p:sp>
        <p:nvSpPr>
          <p:cNvPr id="86" name="AutoShape 8"/>
          <p:cNvSpPr>
            <a:spLocks noChangeArrowheads="1"/>
          </p:cNvSpPr>
          <p:nvPr/>
        </p:nvSpPr>
        <p:spPr bwMode="auto">
          <a:xfrm>
            <a:off x="4574865" y="4559958"/>
            <a:ext cx="736896" cy="217227"/>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写真集</a:t>
            </a:r>
            <a:endParaRPr lang="en-US" altLang="ja-JP" sz="800" dirty="0">
              <a:latin typeface="Meiryo UI" panose="020B0604030504040204" pitchFamily="50" charset="-128"/>
              <a:ea typeface="Meiryo UI" panose="020B0604030504040204" pitchFamily="50" charset="-128"/>
            </a:endParaRPr>
          </a:p>
        </p:txBody>
      </p:sp>
      <p:sp>
        <p:nvSpPr>
          <p:cNvPr id="91" name="AutoShape 8"/>
          <p:cNvSpPr>
            <a:spLocks noChangeArrowheads="1"/>
          </p:cNvSpPr>
          <p:nvPr/>
        </p:nvSpPr>
        <p:spPr bwMode="auto">
          <a:xfrm>
            <a:off x="6747917" y="33426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2" name="AutoShape 8"/>
          <p:cNvSpPr>
            <a:spLocks noChangeArrowheads="1"/>
          </p:cNvSpPr>
          <p:nvPr/>
        </p:nvSpPr>
        <p:spPr bwMode="auto">
          <a:xfrm>
            <a:off x="6900317" y="3495053"/>
            <a:ext cx="1114860" cy="3587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ゲーム・アプリ</a:t>
            </a:r>
            <a:endParaRPr lang="en-US" altLang="ja-JP" sz="800" dirty="0">
              <a:latin typeface="Meiryo UI" panose="020B0604030504040204" pitchFamily="50" charset="-128"/>
              <a:ea typeface="Meiryo UI" panose="020B0604030504040204" pitchFamily="50" charset="-128"/>
            </a:endParaRPr>
          </a:p>
        </p:txBody>
      </p:sp>
      <p:sp>
        <p:nvSpPr>
          <p:cNvPr id="93" name="正方形/長方形 92"/>
          <p:cNvSpPr/>
          <p:nvPr/>
        </p:nvSpPr>
        <p:spPr>
          <a:xfrm>
            <a:off x="7082904" y="871844"/>
            <a:ext cx="2503444" cy="644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latin typeface="Meiryo UI" panose="020B0604030504040204" pitchFamily="50" charset="-128"/>
                <a:ea typeface="Meiryo UI" panose="020B0604030504040204" pitchFamily="50" charset="-128"/>
              </a:rPr>
              <a:t>文化財アーカイブは、コンテンツを関連付けて、</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・所蔵場所へナビゲート</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・保存コンテンツとして永久保存</a:t>
            </a:r>
            <a:endParaRPr lang="en-US" altLang="ja-JP" sz="1000" dirty="0">
              <a:latin typeface="Meiryo UI" panose="020B0604030504040204" pitchFamily="50" charset="-128"/>
              <a:ea typeface="Meiryo UI" panose="020B0604030504040204" pitchFamily="50" charset="-128"/>
            </a:endParaRPr>
          </a:p>
          <a:p>
            <a:pPr algn="ctr"/>
            <a:endParaRPr lang="ja-JP" altLang="en-US" sz="1000" dirty="0">
              <a:latin typeface="Meiryo UI" panose="020B0604030504040204" pitchFamily="50" charset="-128"/>
              <a:ea typeface="Meiryo UI" panose="020B0604030504040204" pitchFamily="50" charset="-128"/>
            </a:endParaRPr>
          </a:p>
        </p:txBody>
      </p:sp>
      <p:sp>
        <p:nvSpPr>
          <p:cNvPr id="94" name="AutoShape 8"/>
          <p:cNvSpPr>
            <a:spLocks noChangeArrowheads="1"/>
          </p:cNvSpPr>
          <p:nvPr/>
        </p:nvSpPr>
        <p:spPr bwMode="auto">
          <a:xfrm>
            <a:off x="2506254" y="2039406"/>
            <a:ext cx="752930" cy="492453"/>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絵巻</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隆能源氏</a:t>
            </a:r>
            <a:endParaRPr lang="en-US" altLang="ja-JP" sz="800" dirty="0">
              <a:latin typeface="Meiryo UI" panose="020B0604030504040204" pitchFamily="50" charset="-128"/>
              <a:ea typeface="Meiryo UI" panose="020B0604030504040204" pitchFamily="50" charset="-128"/>
            </a:endParaRPr>
          </a:p>
        </p:txBody>
      </p:sp>
      <p:sp>
        <p:nvSpPr>
          <p:cNvPr id="96" name="AutoShape 8"/>
          <p:cNvSpPr>
            <a:spLocks noChangeArrowheads="1"/>
          </p:cNvSpPr>
          <p:nvPr/>
        </p:nvSpPr>
        <p:spPr bwMode="auto">
          <a:xfrm>
            <a:off x="1457583" y="4598215"/>
            <a:ext cx="477510"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書評</a:t>
            </a:r>
            <a:endParaRPr lang="en-US" altLang="ja-JP" sz="800" dirty="0">
              <a:latin typeface="Meiryo UI" panose="020B0604030504040204" pitchFamily="50" charset="-128"/>
              <a:ea typeface="Meiryo UI" panose="020B0604030504040204" pitchFamily="50" charset="-128"/>
            </a:endParaRPr>
          </a:p>
        </p:txBody>
      </p:sp>
      <p:sp>
        <p:nvSpPr>
          <p:cNvPr id="97" name="AutoShape 8"/>
          <p:cNvSpPr>
            <a:spLocks noChangeArrowheads="1"/>
          </p:cNvSpPr>
          <p:nvPr/>
        </p:nvSpPr>
        <p:spPr bwMode="auto">
          <a:xfrm>
            <a:off x="3403577" y="4639296"/>
            <a:ext cx="96196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zh-TW" altLang="en-US" sz="800" dirty="0">
                <a:latin typeface="Meiryo UI" panose="020B0604030504040204" pitchFamily="50" charset="-128"/>
                <a:ea typeface="Meiryo UI" panose="020B0604030504040204" pitchFamily="50" charset="-128"/>
              </a:rPr>
              <a:t>源氏物語</a:t>
            </a:r>
            <a:endParaRPr lang="en-US" altLang="zh-TW"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研究文献・論文</a:t>
            </a:r>
            <a:endParaRPr lang="en-US" altLang="zh-TW" sz="800" dirty="0">
              <a:latin typeface="Meiryo UI" panose="020B0604030504040204" pitchFamily="50" charset="-128"/>
              <a:ea typeface="Meiryo UI" panose="020B0604030504040204" pitchFamily="50" charset="-128"/>
            </a:endParaRPr>
          </a:p>
        </p:txBody>
      </p:sp>
      <p:sp>
        <p:nvSpPr>
          <p:cNvPr id="98" name="AutoShape 8"/>
          <p:cNvSpPr>
            <a:spLocks noChangeArrowheads="1"/>
          </p:cNvSpPr>
          <p:nvPr/>
        </p:nvSpPr>
        <p:spPr bwMode="auto">
          <a:xfrm>
            <a:off x="2034609" y="4236409"/>
            <a:ext cx="1215416" cy="49422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源氏物語関連</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レファレンス情報</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err="1">
                <a:latin typeface="Meiryo UI" panose="020B0604030504040204" pitchFamily="50" charset="-128"/>
                <a:ea typeface="Meiryo UI" panose="020B0604030504040204" pitchFamily="50" charset="-128"/>
              </a:rPr>
              <a:t>JapanKnowledge</a:t>
            </a:r>
            <a:endParaRPr lang="en-US" altLang="ja-JP" sz="800" dirty="0">
              <a:latin typeface="Meiryo UI" panose="020B0604030504040204" pitchFamily="50" charset="-128"/>
              <a:ea typeface="Meiryo UI" panose="020B0604030504040204" pitchFamily="50" charset="-128"/>
            </a:endParaRPr>
          </a:p>
        </p:txBody>
      </p:sp>
      <p:sp>
        <p:nvSpPr>
          <p:cNvPr id="99" name="AutoShape 8"/>
          <p:cNvSpPr>
            <a:spLocks noChangeArrowheads="1"/>
          </p:cNvSpPr>
          <p:nvPr/>
        </p:nvSpPr>
        <p:spPr bwMode="auto">
          <a:xfrm>
            <a:off x="632609" y="4272523"/>
            <a:ext cx="644008" cy="312354"/>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あらすじ</a:t>
            </a:r>
            <a:endParaRPr lang="en-US" altLang="ja-JP" sz="800" dirty="0">
              <a:latin typeface="Meiryo UI" panose="020B0604030504040204" pitchFamily="50" charset="-128"/>
              <a:ea typeface="Meiryo UI" panose="020B0604030504040204" pitchFamily="50" charset="-128"/>
            </a:endParaRPr>
          </a:p>
        </p:txBody>
      </p:sp>
      <p:sp>
        <p:nvSpPr>
          <p:cNvPr id="100" name="左矢印 99"/>
          <p:cNvSpPr/>
          <p:nvPr/>
        </p:nvSpPr>
        <p:spPr>
          <a:xfrm rot="16200000">
            <a:off x="4622334" y="4599979"/>
            <a:ext cx="445536"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1" name="左矢印 100"/>
          <p:cNvSpPr/>
          <p:nvPr/>
        </p:nvSpPr>
        <p:spPr>
          <a:xfrm>
            <a:off x="2548826" y="1237770"/>
            <a:ext cx="445536" cy="749502"/>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3" name="左矢印 102"/>
          <p:cNvSpPr/>
          <p:nvPr/>
        </p:nvSpPr>
        <p:spPr>
          <a:xfrm rot="16200000">
            <a:off x="1834245" y="1774630"/>
            <a:ext cx="379311" cy="126490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04" name="AutoShape 8"/>
          <p:cNvSpPr>
            <a:spLocks noChangeArrowheads="1"/>
          </p:cNvSpPr>
          <p:nvPr/>
        </p:nvSpPr>
        <p:spPr bwMode="auto">
          <a:xfrm>
            <a:off x="5767382" y="3272909"/>
            <a:ext cx="754024" cy="3656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朗読・語り</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en-US" altLang="ja-JP" sz="800" dirty="0">
                <a:latin typeface="Meiryo UI" panose="020B0604030504040204" pitchFamily="50" charset="-128"/>
                <a:ea typeface="Meiryo UI" panose="020B0604030504040204" pitchFamily="50" charset="-128"/>
              </a:rPr>
              <a:t>DAISY</a:t>
            </a:r>
          </a:p>
        </p:txBody>
      </p:sp>
      <p:sp>
        <p:nvSpPr>
          <p:cNvPr id="105" name="AutoShape 8"/>
          <p:cNvSpPr>
            <a:spLocks noChangeArrowheads="1"/>
          </p:cNvSpPr>
          <p:nvPr/>
        </p:nvSpPr>
        <p:spPr bwMode="auto">
          <a:xfrm>
            <a:off x="834017" y="5935137"/>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マンガミュージアム</a:t>
            </a:r>
            <a:endParaRPr lang="en-US" altLang="ja-JP" sz="700" dirty="0">
              <a:latin typeface="Meiryo UI" panose="020B0604030504040204" pitchFamily="50" charset="-128"/>
              <a:ea typeface="Meiryo UI" panose="020B0604030504040204" pitchFamily="50" charset="-128"/>
            </a:endParaRPr>
          </a:p>
        </p:txBody>
      </p:sp>
      <p:sp>
        <p:nvSpPr>
          <p:cNvPr id="39" name="AutoShape 8"/>
          <p:cNvSpPr>
            <a:spLocks noChangeArrowheads="1"/>
          </p:cNvSpPr>
          <p:nvPr/>
        </p:nvSpPr>
        <p:spPr bwMode="auto">
          <a:xfrm>
            <a:off x="965612" y="6154790"/>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風俗博物館</a:t>
            </a:r>
            <a:endParaRPr lang="en-US" altLang="ja-JP" sz="800" dirty="0">
              <a:latin typeface="Meiryo UI" panose="020B0604030504040204" pitchFamily="50" charset="-128"/>
              <a:ea typeface="Meiryo UI" panose="020B0604030504040204" pitchFamily="50" charset="-128"/>
            </a:endParaRPr>
          </a:p>
        </p:txBody>
      </p:sp>
      <p:sp>
        <p:nvSpPr>
          <p:cNvPr id="40" name="AutoShape 8"/>
          <p:cNvSpPr>
            <a:spLocks noChangeArrowheads="1"/>
          </p:cNvSpPr>
          <p:nvPr/>
        </p:nvSpPr>
        <p:spPr bwMode="auto">
          <a:xfrm>
            <a:off x="1117438" y="6340918"/>
            <a:ext cx="1114860" cy="32243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宇治市源氏物語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ミュージアム</a:t>
            </a:r>
            <a:endParaRPr lang="en-US" altLang="ja-JP" sz="800" dirty="0">
              <a:latin typeface="Meiryo UI" panose="020B0604030504040204" pitchFamily="50" charset="-128"/>
              <a:ea typeface="Meiryo UI" panose="020B0604030504040204" pitchFamily="50" charset="-128"/>
            </a:endParaRPr>
          </a:p>
        </p:txBody>
      </p:sp>
      <p:sp>
        <p:nvSpPr>
          <p:cNvPr id="106" name="AutoShape 8"/>
          <p:cNvSpPr>
            <a:spLocks noChangeArrowheads="1"/>
          </p:cNvSpPr>
          <p:nvPr/>
        </p:nvSpPr>
        <p:spPr bwMode="auto">
          <a:xfrm>
            <a:off x="6328283" y="5829043"/>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クリエータ</a:t>
            </a:r>
            <a:endParaRPr lang="en-US" altLang="ja-JP" sz="800" dirty="0">
              <a:latin typeface="Meiryo UI" panose="020B0604030504040204" pitchFamily="50" charset="-128"/>
              <a:ea typeface="Meiryo UI" panose="020B0604030504040204" pitchFamily="50" charset="-128"/>
            </a:endParaRPr>
          </a:p>
        </p:txBody>
      </p:sp>
      <p:sp>
        <p:nvSpPr>
          <p:cNvPr id="71" name="AutoShape 8"/>
          <p:cNvSpPr>
            <a:spLocks noChangeArrowheads="1"/>
          </p:cNvSpPr>
          <p:nvPr/>
        </p:nvSpPr>
        <p:spPr bwMode="auto">
          <a:xfrm>
            <a:off x="6409763" y="6036671"/>
            <a:ext cx="888070"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700" dirty="0">
                <a:latin typeface="Meiryo UI" panose="020B0604030504040204" pitchFamily="50" charset="-128"/>
                <a:ea typeface="Meiryo UI" panose="020B0604030504040204" pitchFamily="50" charset="-128"/>
              </a:rPr>
              <a:t>プロダクショ</a:t>
            </a:r>
            <a:r>
              <a:rPr lang="ja-JP" altLang="en-US" sz="800" dirty="0">
                <a:latin typeface="Meiryo UI" panose="020B0604030504040204" pitchFamily="50" charset="-128"/>
                <a:ea typeface="Meiryo UI" panose="020B0604030504040204" pitchFamily="50" charset="-128"/>
              </a:rPr>
              <a:t>ン</a:t>
            </a:r>
            <a:endParaRPr lang="en-US" altLang="ja-JP" sz="800" dirty="0">
              <a:latin typeface="Meiryo UI" panose="020B0604030504040204" pitchFamily="50" charset="-128"/>
              <a:ea typeface="Meiryo UI" panose="020B0604030504040204" pitchFamily="50" charset="-128"/>
            </a:endParaRPr>
          </a:p>
        </p:txBody>
      </p:sp>
      <p:sp>
        <p:nvSpPr>
          <p:cNvPr id="74" name="AutoShape 8"/>
          <p:cNvSpPr>
            <a:spLocks noChangeArrowheads="1"/>
          </p:cNvSpPr>
          <p:nvPr/>
        </p:nvSpPr>
        <p:spPr bwMode="auto">
          <a:xfrm>
            <a:off x="6591538" y="6234467"/>
            <a:ext cx="856633" cy="287312"/>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販売者</a:t>
            </a:r>
            <a:endParaRPr lang="en-US" altLang="ja-JP" sz="800" dirty="0">
              <a:latin typeface="Meiryo UI" panose="020B0604030504040204" pitchFamily="50" charset="-128"/>
              <a:ea typeface="Meiryo UI" panose="020B0604030504040204" pitchFamily="50" charset="-128"/>
            </a:endParaRPr>
          </a:p>
        </p:txBody>
      </p:sp>
      <p:sp>
        <p:nvSpPr>
          <p:cNvPr id="107" name="AutoShape 8"/>
          <p:cNvSpPr>
            <a:spLocks noChangeArrowheads="1"/>
          </p:cNvSpPr>
          <p:nvPr/>
        </p:nvSpPr>
        <p:spPr bwMode="auto">
          <a:xfrm>
            <a:off x="7892465" y="4179438"/>
            <a:ext cx="84324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イベント</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記録</a:t>
            </a:r>
            <a:endParaRPr lang="en-US" altLang="ja-JP" sz="800" dirty="0">
              <a:latin typeface="Meiryo UI" panose="020B0604030504040204" pitchFamily="50" charset="-128"/>
              <a:ea typeface="Meiryo UI" panose="020B0604030504040204" pitchFamily="50" charset="-128"/>
            </a:endParaRPr>
          </a:p>
        </p:txBody>
      </p:sp>
      <p:sp>
        <p:nvSpPr>
          <p:cNvPr id="109" name="AutoShape 8"/>
          <p:cNvSpPr>
            <a:spLocks noChangeArrowheads="1"/>
          </p:cNvSpPr>
          <p:nvPr/>
        </p:nvSpPr>
        <p:spPr bwMode="auto">
          <a:xfrm>
            <a:off x="4150566" y="12377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0" name="AutoShape 8"/>
          <p:cNvSpPr>
            <a:spLocks noChangeArrowheads="1"/>
          </p:cNvSpPr>
          <p:nvPr/>
        </p:nvSpPr>
        <p:spPr bwMode="auto">
          <a:xfrm>
            <a:off x="4302966" y="1390170"/>
            <a:ext cx="1403231"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典籍・史実・歴史的伝承</a:t>
            </a:r>
            <a:endParaRPr lang="en-US" altLang="ja-JP" sz="800" dirty="0">
              <a:latin typeface="Meiryo UI" panose="020B0604030504040204" pitchFamily="50" charset="-128"/>
              <a:ea typeface="Meiryo UI" panose="020B0604030504040204" pitchFamily="50" charset="-128"/>
            </a:endParaRPr>
          </a:p>
        </p:txBody>
      </p:sp>
      <p:sp>
        <p:nvSpPr>
          <p:cNvPr id="111" name="AutoShape 8"/>
          <p:cNvSpPr>
            <a:spLocks noChangeArrowheads="1"/>
          </p:cNvSpPr>
          <p:nvPr/>
        </p:nvSpPr>
        <p:spPr bwMode="auto">
          <a:xfrm>
            <a:off x="3727793" y="1920995"/>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恋愛</a:t>
            </a:r>
            <a:endParaRPr lang="en-US" altLang="ja-JP" sz="800" dirty="0">
              <a:latin typeface="Meiryo UI" panose="020B0604030504040204" pitchFamily="50" charset="-128"/>
              <a:ea typeface="Meiryo UI" panose="020B0604030504040204" pitchFamily="50" charset="-128"/>
            </a:endParaRPr>
          </a:p>
        </p:txBody>
      </p:sp>
      <p:sp>
        <p:nvSpPr>
          <p:cNvPr id="112" name="AutoShape 8"/>
          <p:cNvSpPr>
            <a:spLocks noChangeArrowheads="1"/>
          </p:cNvSpPr>
          <p:nvPr/>
        </p:nvSpPr>
        <p:spPr bwMode="auto">
          <a:xfrm>
            <a:off x="4397259" y="1902689"/>
            <a:ext cx="519626"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京都</a:t>
            </a:r>
            <a:endParaRPr lang="en-US" altLang="ja-JP" sz="800" dirty="0">
              <a:latin typeface="Meiryo UI" panose="020B0604030504040204" pitchFamily="50" charset="-128"/>
              <a:ea typeface="Meiryo UI" panose="020B0604030504040204" pitchFamily="50" charset="-128"/>
            </a:endParaRPr>
          </a:p>
        </p:txBody>
      </p:sp>
      <p:sp>
        <p:nvSpPr>
          <p:cNvPr id="113" name="AutoShape 8"/>
          <p:cNvSpPr>
            <a:spLocks noChangeArrowheads="1"/>
          </p:cNvSpPr>
          <p:nvPr/>
        </p:nvSpPr>
        <p:spPr bwMode="auto">
          <a:xfrm>
            <a:off x="5036332" y="1922033"/>
            <a:ext cx="654202"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平安文化</a:t>
            </a:r>
            <a:endParaRPr lang="en-US" altLang="ja-JP" sz="800" dirty="0">
              <a:latin typeface="Meiryo UI" panose="020B0604030504040204" pitchFamily="50" charset="-128"/>
              <a:ea typeface="Meiryo UI" panose="020B0604030504040204" pitchFamily="50" charset="-128"/>
            </a:endParaRPr>
          </a:p>
        </p:txBody>
      </p:sp>
      <p:sp>
        <p:nvSpPr>
          <p:cNvPr id="114" name="AutoShape 8"/>
          <p:cNvSpPr>
            <a:spLocks noChangeArrowheads="1"/>
          </p:cNvSpPr>
          <p:nvPr/>
        </p:nvSpPr>
        <p:spPr bwMode="auto">
          <a:xfrm>
            <a:off x="5817913" y="1912651"/>
            <a:ext cx="77002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日本の文学</a:t>
            </a:r>
            <a:endParaRPr lang="en-US" altLang="ja-JP" sz="800" dirty="0">
              <a:latin typeface="Meiryo UI" panose="020B0604030504040204" pitchFamily="50" charset="-128"/>
              <a:ea typeface="Meiryo UI" panose="020B0604030504040204" pitchFamily="50" charset="-128"/>
            </a:endParaRPr>
          </a:p>
        </p:txBody>
      </p:sp>
      <p:sp>
        <p:nvSpPr>
          <p:cNvPr id="115" name="フローチャート: 複数書類 114"/>
          <p:cNvSpPr/>
          <p:nvPr/>
        </p:nvSpPr>
        <p:spPr>
          <a:xfrm>
            <a:off x="6382677" y="2911734"/>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楽譜</a:t>
            </a:r>
          </a:p>
        </p:txBody>
      </p:sp>
      <p:sp>
        <p:nvSpPr>
          <p:cNvPr id="116" name="フローチャート: 複数書類 115"/>
          <p:cNvSpPr/>
          <p:nvPr/>
        </p:nvSpPr>
        <p:spPr>
          <a:xfrm>
            <a:off x="9022625" y="2134031"/>
            <a:ext cx="5176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脚本</a:t>
            </a:r>
          </a:p>
        </p:txBody>
      </p:sp>
      <p:sp>
        <p:nvSpPr>
          <p:cNvPr id="117" name="フローチャート: 複数書類 116"/>
          <p:cNvSpPr/>
          <p:nvPr/>
        </p:nvSpPr>
        <p:spPr>
          <a:xfrm>
            <a:off x="7297833" y="2915453"/>
            <a:ext cx="729840"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絵コンテ</a:t>
            </a:r>
          </a:p>
        </p:txBody>
      </p:sp>
      <p:sp>
        <p:nvSpPr>
          <p:cNvPr id="120" name="AutoShape 8"/>
          <p:cNvSpPr>
            <a:spLocks noChangeArrowheads="1"/>
          </p:cNvSpPr>
          <p:nvPr/>
        </p:nvSpPr>
        <p:spPr bwMode="auto">
          <a:xfrm>
            <a:off x="2791928" y="28182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1" name="AutoShape 8"/>
          <p:cNvSpPr>
            <a:spLocks noChangeArrowheads="1"/>
          </p:cNvSpPr>
          <p:nvPr/>
        </p:nvSpPr>
        <p:spPr bwMode="auto">
          <a:xfrm>
            <a:off x="2944328" y="2970673"/>
            <a:ext cx="752930" cy="373808"/>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源氏物語</a:t>
            </a:r>
            <a:endParaRPr lang="en-US" altLang="ja-JP" sz="800" dirty="0">
              <a:latin typeface="Meiryo UI" panose="020B0604030504040204" pitchFamily="50" charset="-128"/>
              <a:ea typeface="Meiryo UI" panose="020B0604030504040204" pitchFamily="50" charset="-128"/>
            </a:endParaRPr>
          </a:p>
          <a:p>
            <a:pPr marL="342900" indent="-342900" algn="ctr">
              <a:defRPr/>
            </a:pPr>
            <a:r>
              <a:rPr lang="ja-JP" altLang="en-US" sz="800" dirty="0">
                <a:latin typeface="Meiryo UI" panose="020B0604030504040204" pitchFamily="50" charset="-128"/>
                <a:ea typeface="Meiryo UI" panose="020B0604030504040204" pitchFamily="50" charset="-128"/>
              </a:rPr>
              <a:t>絵本</a:t>
            </a:r>
            <a:endParaRPr lang="en-US" altLang="ja-JP" sz="800" dirty="0">
              <a:latin typeface="Meiryo UI" panose="020B0604030504040204" pitchFamily="50" charset="-128"/>
              <a:ea typeface="Meiryo UI" panose="020B0604030504040204" pitchFamily="50" charset="-128"/>
            </a:endParaRPr>
          </a:p>
        </p:txBody>
      </p:sp>
      <p:sp>
        <p:nvSpPr>
          <p:cNvPr id="122" name="フローチャート: 複数書類 121"/>
          <p:cNvSpPr/>
          <p:nvPr/>
        </p:nvSpPr>
        <p:spPr>
          <a:xfrm>
            <a:off x="3831214" y="3050224"/>
            <a:ext cx="843533"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dirty="0">
                <a:latin typeface="Meiryo UI" panose="020B0604030504040204" pitchFamily="50" charset="-128"/>
                <a:ea typeface="Meiryo UI" panose="020B0604030504040204" pitchFamily="50" charset="-128"/>
              </a:rPr>
              <a:t>マンガ原画</a:t>
            </a:r>
          </a:p>
        </p:txBody>
      </p:sp>
      <p:sp>
        <p:nvSpPr>
          <p:cNvPr id="123" name="フローチャート: 複数書類 122"/>
          <p:cNvSpPr/>
          <p:nvPr/>
        </p:nvSpPr>
        <p:spPr>
          <a:xfrm>
            <a:off x="8983323" y="1772859"/>
            <a:ext cx="728032" cy="31983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800">
                <a:latin typeface="Meiryo UI" panose="020B0604030504040204" pitchFamily="50" charset="-128"/>
                <a:ea typeface="Meiryo UI" panose="020B0604030504040204" pitchFamily="50" charset="-128"/>
              </a:rPr>
              <a:t>フィルム</a:t>
            </a:r>
            <a:endParaRPr lang="ja-JP" altLang="en-US" sz="800" dirty="0">
              <a:latin typeface="Meiryo UI" panose="020B0604030504040204" pitchFamily="50" charset="-128"/>
              <a:ea typeface="Meiryo UI" panose="020B0604030504040204" pitchFamily="50" charset="-128"/>
            </a:endParaRPr>
          </a:p>
        </p:txBody>
      </p:sp>
      <p:sp>
        <p:nvSpPr>
          <p:cNvPr id="124" name="AutoShape 8"/>
          <p:cNvSpPr>
            <a:spLocks noChangeArrowheads="1"/>
          </p:cNvSpPr>
          <p:nvPr/>
        </p:nvSpPr>
        <p:spPr bwMode="auto">
          <a:xfrm>
            <a:off x="3372042" y="1641625"/>
            <a:ext cx="600794" cy="230796"/>
          </a:xfrm>
          <a:prstGeom prst="roundRect">
            <a:avLst>
              <a:gd name="adj" fmla="val 25048"/>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800" dirty="0">
                <a:latin typeface="Meiryo UI" panose="020B0604030504040204" pitchFamily="50" charset="-128"/>
                <a:ea typeface="Meiryo UI" panose="020B0604030504040204" pitchFamily="50" charset="-128"/>
              </a:rPr>
              <a:t>光源氏</a:t>
            </a:r>
            <a:endParaRPr lang="en-US" altLang="ja-JP" sz="800" dirty="0">
              <a:latin typeface="Meiryo UI" panose="020B0604030504040204" pitchFamily="50" charset="-128"/>
              <a:ea typeface="Meiryo UI" panose="020B0604030504040204" pitchFamily="50" charset="-128"/>
            </a:endParaRPr>
          </a:p>
        </p:txBody>
      </p:sp>
      <p:sp>
        <p:nvSpPr>
          <p:cNvPr id="102" name="横巻き 101"/>
          <p:cNvSpPr/>
          <p:nvPr/>
        </p:nvSpPr>
        <p:spPr>
          <a:xfrm>
            <a:off x="10117014" y="250131"/>
            <a:ext cx="1891480"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Meiryo UI" panose="020B0604030504040204" pitchFamily="50" charset="-128"/>
                <a:ea typeface="Meiryo UI" panose="020B0604030504040204" pitchFamily="50" charset="-128"/>
              </a:rPr>
              <a:t>2014</a:t>
            </a:r>
            <a:r>
              <a:rPr lang="ja-JP" altLang="en-US" sz="1100" b="1" dirty="0">
                <a:solidFill>
                  <a:srgbClr val="FF0000"/>
                </a:solidFill>
                <a:latin typeface="Meiryo UI" panose="020B0604030504040204" pitchFamily="50" charset="-128"/>
                <a:ea typeface="Meiryo UI" panose="020B0604030504040204" pitchFamily="50" charset="-128"/>
              </a:rPr>
              <a:t>年</a:t>
            </a:r>
            <a:r>
              <a:rPr lang="en-US" altLang="ja-JP" sz="1100" b="1" dirty="0">
                <a:solidFill>
                  <a:srgbClr val="FF0000"/>
                </a:solidFill>
                <a:latin typeface="Meiryo UI" panose="020B0604030504040204" pitchFamily="50" charset="-128"/>
                <a:ea typeface="Meiryo UI" panose="020B0604030504040204" pitchFamily="50" charset="-128"/>
              </a:rPr>
              <a:t>6</a:t>
            </a:r>
            <a:r>
              <a:rPr lang="ja-JP" altLang="en-US" sz="1100" b="1" dirty="0">
                <a:solidFill>
                  <a:srgbClr val="FF0000"/>
                </a:solidFill>
                <a:latin typeface="Meiryo UI" panose="020B0604030504040204" pitchFamily="50" charset="-128"/>
                <a:ea typeface="Meiryo UI" panose="020B0604030504040204" pitchFamily="50" charset="-128"/>
              </a:rPr>
              <a:t>月</a:t>
            </a:r>
            <a:r>
              <a:rPr lang="en-US" altLang="ja-JP" sz="1100" b="1" dirty="0">
                <a:solidFill>
                  <a:srgbClr val="FF0000"/>
                </a:solidFill>
                <a:latin typeface="Meiryo UI" panose="020B0604030504040204" pitchFamily="50" charset="-128"/>
                <a:ea typeface="Meiryo UI" panose="020B0604030504040204" pitchFamily="50" charset="-128"/>
              </a:rPr>
              <a:t>20</a:t>
            </a:r>
            <a:r>
              <a:rPr lang="ja-JP" altLang="en-US" sz="1100" b="1" dirty="0">
                <a:solidFill>
                  <a:srgbClr val="FF0000"/>
                </a:solidFill>
                <a:latin typeface="Meiryo UI" panose="020B0604030504040204" pitchFamily="50" charset="-128"/>
                <a:ea typeface="Meiryo UI" panose="020B0604030504040204" pitchFamily="50" charset="-128"/>
              </a:rPr>
              <a:t>日</a:t>
            </a:r>
            <a:endParaRPr lang="en-US" altLang="ja-JP" sz="1100" b="1" dirty="0">
              <a:solidFill>
                <a:srgbClr val="FF0000"/>
              </a:solidFill>
              <a:latin typeface="Meiryo UI" panose="020B0604030504040204" pitchFamily="50" charset="-128"/>
              <a:ea typeface="Meiryo UI" panose="020B0604030504040204" pitchFamily="50" charset="-128"/>
            </a:endParaRPr>
          </a:p>
          <a:p>
            <a:pPr algn="ctr"/>
            <a:r>
              <a:rPr lang="ja-JP" altLang="en-US" sz="1100" b="1" dirty="0">
                <a:solidFill>
                  <a:srgbClr val="FF0000"/>
                </a:solidFill>
                <a:latin typeface="Meiryo UI" panose="020B0604030504040204" pitchFamily="50" charset="-128"/>
                <a:ea typeface="Meiryo UI" panose="020B0604030504040204" pitchFamily="50" charset="-128"/>
              </a:rPr>
              <a:t>文化庁有識者会議</a:t>
            </a:r>
          </a:p>
        </p:txBody>
      </p:sp>
      <p:sp>
        <p:nvSpPr>
          <p:cNvPr id="108" name="横巻き 107"/>
          <p:cNvSpPr/>
          <p:nvPr/>
        </p:nvSpPr>
        <p:spPr>
          <a:xfrm>
            <a:off x="10117014" y="3075370"/>
            <a:ext cx="2074986" cy="328983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今までの図書館で扱ってきたかどうかは別として、利用者から見てこれらの情報は紐づけて利用できるようになることが望ましい</a:t>
            </a:r>
          </a:p>
        </p:txBody>
      </p:sp>
    </p:spTree>
    <p:extLst>
      <p:ext uri="{BB962C8B-B14F-4D97-AF65-F5344CB8AC3E}">
        <p14:creationId xmlns:p14="http://schemas.microsoft.com/office/powerpoint/2010/main" val="2766907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4000" dirty="0">
                <a:hlinkClick r:id="rId3"/>
              </a:rPr>
              <a:t>ベリーピッキングモデルで考える探索と検索</a:t>
            </a:r>
            <a:endParaRPr kumimoji="1" lang="ja-JP" altLang="en-US" sz="4000" dirty="0"/>
          </a:p>
        </p:txBody>
      </p:sp>
      <p:sp>
        <p:nvSpPr>
          <p:cNvPr id="5" name="コンテンツ プレースホルダー 4"/>
          <p:cNvSpPr>
            <a:spLocks noGrp="1"/>
          </p:cNvSpPr>
          <p:nvPr>
            <p:ph idx="1"/>
          </p:nvPr>
        </p:nvSpPr>
        <p:spPr/>
        <p:txBody>
          <a:bodyPr/>
          <a:lstStyle/>
          <a:p>
            <a:r>
              <a:rPr kumimoji="1" lang="ja-JP" altLang="en-US" dirty="0"/>
              <a:t>　</a:t>
            </a:r>
          </a:p>
        </p:txBody>
      </p:sp>
      <p:sp>
        <p:nvSpPr>
          <p:cNvPr id="6" name="正方形/長方形 5"/>
          <p:cNvSpPr/>
          <p:nvPr/>
        </p:nvSpPr>
        <p:spPr>
          <a:xfrm>
            <a:off x="6790266" y="6046837"/>
            <a:ext cx="5137945" cy="646331"/>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引用：　</a:t>
            </a:r>
            <a:r>
              <a:rPr lang="ja-JP" altLang="en-US" dirty="0">
                <a:latin typeface="Meiryo UI" panose="020B0604030504040204" pitchFamily="50" charset="-128"/>
                <a:ea typeface="Meiryo UI" panose="020B0604030504040204" pitchFamily="50" charset="-128"/>
                <a:hlinkClick r:id="rId3"/>
              </a:rPr>
              <a:t>ベリーピッキングモデルで考える探索と検索</a:t>
            </a:r>
            <a:endParaRPr lang="en-US" altLang="ja-JP" dirty="0">
              <a:latin typeface="Meiryo UI" panose="020B0604030504040204" pitchFamily="50" charset="-128"/>
              <a:ea typeface="Meiryo UI" panose="020B0604030504040204" pitchFamily="50" charset="-128"/>
            </a:endParaRPr>
          </a:p>
          <a:p>
            <a:pPr algn="r"/>
            <a:r>
              <a:rPr lang="en-US" altLang="ja-JP" dirty="0">
                <a:latin typeface="Meiryo UI" panose="020B0604030504040204" pitchFamily="50" charset="-128"/>
                <a:ea typeface="Meiryo UI" panose="020B0604030504040204" pitchFamily="50" charset="-128"/>
              </a:rPr>
              <a:t>http://ekrits.jp/2015/08/1700/</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8" y="915331"/>
            <a:ext cx="5657850" cy="1162050"/>
          </a:xfrm>
          <a:prstGeom prst="rect">
            <a:avLst/>
          </a:prstGeom>
        </p:spPr>
      </p:pic>
      <p:sp>
        <p:nvSpPr>
          <p:cNvPr id="8" name="正方形/長方形 7"/>
          <p:cNvSpPr/>
          <p:nvPr/>
        </p:nvSpPr>
        <p:spPr>
          <a:xfrm>
            <a:off x="559607" y="1681317"/>
            <a:ext cx="3169457"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図</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　古典的な情報検索モデル</a:t>
            </a:r>
          </a:p>
        </p:txBody>
      </p:sp>
      <p:sp>
        <p:nvSpPr>
          <p:cNvPr id="9" name="正方形/長方形 8"/>
          <p:cNvSpPr/>
          <p:nvPr/>
        </p:nvSpPr>
        <p:spPr>
          <a:xfrm>
            <a:off x="427871" y="2127250"/>
            <a:ext cx="572558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latin typeface="Meiryo UI" panose="020B0604030504040204" pitchFamily="50" charset="-128"/>
                <a:ea typeface="Meiryo UI" panose="020B0604030504040204" pitchFamily="50" charset="-128"/>
              </a:rPr>
              <a:t>検索対象によって情報検索を分類すると、事実検索と文献検索に分けられる。前者は求める情報そのもの（事実やデータ）を探し出すことであるのに対して、後者は求める情報が掲載されている文献の書誌データなどを探し出すことである。</a:t>
            </a:r>
          </a:p>
        </p:txBody>
      </p:sp>
      <p:sp>
        <p:nvSpPr>
          <p:cNvPr id="10" name="正方形/長方形 9"/>
          <p:cNvSpPr/>
          <p:nvPr/>
        </p:nvSpPr>
        <p:spPr>
          <a:xfrm>
            <a:off x="398665" y="3571081"/>
            <a:ext cx="6096000" cy="307777"/>
          </a:xfrm>
          <a:prstGeom prst="rect">
            <a:avLst/>
          </a:prstGeom>
        </p:spPr>
        <p:txBody>
          <a:bodyPr>
            <a:spAutoFit/>
          </a:bodyPr>
          <a:lstStyle/>
          <a:p>
            <a:r>
              <a:rPr lang="zh-TW" altLang="en-US" sz="1400" dirty="0">
                <a:latin typeface="Meiryo UI" panose="020B0604030504040204" pitchFamily="50" charset="-128"/>
                <a:ea typeface="Meiryo UI" panose="020B0604030504040204" pitchFamily="50" charset="-128"/>
              </a:rPr>
              <a:t>日本図書館情報学会 用語辞典編集委員会 編</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図書館情報学用語辞典 第</a:t>
            </a:r>
            <a:r>
              <a:rPr lang="en-US" altLang="zh-TW" sz="1400" dirty="0">
                <a:latin typeface="Meiryo UI" panose="020B0604030504040204" pitchFamily="50" charset="-128"/>
                <a:ea typeface="Meiryo UI" panose="020B0604030504040204" pitchFamily="50" charset="-128"/>
              </a:rPr>
              <a:t>4</a:t>
            </a:r>
            <a:r>
              <a:rPr lang="zh-TW" altLang="en-US" sz="1400" dirty="0">
                <a:latin typeface="Meiryo UI" panose="020B0604030504040204" pitchFamily="50" charset="-128"/>
                <a:ea typeface="Meiryo UI" panose="020B0604030504040204" pitchFamily="50" charset="-128"/>
              </a:rPr>
              <a:t>版</a:t>
            </a:r>
            <a:r>
              <a:rPr lang="en-US" altLang="zh-TW"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5"/>
          <a:stretch>
            <a:fillRect/>
          </a:stretch>
        </p:blipFill>
        <p:spPr>
          <a:xfrm>
            <a:off x="6524625" y="1307041"/>
            <a:ext cx="5667375" cy="3876675"/>
          </a:xfrm>
          <a:prstGeom prst="rect">
            <a:avLst/>
          </a:prstGeom>
        </p:spPr>
      </p:pic>
      <p:sp>
        <p:nvSpPr>
          <p:cNvPr id="13" name="雲形吹き出し 12"/>
          <p:cNvSpPr/>
          <p:nvPr/>
        </p:nvSpPr>
        <p:spPr>
          <a:xfrm>
            <a:off x="6055129" y="1116962"/>
            <a:ext cx="6035271" cy="3642566"/>
          </a:xfrm>
          <a:prstGeom prst="cloudCallout">
            <a:avLst>
              <a:gd name="adj1" fmla="val 8347"/>
              <a:gd name="adj2" fmla="val 638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正方形/長方形 13"/>
          <p:cNvSpPr/>
          <p:nvPr/>
        </p:nvSpPr>
        <p:spPr>
          <a:xfrm>
            <a:off x="249642" y="3913910"/>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有向的検索とブラウジング（半有向的（</a:t>
            </a:r>
            <a:r>
              <a:rPr lang="en-US" altLang="ja-JP" dirty="0">
                <a:latin typeface="Meiryo UI" panose="020B0604030504040204" pitchFamily="50" charset="-128"/>
                <a:ea typeface="Meiryo UI" panose="020B0604030504040204" pitchFamily="50" charset="-128"/>
              </a:rPr>
              <a:t>semi-directed</a:t>
            </a:r>
            <a:r>
              <a:rPr lang="ja-JP" altLang="en-US" dirty="0">
                <a:latin typeface="Meiryo UI" panose="020B0604030504040204" pitchFamily="50" charset="-128"/>
                <a:ea typeface="Meiryo UI" panose="020B0604030504040204" pitchFamily="50" charset="-128"/>
              </a:rPr>
              <a:t>）検索または半構造化（</a:t>
            </a:r>
            <a:r>
              <a:rPr lang="en-US" altLang="ja-JP" dirty="0">
                <a:latin typeface="Meiryo UI" panose="020B0604030504040204" pitchFamily="50" charset="-128"/>
                <a:ea typeface="Meiryo UI" panose="020B0604030504040204" pitchFamily="50" charset="-128"/>
              </a:rPr>
              <a:t>semi-structured</a:t>
            </a:r>
            <a:r>
              <a:rPr lang="ja-JP" altLang="en-US" dirty="0">
                <a:latin typeface="Meiryo UI" panose="020B0604030504040204" pitchFamily="50" charset="-128"/>
                <a:ea typeface="Meiryo UI" panose="020B0604030504040204" pitchFamily="50" charset="-128"/>
              </a:rPr>
              <a:t>）検索）</a:t>
            </a:r>
            <a:r>
              <a:rPr lang="en-US" altLang="ja-JP" dirty="0">
                <a:latin typeface="Meiryo UI" panose="020B0604030504040204" pitchFamily="50" charset="-128"/>
                <a:ea typeface="Meiryo UI" panose="020B0604030504040204" pitchFamily="50" charset="-128"/>
              </a:rPr>
              <a:t>】</a:t>
            </a:r>
          </a:p>
          <a:p>
            <a:r>
              <a:rPr lang="ja-JP" altLang="en-US" dirty="0">
                <a:latin typeface="Meiryo UI" panose="020B0604030504040204" pitchFamily="50" charset="-128"/>
                <a:ea typeface="Meiryo UI" panose="020B0604030504040204" pitchFamily="50" charset="-128"/>
              </a:rPr>
              <a:t>”オンラインでの探索も、あらかじめ決まった目的を果たすだけの行動ではなく、時にはその目的そのものを一新させたり、未知の世界に目を開かせたりする、より豊かな体験となるからです。”</a:t>
            </a:r>
          </a:p>
        </p:txBody>
      </p:sp>
      <p:sp>
        <p:nvSpPr>
          <p:cNvPr id="16" name="正方形/長方形 15"/>
          <p:cNvSpPr/>
          <p:nvPr/>
        </p:nvSpPr>
        <p:spPr>
          <a:xfrm>
            <a:off x="289733" y="5822998"/>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ja-JP" altLang="en-US" dirty="0">
                <a:latin typeface="Meiryo UI" panose="020B0604030504040204" pitchFamily="50" charset="-128"/>
                <a:ea typeface="Meiryo UI" panose="020B0604030504040204" pitchFamily="50" charset="-128"/>
              </a:rPr>
              <a:t>”ブラウジングは、思わぬところで自分の興味をそそる情報に出会えるというセレンディピティを高め、新たな刺激や発想を与えてくれる可能性があるからです”</a:t>
            </a:r>
          </a:p>
        </p:txBody>
      </p:sp>
      <p:sp>
        <p:nvSpPr>
          <p:cNvPr id="17" name="正方形/長方形 16"/>
          <p:cNvSpPr/>
          <p:nvPr/>
        </p:nvSpPr>
        <p:spPr>
          <a:xfrm>
            <a:off x="6842885" y="5373795"/>
            <a:ext cx="4846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「関心の世界」と「知識の世界」の差は広がる一方</a:t>
            </a:r>
          </a:p>
        </p:txBody>
      </p:sp>
    </p:spTree>
    <p:extLst>
      <p:ext uri="{BB962C8B-B14F-4D97-AF65-F5344CB8AC3E}">
        <p14:creationId xmlns:p14="http://schemas.microsoft.com/office/powerpoint/2010/main" val="19308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1256030" cy="5268912"/>
          </a:xfrm>
        </p:spPr>
        <p:txBody>
          <a:bodyPr vert="eaVert">
            <a:normAutofit fontScale="90000"/>
          </a:bodyPr>
          <a:lstStyle/>
          <a:p>
            <a:r>
              <a:rPr kumimoji="1" lang="ja-JP" altLang="en-US" dirty="0"/>
              <a:t>国の文化資源の</a:t>
            </a:r>
            <a:br>
              <a:rPr kumimoji="1" lang="en-US" altLang="ja-JP" dirty="0"/>
            </a:br>
            <a:r>
              <a:rPr kumimoji="1" lang="ja-JP" altLang="en-US" dirty="0"/>
              <a:t>アーカイブのイメージ</a:t>
            </a:r>
          </a:p>
        </p:txBody>
      </p:sp>
      <p:pic>
        <p:nvPicPr>
          <p:cNvPr id="3" name="図 2"/>
          <p:cNvPicPr>
            <a:picLocks noChangeAspect="1"/>
          </p:cNvPicPr>
          <p:nvPr/>
        </p:nvPicPr>
        <p:blipFill>
          <a:blip r:embed="rId3"/>
          <a:stretch>
            <a:fillRect/>
          </a:stretch>
        </p:blipFill>
        <p:spPr>
          <a:xfrm>
            <a:off x="1337310" y="0"/>
            <a:ext cx="10773410" cy="6857999"/>
          </a:xfrm>
          <a:prstGeom prst="rect">
            <a:avLst/>
          </a:prstGeom>
        </p:spPr>
      </p:pic>
      <p:sp>
        <p:nvSpPr>
          <p:cNvPr id="4" name="テキスト ボックス 3"/>
          <p:cNvSpPr txBox="1"/>
          <p:nvPr/>
        </p:nvSpPr>
        <p:spPr>
          <a:xfrm>
            <a:off x="0" y="6396334"/>
            <a:ext cx="4941277" cy="461665"/>
          </a:xfrm>
          <a:prstGeom prst="rect">
            <a:avLst/>
          </a:prstGeom>
          <a:noFill/>
        </p:spPr>
        <p:txBody>
          <a:bodyPr wrap="square" rtlCol="0">
            <a:spAutoFit/>
          </a:bodyPr>
          <a:lstStyle/>
          <a:p>
            <a:r>
              <a:rPr lang="ja-JP" altLang="en-US" sz="2400" dirty="0">
                <a:hlinkClick r:id="rId4" action="ppaction://hlinkfile"/>
              </a:rPr>
              <a:t>全体図表</a:t>
            </a:r>
            <a:r>
              <a:rPr lang="en-US" altLang="ja-JP" sz="2400" dirty="0">
                <a:hlinkClick r:id="rId4" action="ppaction://hlinkfile"/>
              </a:rPr>
              <a:t>4-1PDF</a:t>
            </a:r>
            <a:endParaRPr kumimoji="1" lang="ja-JP" altLang="en-US" sz="2400" dirty="0"/>
          </a:p>
        </p:txBody>
      </p:sp>
      <p:sp>
        <p:nvSpPr>
          <p:cNvPr id="5" name="横巻き 4"/>
          <p:cNvSpPr/>
          <p:nvPr/>
        </p:nvSpPr>
        <p:spPr>
          <a:xfrm>
            <a:off x="-93786" y="4983247"/>
            <a:ext cx="2074986" cy="141308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全ての情報が関連付けられたイメージ</a:t>
            </a:r>
          </a:p>
        </p:txBody>
      </p:sp>
    </p:spTree>
    <p:extLst>
      <p:ext uri="{BB962C8B-B14F-4D97-AF65-F5344CB8AC3E}">
        <p14:creationId xmlns:p14="http://schemas.microsoft.com/office/powerpoint/2010/main" val="413681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en-US" altLang="ja-JP" dirty="0"/>
              <a:t>OAI-PMH</a:t>
            </a:r>
            <a:r>
              <a:rPr kumimoji="1" lang="ja-JP" altLang="en-US" dirty="0"/>
              <a:t>から</a:t>
            </a:r>
            <a:r>
              <a:rPr lang="en-US" altLang="ja-JP" dirty="0" err="1"/>
              <a:t>ResourceSync</a:t>
            </a:r>
            <a:r>
              <a:rPr lang="ja-JP" altLang="en-US" dirty="0"/>
              <a:t>へ</a:t>
            </a:r>
            <a:br>
              <a:rPr lang="en-US" altLang="ja-JP" dirty="0"/>
            </a:br>
            <a:r>
              <a:rPr lang="ja-JP" altLang="en-US" dirty="0"/>
              <a:t>さらに</a:t>
            </a:r>
            <a:r>
              <a:rPr lang="en-US" altLang="ja-JP" dirty="0"/>
              <a:t>IIIF</a:t>
            </a:r>
            <a:r>
              <a:rPr lang="ja-JP" altLang="en-US" dirty="0"/>
              <a:t>へ</a:t>
            </a:r>
            <a:endParaRPr kumimoji="1" lang="ja-JP" altLang="en-US" dirty="0"/>
          </a:p>
        </p:txBody>
      </p:sp>
    </p:spTree>
    <p:extLst>
      <p:ext uri="{BB962C8B-B14F-4D97-AF65-F5344CB8AC3E}">
        <p14:creationId xmlns:p14="http://schemas.microsoft.com/office/powerpoint/2010/main" val="906570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040130"/>
          </a:xfrm>
        </p:spPr>
        <p:txBody>
          <a:bodyPr>
            <a:noAutofit/>
          </a:bodyPr>
          <a:lstStyle/>
          <a:p>
            <a:r>
              <a:rPr lang="ja-JP" altLang="en-US" sz="3200" dirty="0"/>
              <a:t>☆</a:t>
            </a:r>
            <a:r>
              <a:rPr lang="ja-JP" altLang="ja-JP" sz="3200" dirty="0"/>
              <a:t>図書館のさまざまなデータを標準化する意義，</a:t>
            </a:r>
            <a:br>
              <a:rPr lang="en-US" altLang="ja-JP" sz="3200" dirty="0"/>
            </a:br>
            <a:r>
              <a:rPr lang="ja-JP" altLang="ja-JP" sz="3200" dirty="0"/>
              <a:t>規格の重要性等</a:t>
            </a:r>
            <a:endParaRPr lang="ja-JP" altLang="en-US" sz="3200" dirty="0"/>
          </a:p>
        </p:txBody>
      </p:sp>
      <p:sp>
        <p:nvSpPr>
          <p:cNvPr id="3" name="コンテンツ プレースホルダー 2"/>
          <p:cNvSpPr>
            <a:spLocks noGrp="1"/>
          </p:cNvSpPr>
          <p:nvPr>
            <p:ph sz="half" idx="1"/>
          </p:nvPr>
        </p:nvSpPr>
        <p:spPr>
          <a:xfrm>
            <a:off x="148590" y="1600201"/>
            <a:ext cx="5269230" cy="4525963"/>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r>
              <a:rPr lang="ja-JP" altLang="en-US" dirty="0"/>
              <a:t>的確な情報を提供したい</a:t>
            </a:r>
            <a:endParaRPr lang="en-US" altLang="ja-JP" dirty="0"/>
          </a:p>
          <a:p>
            <a:r>
              <a:rPr kumimoji="1" lang="ja-JP" altLang="en-US" dirty="0"/>
              <a:t>情報の網羅性の確保が必要</a:t>
            </a:r>
            <a:endParaRPr kumimoji="1" lang="en-US" altLang="ja-JP" dirty="0"/>
          </a:p>
          <a:p>
            <a:pPr lvl="1"/>
            <a:r>
              <a:rPr kumimoji="1" lang="en-US" altLang="ja-JP" dirty="0"/>
              <a:t>1</a:t>
            </a:r>
            <a:r>
              <a:rPr kumimoji="1" lang="ja-JP" altLang="en-US" dirty="0" err="1"/>
              <a:t>つの</a:t>
            </a:r>
            <a:r>
              <a:rPr kumimoji="1" lang="ja-JP" altLang="en-US" dirty="0"/>
              <a:t>機関が全てを保有していない</a:t>
            </a:r>
            <a:endParaRPr kumimoji="1" lang="en-US" altLang="ja-JP" dirty="0"/>
          </a:p>
          <a:p>
            <a:pPr lvl="1"/>
            <a:r>
              <a:rPr lang="ja-JP" altLang="en-US" dirty="0"/>
              <a:t>様々な機関が保有している情報を一元的に活用したい</a:t>
            </a:r>
            <a:endParaRPr lang="en-US" altLang="ja-JP" dirty="0"/>
          </a:p>
          <a:p>
            <a:r>
              <a:rPr kumimoji="1" lang="ja-JP" altLang="en-US" dirty="0"/>
              <a:t>個々の情報の共通化が必要</a:t>
            </a:r>
            <a:endParaRPr kumimoji="1" lang="en-US" altLang="ja-JP" dirty="0"/>
          </a:p>
          <a:p>
            <a:pPr lvl="1"/>
            <a:r>
              <a:rPr kumimoji="1" lang="ja-JP" altLang="en-US" dirty="0"/>
              <a:t>一元的に利用できるようにするには、仕様が統一されていることが効率的</a:t>
            </a:r>
            <a:endParaRPr kumimoji="1" lang="en-US" altLang="ja-JP" dirty="0"/>
          </a:p>
          <a:p>
            <a:pPr marL="228600" lvl="1">
              <a:spcBef>
                <a:spcPts val="1000"/>
              </a:spcBef>
            </a:pPr>
            <a:r>
              <a:rPr lang="ja-JP" altLang="en-US" dirty="0"/>
              <a:t>関係機関が標準仕様と適用することが必須</a:t>
            </a:r>
            <a:endParaRPr lang="en-US" altLang="ja-JP" dirty="0"/>
          </a:p>
          <a:p>
            <a:pPr marL="685800" lvl="2">
              <a:spcBef>
                <a:spcPts val="1000"/>
              </a:spcBef>
            </a:pPr>
            <a:r>
              <a:rPr lang="ja-JP" altLang="en-US" dirty="0"/>
              <a:t>共通仕様を提示して、共通仕様の普及活動を推進</a:t>
            </a:r>
            <a:endParaRPr lang="en-US" altLang="ja-JP" dirty="0"/>
          </a:p>
        </p:txBody>
      </p:sp>
      <p:sp>
        <p:nvSpPr>
          <p:cNvPr id="4" name="コンテンツ プレースホルダー 3"/>
          <p:cNvSpPr>
            <a:spLocks noGrp="1"/>
          </p:cNvSpPr>
          <p:nvPr>
            <p:ph sz="half" idx="2"/>
          </p:nvPr>
        </p:nvSpPr>
        <p:spPr>
          <a:xfrm>
            <a:off x="6606540" y="1600201"/>
            <a:ext cx="5417820" cy="4525963"/>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ja-JP" altLang="en-US" dirty="0"/>
              <a:t>メタデータ記述要素・記述規則</a:t>
            </a:r>
            <a:endParaRPr lang="en-US" altLang="ja-JP" dirty="0"/>
          </a:p>
          <a:p>
            <a:pPr lvl="1"/>
            <a:r>
              <a:rPr lang="ja-JP" altLang="en-US" dirty="0"/>
              <a:t>個々の書誌情報</a:t>
            </a:r>
            <a:endParaRPr lang="en-US" altLang="ja-JP" dirty="0"/>
          </a:p>
          <a:p>
            <a:pPr lvl="1"/>
            <a:r>
              <a:rPr lang="ja-JP" altLang="en-US" dirty="0"/>
              <a:t>個々の情報の永続的識別子</a:t>
            </a:r>
            <a:endParaRPr lang="en-US" altLang="ja-JP" dirty="0"/>
          </a:p>
          <a:p>
            <a:pPr lvl="1"/>
            <a:r>
              <a:rPr lang="ja-JP" altLang="en-US" dirty="0"/>
              <a:t>同義語辞書、シソーラス</a:t>
            </a:r>
            <a:endParaRPr lang="en-US" altLang="ja-JP" dirty="0"/>
          </a:p>
          <a:p>
            <a:r>
              <a:rPr lang="ja-JP" altLang="en-US" dirty="0"/>
              <a:t>メタデータ交換通信規約</a:t>
            </a:r>
            <a:endParaRPr lang="en-US" altLang="ja-JP" dirty="0"/>
          </a:p>
          <a:p>
            <a:pPr lvl="1"/>
            <a:r>
              <a:rPr lang="ja-JP" altLang="en-US" dirty="0"/>
              <a:t>収集（ハーベスト）</a:t>
            </a:r>
            <a:endParaRPr lang="en-US" altLang="ja-JP" dirty="0"/>
          </a:p>
          <a:p>
            <a:pPr lvl="1"/>
            <a:r>
              <a:rPr lang="ja-JP" altLang="en-US" dirty="0"/>
              <a:t>横断検索</a:t>
            </a:r>
            <a:endParaRPr lang="en-US" altLang="ja-JP" dirty="0"/>
          </a:p>
          <a:p>
            <a:pPr lvl="1"/>
            <a:r>
              <a:rPr lang="ja-JP" altLang="en-US" dirty="0"/>
              <a:t>格納・保存</a:t>
            </a:r>
            <a:endParaRPr lang="en-US" altLang="ja-JP" dirty="0"/>
          </a:p>
          <a:p>
            <a:pPr lvl="1"/>
            <a:r>
              <a:rPr lang="ja-JP" altLang="en-US" dirty="0"/>
              <a:t>提供</a:t>
            </a:r>
            <a:endParaRPr lang="en-US" altLang="ja-JP" dirty="0"/>
          </a:p>
          <a:p>
            <a:r>
              <a:rPr kumimoji="1" lang="ja-JP" altLang="en-US" dirty="0"/>
              <a:t>デジタルコンテンツ仕様</a:t>
            </a:r>
            <a:endParaRPr kumimoji="1" lang="en-US" altLang="ja-JP" dirty="0"/>
          </a:p>
          <a:p>
            <a:pPr lvl="1"/>
            <a:r>
              <a:rPr lang="ja-JP" altLang="en-US" dirty="0"/>
              <a:t>画像、音声、動画、電子書籍</a:t>
            </a:r>
            <a:endParaRPr kumimoji="1" lang="en-US" altLang="ja-JP" dirty="0"/>
          </a:p>
          <a:p>
            <a:r>
              <a:rPr lang="ja-JP" altLang="en-US" dirty="0"/>
              <a:t>デジタルコンテンツ交換仕様</a:t>
            </a:r>
            <a:endParaRPr kumimoji="1" lang="en-US" altLang="ja-JP" dirty="0"/>
          </a:p>
          <a:p>
            <a:pPr lvl="1"/>
            <a:endParaRPr kumimoji="1" lang="ja-JP" alt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042AED99-7FB4-404E-8A97-64753DCE42EC}" type="slidenum">
              <a:rPr kumimoji="0" lang="en-US" smtClean="0"/>
              <a:pPr/>
              <a:t>67</a:t>
            </a:fld>
            <a:endParaRPr kumimoji="0" lang="en-US"/>
          </a:p>
        </p:txBody>
      </p:sp>
      <p:sp>
        <p:nvSpPr>
          <p:cNvPr id="8" name="右矢印 7"/>
          <p:cNvSpPr/>
          <p:nvPr/>
        </p:nvSpPr>
        <p:spPr>
          <a:xfrm>
            <a:off x="5417820" y="2948940"/>
            <a:ext cx="1188720"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内容は？</a:t>
            </a:r>
          </a:p>
        </p:txBody>
      </p:sp>
      <p:sp>
        <p:nvSpPr>
          <p:cNvPr id="9" name="横巻き 8"/>
          <p:cNvSpPr/>
          <p:nvPr/>
        </p:nvSpPr>
        <p:spPr>
          <a:xfrm>
            <a:off x="2301240" y="883687"/>
            <a:ext cx="7117080" cy="70654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様々な機関が提供するデータベースを効率的に利活用するために</a:t>
            </a:r>
          </a:p>
        </p:txBody>
      </p:sp>
    </p:spTree>
    <p:extLst>
      <p:ext uri="{BB962C8B-B14F-4D97-AF65-F5344CB8AC3E}">
        <p14:creationId xmlns:p14="http://schemas.microsoft.com/office/powerpoint/2010/main" val="247449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スライド番号プレースホルダー 5"/>
          <p:cNvSpPr>
            <a:spLocks noGrp="1"/>
          </p:cNvSpPr>
          <p:nvPr>
            <p:ph type="sldNum" sz="quarter" idx="12"/>
          </p:nvPr>
        </p:nvSpPr>
        <p:spPr/>
        <p:txBody>
          <a:bodyPr/>
          <a:lstStyle/>
          <a:p>
            <a:fld id="{4700EABB-7551-43FC-ACC4-01EE98B47B5D}" type="slidenum">
              <a:rPr lang="en-US" altLang="ja-JP">
                <a:solidFill>
                  <a:srgbClr val="000000"/>
                </a:solidFill>
              </a:rPr>
              <a:pPr/>
              <a:t>68</a:t>
            </a:fld>
            <a:endParaRPr lang="en-US" altLang="ja-JP">
              <a:solidFill>
                <a:srgbClr val="000000"/>
              </a:solidFill>
            </a:endParaRPr>
          </a:p>
        </p:txBody>
      </p:sp>
      <p:sp>
        <p:nvSpPr>
          <p:cNvPr id="790530" name="Rectangle 2"/>
          <p:cNvSpPr>
            <a:spLocks noGrp="1" noChangeArrowheads="1"/>
          </p:cNvSpPr>
          <p:nvPr>
            <p:ph type="title"/>
          </p:nvPr>
        </p:nvSpPr>
        <p:spPr>
          <a:xfrm>
            <a:off x="1524000" y="-99392"/>
            <a:ext cx="9036050" cy="1151905"/>
          </a:xfrm>
        </p:spPr>
        <p:txBody>
          <a:bodyPr>
            <a:normAutofit/>
          </a:bodyPr>
          <a:lstStyle/>
          <a:p>
            <a:r>
              <a:rPr lang="ja-JP" altLang="en-US" sz="4000" dirty="0"/>
              <a:t>☆連携のための共通仕様（</a:t>
            </a:r>
            <a:r>
              <a:rPr lang="en-US" altLang="ja-JP" sz="4000" dirty="0"/>
              <a:t>2006</a:t>
            </a:r>
            <a:r>
              <a:rPr lang="ja-JP" altLang="en-US" sz="4000" dirty="0"/>
              <a:t>年）</a:t>
            </a:r>
          </a:p>
        </p:txBody>
      </p:sp>
      <p:graphicFrame>
        <p:nvGraphicFramePr>
          <p:cNvPr id="790674" name="Group 146"/>
          <p:cNvGraphicFramePr>
            <a:graphicFrameLocks noGrp="1"/>
          </p:cNvGraphicFramePr>
          <p:nvPr>
            <p:extLst>
              <p:ext uri="{D42A27DB-BD31-4B8C-83A1-F6EECF244321}">
                <p14:modId xmlns:p14="http://schemas.microsoft.com/office/powerpoint/2010/main" val="3896822754"/>
              </p:ext>
            </p:extLst>
          </p:nvPr>
        </p:nvGraphicFramePr>
        <p:xfrm>
          <a:off x="409575" y="1125539"/>
          <a:ext cx="5327650" cy="5411153"/>
        </p:xfrm>
        <a:graphic>
          <a:graphicData uri="http://schemas.openxmlformats.org/drawingml/2006/table">
            <a:tbl>
              <a:tblPr/>
              <a:tblGrid>
                <a:gridCol w="503238">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3744912">
                  <a:extLst>
                    <a:ext uri="{9D8B030D-6E8A-4147-A177-3AD203B41FA5}">
                      <a16:colId xmlns:a16="http://schemas.microsoft.com/office/drawing/2014/main" val="20002"/>
                    </a:ext>
                  </a:extLst>
                </a:gridCol>
              </a:tblGrid>
              <a:tr h="180975">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メタデータ形式</a:t>
                      </a:r>
                    </a:p>
                  </a:txBody>
                  <a:tcPr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190500">
                <a:tc rowSpan="1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テ</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ン</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ツ</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4">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Junii2</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00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DC-NDL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要素を拡張</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oai_dc</a:t>
                      </a:r>
                      <a:endPar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42888">
                <a:tc vMerge="1">
                  <a:txBody>
                    <a:bodyPr/>
                    <a:lstStyle/>
                    <a:p>
                      <a:endParaRPr kumimoji="1" lang="ja-JP" altLang="en-US"/>
                    </a:p>
                  </a:txBody>
                  <a:tcPr/>
                </a:tc>
                <a:tc rowSpan="5">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0513">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RSS1.0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に</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Dublin Core</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モジュールを追加</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4447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RSS2.0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Podcast</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OpenSearch</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42888">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Atom0.3</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NDL-DA</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メタデータスキーマ</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(METS,MODS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準拠</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1" lang="ja-JP"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44475">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MARC</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JAPAN/MARC(M)</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JAPAN/MARC(S)</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42888">
                <a:tc vMerge="1">
                  <a:txBody>
                    <a:bodyPr/>
                    <a:lstStyle/>
                    <a:p>
                      <a:endParaRPr kumimoji="1" lang="ja-JP" altLang="en-US"/>
                    </a:p>
                  </a:txBody>
                  <a:tcPr/>
                </a:tc>
                <a:tc row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その他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等に準拠した仕様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8925">
                <a:tc vMerge="1">
                  <a:txBody>
                    <a:bodyPr/>
                    <a:lstStyle/>
                    <a:p>
                      <a:endParaRPr kumimoji="1" lang="ja-JP" altLang="en-US"/>
                    </a:p>
                  </a:txBody>
                  <a:tcPr/>
                </a:tc>
                <a:tc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標準仕様での提供が困難な場合は、データプロバイダ独自仕様も考慮</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44475">
                <a:tc rowSpan="3" gridSpan="2">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サイト情報もしくは</a:t>
                      </a:r>
                    </a:p>
                    <a:p>
                      <a:pPr marL="342900" marR="0" lvl="0" indent="-34290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サイト内基点情報</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rowSpan="3" h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OPML</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a:t>
                      </a: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リスト）</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42888">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Google SiteMap</a:t>
                      </a: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形式 （適用検討中）</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8925">
                <a:tc gridSpan="2" vMerge="1">
                  <a:txBody>
                    <a:bodyPr/>
                    <a:lstStyle/>
                    <a:p>
                      <a:endParaRPr kumimoji="1" lang="ja-JP" altLang="en-US"/>
                    </a:p>
                  </a:txBody>
                  <a:tcPr/>
                </a:tc>
                <a:tc hMerge="1" vMerge="1">
                  <a:txBody>
                    <a:bodyPr/>
                    <a:lstStyle/>
                    <a:p>
                      <a:endParaRPr kumimoji="1" lang="ja-JP" altLang="en-US"/>
                    </a:p>
                  </a:txBody>
                  <a:tcPr/>
                </a:tc>
                <a:tc>
                  <a:txBody>
                    <a:bodyPr/>
                    <a:lstStyle>
                      <a:lvl1pPr marL="342900" indent="-342900"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marL="742950" indent="-285750"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marL="1143000" indent="-228600"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marL="1600200" indent="-228600"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marL="2057400" indent="-228600"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marL="25146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marL="29718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marL="34290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marL="3886200" indent="-228600"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342900" marR="0" lvl="0" indent="-34290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ディレクトリ形式（拡張仕様）</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bl>
          </a:graphicData>
        </a:graphic>
      </p:graphicFrame>
      <p:graphicFrame>
        <p:nvGraphicFramePr>
          <p:cNvPr id="790580" name="Group 52"/>
          <p:cNvGraphicFramePr>
            <a:graphicFrameLocks noGrp="1"/>
          </p:cNvGraphicFramePr>
          <p:nvPr>
            <p:extLst>
              <p:ext uri="{D42A27DB-BD31-4B8C-83A1-F6EECF244321}">
                <p14:modId xmlns:p14="http://schemas.microsoft.com/office/powerpoint/2010/main" val="3133186190"/>
              </p:ext>
            </p:extLst>
          </p:nvPr>
        </p:nvGraphicFramePr>
        <p:xfrm>
          <a:off x="5953125" y="2060575"/>
          <a:ext cx="3240088" cy="3192466"/>
        </p:xfrm>
        <a:graphic>
          <a:graphicData uri="http://schemas.openxmlformats.org/drawingml/2006/table">
            <a:tbl>
              <a:tblPr/>
              <a:tblGrid>
                <a:gridCol w="1106488">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19088">
                <a:tc grid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通信プロトコル</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extLst>
                  <a:ext uri="{0D108BD9-81ED-4DB2-BD59-A6C34878D82A}">
                    <a16:rowId xmlns:a16="http://schemas.microsoft.com/office/drawing/2014/main" val="10000"/>
                  </a:ext>
                </a:extLst>
              </a:tr>
              <a:tr h="3190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ハーベスト</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OAI-PMH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RSS</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9088">
                <a:tc rowSpan="3">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横断検索</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SRW(SRU/SOAP)</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Z39.50</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9088">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OpenSearch</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7500">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1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リンクリゾルバ</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OpenURL</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47688">
                <a:tc rowSpan="2">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ja-JP" altLang="en-US" sz="1300" b="0" i="0" u="none" strike="noStrike" cap="none" normalizeH="0" baseline="0">
                          <a:ln>
                            <a:noFill/>
                          </a:ln>
                          <a:solidFill>
                            <a:schemeClr val="tx1"/>
                          </a:solidFill>
                          <a:effectLst/>
                          <a:latin typeface="Meiryo UI" panose="020B0604030504040204" pitchFamily="50" charset="-128"/>
                          <a:ea typeface="Meiryo UI" panose="020B0604030504040204" pitchFamily="50" charset="-128"/>
                        </a:rPr>
                        <a:t>サービス連携</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API</a:t>
                      </a:r>
                      <a:r>
                        <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によるシステム連携　</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12750">
                <a:tc vMerge="1">
                  <a:txBody>
                    <a:bodyPr/>
                    <a:lstStyle/>
                    <a:p>
                      <a:endParaRPr kumimoji="1" lang="ja-JP" altLang="en-US"/>
                    </a:p>
                  </a:txBody>
                  <a:tcPr/>
                </a:tc>
                <a:tc>
                  <a:txBody>
                    <a:bodyPr/>
                    <a:lstStyle>
                      <a:lvl1pPr algn="l">
                        <a:spcBef>
                          <a:spcPct val="20000"/>
                        </a:spcBef>
                        <a:buClr>
                          <a:schemeClr val="bg2"/>
                        </a:buClr>
                        <a:buSzPct val="75000"/>
                        <a:buFont typeface="Wingdings" panose="05000000000000000000" pitchFamily="2" charset="2"/>
                        <a:defRPr kumimoji="1" sz="2400">
                          <a:solidFill>
                            <a:schemeClr val="tx1"/>
                          </a:solidFill>
                          <a:latin typeface="Verdana" panose="020B0604030504040204" pitchFamily="34" charset="0"/>
                          <a:ea typeface="ＭＳ Ｐゴシック" panose="020B0600070205080204" pitchFamily="50" charset="-128"/>
                        </a:defRPr>
                      </a:lvl1pPr>
                      <a:lvl2pPr algn="l">
                        <a:spcBef>
                          <a:spcPct val="20000"/>
                        </a:spcBef>
                        <a:buClr>
                          <a:schemeClr val="tx2"/>
                        </a:buClr>
                        <a:buSzPct val="75000"/>
                        <a:buFont typeface="Wingdings" panose="05000000000000000000" pitchFamily="2" charset="2"/>
                        <a:defRPr kumimoji="1" sz="2000">
                          <a:solidFill>
                            <a:schemeClr val="tx1"/>
                          </a:solidFill>
                          <a:latin typeface="Verdana" panose="020B0604030504040204" pitchFamily="34" charset="0"/>
                          <a:ea typeface="ＭＳ Ｐゴシック" panose="020B0600070205080204" pitchFamily="50" charset="-128"/>
                        </a:defRPr>
                      </a:lvl2pPr>
                      <a:lvl3pPr algn="l">
                        <a:spcBef>
                          <a:spcPct val="20000"/>
                        </a:spcBef>
                        <a:buClr>
                          <a:schemeClr val="accent1"/>
                        </a:buClr>
                        <a:buSzPct val="65000"/>
                        <a:buFont typeface="Wingdings" panose="05000000000000000000" pitchFamily="2" charset="2"/>
                        <a:defRPr kumimoji="1">
                          <a:solidFill>
                            <a:schemeClr val="tx1"/>
                          </a:solidFill>
                          <a:latin typeface="Verdana" panose="020B0604030504040204" pitchFamily="34" charset="0"/>
                          <a:ea typeface="ＭＳ Ｐゴシック" panose="020B0600070205080204" pitchFamily="50" charset="-128"/>
                        </a:defRPr>
                      </a:lvl3pPr>
                      <a:lvl4pPr algn="l">
                        <a:spcBef>
                          <a:spcPct val="20000"/>
                        </a:spcBef>
                        <a:buClr>
                          <a:schemeClr val="bg2"/>
                        </a:buClr>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4pPr>
                      <a:lvl5pPr algn="l">
                        <a:spcBef>
                          <a:spcPct val="20000"/>
                        </a:spcBef>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5pPr>
                      <a:lvl6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6pPr>
                      <a:lvl7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7pPr>
                      <a:lvl8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8pPr>
                      <a:lvl9pPr fontAlgn="base">
                        <a:spcBef>
                          <a:spcPct val="20000"/>
                        </a:spcBef>
                        <a:spcAft>
                          <a:spcPct val="0"/>
                        </a:spcAft>
                        <a:buClr>
                          <a:schemeClr val="tx2"/>
                        </a:buClr>
                        <a:buSzPct val="80000"/>
                        <a:buFont typeface="Wingdings" panose="05000000000000000000" pitchFamily="2" charset="2"/>
                        <a:defRPr kumimoji="1" sz="1600">
                          <a:solidFill>
                            <a:schemeClr val="tx1"/>
                          </a:solidFill>
                          <a:latin typeface="Verdana" panose="020B0604030504040204" pitchFamily="34" charset="0"/>
                          <a:ea typeface="ＭＳ Ｐゴシック" panose="020B0600070205080204" pitchFamily="50" charset="-128"/>
                        </a:defRPr>
                      </a:lvl9p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anose="05000000000000000000" pitchFamily="2" charset="2"/>
                        <a:buNone/>
                        <a:tabLst/>
                      </a:pPr>
                      <a:r>
                        <a:rPr kumimoji="1" lang="en-US" altLang="ja-JP"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UDDI</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90608" name="AutoShape 80"/>
          <p:cNvSpPr>
            <a:spLocks noChangeArrowheads="1"/>
          </p:cNvSpPr>
          <p:nvPr/>
        </p:nvSpPr>
        <p:spPr bwMode="auto">
          <a:xfrm>
            <a:off x="5880101" y="5084764"/>
            <a:ext cx="3097213" cy="1584325"/>
          </a:xfrm>
          <a:prstGeom prst="horizontalScroll">
            <a:avLst>
              <a:gd name="adj" fmla="val 12500"/>
            </a:avLst>
          </a:prstGeom>
          <a:gradFill rotWithShape="1">
            <a:gsLst>
              <a:gs pos="0">
                <a:srgbClr val="FFFF99"/>
              </a:gs>
              <a:gs pos="50000">
                <a:schemeClr val="bg1"/>
              </a:gs>
              <a:gs pos="100000">
                <a:srgbClr val="FFFF99"/>
              </a:gs>
            </a:gsLst>
            <a:lin ang="5400000" scaled="1"/>
          </a:gradFill>
          <a:ln w="9525">
            <a:solidFill>
              <a:srgbClr val="C5C5C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ja-JP" altLang="en-US" sz="1600" dirty="0" err="1">
                <a:solidFill>
                  <a:srgbClr val="663300"/>
                </a:solidFill>
                <a:latin typeface="Meiryo UI" panose="020B0604030504040204" pitchFamily="50" charset="-128"/>
                <a:ea typeface="Meiryo UI" panose="020B0604030504040204" pitchFamily="50" charset="-128"/>
              </a:rPr>
              <a:t>ー</a:t>
            </a:r>
            <a:r>
              <a:rPr lang="ja-JP" altLang="en-US" sz="1600" dirty="0">
                <a:solidFill>
                  <a:srgbClr val="663300"/>
                </a:solidFill>
                <a:latin typeface="Meiryo UI" panose="020B0604030504040204" pitchFamily="50" charset="-128"/>
                <a:ea typeface="Meiryo UI" panose="020B0604030504040204" pitchFamily="50" charset="-128"/>
              </a:rPr>
              <a:t>方針</a:t>
            </a:r>
            <a:r>
              <a:rPr lang="ja-JP" altLang="en-US" sz="1600" dirty="0" err="1">
                <a:solidFill>
                  <a:srgbClr val="663300"/>
                </a:solidFill>
                <a:latin typeface="Meiryo UI" panose="020B0604030504040204" pitchFamily="50" charset="-128"/>
                <a:ea typeface="Meiryo UI" panose="020B0604030504040204" pitchFamily="50" charset="-128"/>
              </a:rPr>
              <a:t>ー</a:t>
            </a:r>
            <a:endParaRPr lang="ja-JP" altLang="en-US" sz="1600" dirty="0">
              <a:solidFill>
                <a:srgbClr val="663300"/>
              </a:solidFill>
              <a:latin typeface="Meiryo UI" panose="020B0604030504040204" pitchFamily="50" charset="-128"/>
              <a:ea typeface="Meiryo UI" panose="020B0604030504040204" pitchFamily="50" charset="-128"/>
            </a:endParaRPr>
          </a:p>
          <a:p>
            <a:pPr fontAlgn="base">
              <a:spcBef>
                <a:spcPct val="0"/>
              </a:spcBef>
              <a:spcAft>
                <a:spcPct val="0"/>
              </a:spcAft>
              <a:buFontTx/>
              <a:buChar char="•"/>
            </a:pPr>
            <a:r>
              <a:rPr lang="ja-JP" altLang="en-US" sz="1400" dirty="0">
                <a:solidFill>
                  <a:srgbClr val="FF0000"/>
                </a:solidFill>
                <a:latin typeface="Meiryo UI" panose="020B0604030504040204" pitchFamily="50" charset="-128"/>
                <a:ea typeface="Meiryo UI" panose="020B0604030504040204" pitchFamily="50" charset="-128"/>
              </a:rPr>
              <a:t>市場で広く普及している、もしくは、普及が見込まれる複数の仕様を可能な限り受け入れる。</a:t>
            </a:r>
          </a:p>
          <a:p>
            <a:pPr fontAlgn="base">
              <a:spcBef>
                <a:spcPct val="0"/>
              </a:spcBef>
              <a:spcAft>
                <a:spcPct val="0"/>
              </a:spcAft>
              <a:buFontTx/>
              <a:buChar char="•"/>
            </a:pPr>
            <a:r>
              <a:rPr lang="ja-JP" altLang="en-US" sz="1400" dirty="0">
                <a:solidFill>
                  <a:srgbClr val="663300"/>
                </a:solidFill>
                <a:latin typeface="Meiryo UI" panose="020B0604030504040204" pitchFamily="50" charset="-128"/>
                <a:ea typeface="Meiryo UI" panose="020B0604030504040204" pitchFamily="50" charset="-128"/>
              </a:rPr>
              <a:t>（最低限のメタデータであっても受け入れて利用する）</a:t>
            </a:r>
          </a:p>
        </p:txBody>
      </p:sp>
      <p:sp>
        <p:nvSpPr>
          <p:cNvPr id="790609" name="Rectangle 81"/>
          <p:cNvSpPr>
            <a:spLocks noChangeArrowheads="1"/>
          </p:cNvSpPr>
          <p:nvPr/>
        </p:nvSpPr>
        <p:spPr bwMode="auto">
          <a:xfrm>
            <a:off x="5808664" y="836613"/>
            <a:ext cx="3455987" cy="1079500"/>
          </a:xfrm>
          <a:prstGeom prst="rect">
            <a:avLst/>
          </a:prstGeom>
          <a:solidFill>
            <a:schemeClr val="accent2"/>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通信プロトコル</a:t>
            </a:r>
          </a:p>
        </p:txBody>
      </p:sp>
      <p:sp>
        <p:nvSpPr>
          <p:cNvPr id="790610" name="Rectangle 82"/>
          <p:cNvSpPr>
            <a:spLocks noChangeArrowheads="1"/>
          </p:cNvSpPr>
          <p:nvPr/>
        </p:nvSpPr>
        <p:spPr bwMode="auto">
          <a:xfrm>
            <a:off x="5951538" y="1196976"/>
            <a:ext cx="3168650" cy="720725"/>
          </a:xfrm>
          <a:prstGeom prst="rect">
            <a:avLst/>
          </a:prstGeom>
          <a:solidFill>
            <a:srgbClr val="FF66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メタデータ記述要素</a:t>
            </a:r>
          </a:p>
        </p:txBody>
      </p:sp>
      <p:sp>
        <p:nvSpPr>
          <p:cNvPr id="790611" name="Rectangle 83"/>
          <p:cNvSpPr>
            <a:spLocks noChangeArrowheads="1"/>
          </p:cNvSpPr>
          <p:nvPr/>
        </p:nvSpPr>
        <p:spPr bwMode="auto">
          <a:xfrm>
            <a:off x="6167438" y="1557338"/>
            <a:ext cx="2736850" cy="360362"/>
          </a:xfrm>
          <a:prstGeom prst="rect">
            <a:avLst/>
          </a:prstGeom>
          <a:solidFill>
            <a:srgbClr val="FF00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FFFFFF"/>
                </a:solidFill>
                <a:latin typeface="Meiryo UI" panose="020B0604030504040204" pitchFamily="50" charset="-128"/>
                <a:ea typeface="Meiryo UI" panose="020B0604030504040204" pitchFamily="50" charset="-128"/>
              </a:rPr>
              <a:t>メタデータ記述規則</a:t>
            </a:r>
          </a:p>
        </p:txBody>
      </p:sp>
      <p:sp>
        <p:nvSpPr>
          <p:cNvPr id="2" name="フッター プレースホルダー 1"/>
          <p:cNvSpPr>
            <a:spLocks noGrp="1"/>
          </p:cNvSpPr>
          <p:nvPr>
            <p:ph type="ftr" sz="quarter" idx="11"/>
          </p:nvPr>
        </p:nvSpPr>
        <p:spPr>
          <a:xfrm>
            <a:off x="2743200" y="6356350"/>
            <a:ext cx="4114800" cy="365125"/>
          </a:xfrm>
        </p:spPr>
        <p:txBody>
          <a:bodyPr/>
          <a:lstStyle/>
          <a:p>
            <a:endParaRPr kumimoji="0" lang="en-US"/>
          </a:p>
        </p:txBody>
      </p:sp>
      <p:sp>
        <p:nvSpPr>
          <p:cNvPr id="11" name="横巻き 10"/>
          <p:cNvSpPr/>
          <p:nvPr/>
        </p:nvSpPr>
        <p:spPr>
          <a:xfrm>
            <a:off x="9971088" y="2148606"/>
            <a:ext cx="1992312" cy="309395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PORTA</a:t>
            </a:r>
            <a:r>
              <a:rPr lang="ja-JP" altLang="en-US" b="1" dirty="0">
                <a:solidFill>
                  <a:srgbClr val="FF0000"/>
                </a:solidFill>
                <a:latin typeface="Meiryo UI" panose="020B0604030504040204" pitchFamily="50" charset="-128"/>
                <a:ea typeface="Meiryo UI" panose="020B0604030504040204" pitchFamily="50" charset="-128"/>
              </a:rPr>
              <a:t>との連携のための</a:t>
            </a:r>
            <a:r>
              <a:rPr lang="en-US" altLang="ja-JP" b="1" dirty="0">
                <a:solidFill>
                  <a:srgbClr val="FF0000"/>
                </a:solidFill>
                <a:latin typeface="Meiryo UI" panose="020B0604030504040204" pitchFamily="50" charset="-128"/>
                <a:ea typeface="Meiryo UI" panose="020B0604030504040204" pitchFamily="50" charset="-128"/>
              </a:rPr>
              <a:t>API</a:t>
            </a:r>
            <a:r>
              <a:rPr lang="ja-JP" altLang="en-US" b="1" dirty="0">
                <a:solidFill>
                  <a:srgbClr val="FF0000"/>
                </a:solidFill>
                <a:latin typeface="Meiryo UI" panose="020B0604030504040204" pitchFamily="50" charset="-128"/>
                <a:ea typeface="Meiryo UI" panose="020B0604030504040204" pitchFamily="50" charset="-128"/>
              </a:rPr>
              <a:t>として、国際標準に準拠してメタデータの記述要素と通信プロトコルを提示</a:t>
            </a:r>
          </a:p>
        </p:txBody>
      </p:sp>
    </p:spTree>
    <p:extLst>
      <p:ext uri="{BB962C8B-B14F-4D97-AF65-F5344CB8AC3E}">
        <p14:creationId xmlns:p14="http://schemas.microsoft.com/office/powerpoint/2010/main" val="2060604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p:cNvSpPr/>
          <p:nvPr/>
        </p:nvSpPr>
        <p:spPr>
          <a:xfrm>
            <a:off x="255280" y="4629552"/>
            <a:ext cx="9144000" cy="18722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ja-JP" altLang="en-US"/>
          </a:p>
        </p:txBody>
      </p:sp>
      <p:sp>
        <p:nvSpPr>
          <p:cNvPr id="113" name="正方形/長方形 112"/>
          <p:cNvSpPr/>
          <p:nvPr/>
        </p:nvSpPr>
        <p:spPr>
          <a:xfrm>
            <a:off x="255280" y="2325296"/>
            <a:ext cx="9144000" cy="1872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9" name="AutoShape 8"/>
          <p:cNvSpPr>
            <a:spLocks noChangeArrowheads="1"/>
          </p:cNvSpPr>
          <p:nvPr/>
        </p:nvSpPr>
        <p:spPr bwMode="auto">
          <a:xfrm>
            <a:off x="866840" y="4917585"/>
            <a:ext cx="2078924" cy="1262909"/>
          </a:xfrm>
          <a:prstGeom prst="roundRect">
            <a:avLst>
              <a:gd name="adj" fmla="val 25048"/>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NDL</a:t>
            </a: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7" name="AutoShape 8"/>
          <p:cNvSpPr>
            <a:spLocks noChangeArrowheads="1"/>
          </p:cNvSpPr>
          <p:nvPr/>
        </p:nvSpPr>
        <p:spPr bwMode="auto">
          <a:xfrm>
            <a:off x="8248168" y="2430908"/>
            <a:ext cx="1080120"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音声</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MP3</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AAC</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WMA</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WAV</a:t>
            </a: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6" name="AutoShape 8"/>
          <p:cNvSpPr>
            <a:spLocks noChangeArrowheads="1"/>
          </p:cNvSpPr>
          <p:nvPr/>
        </p:nvSpPr>
        <p:spPr bwMode="auto">
          <a:xfrm>
            <a:off x="6843504" y="2397304"/>
            <a:ext cx="1224136"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動画</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100" dirty="0">
                <a:latin typeface="HG丸ｺﾞｼｯｸM-PRO" pitchFamily="50" charset="-128"/>
                <a:ea typeface="HG丸ｺﾞｼｯｸM-PRO" pitchFamily="50" charset="-128"/>
              </a:rPr>
              <a:t>アニメ・映画</a:t>
            </a:r>
            <a:endParaRPr lang="en-US" altLang="ja-JP" sz="11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MP4</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MPEG2</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FLV</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WMV</a:t>
            </a:r>
          </a:p>
          <a:p>
            <a:pPr marL="342900" indent="-342900">
              <a:defRPr/>
            </a:pP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endParaRPr lang="ja-JP" altLang="en-US" sz="1200" dirty="0">
              <a:latin typeface="HG丸ｺﾞｼｯｸM-PRO" pitchFamily="50" charset="-128"/>
              <a:ea typeface="HG丸ｺﾞｼｯｸM-PRO" pitchFamily="50" charset="-128"/>
            </a:endParaRPr>
          </a:p>
        </p:txBody>
      </p:sp>
      <p:sp>
        <p:nvSpPr>
          <p:cNvPr id="25" name="AutoShape 8"/>
          <p:cNvSpPr>
            <a:spLocks noChangeArrowheads="1"/>
          </p:cNvSpPr>
          <p:nvPr/>
        </p:nvSpPr>
        <p:spPr bwMode="auto">
          <a:xfrm>
            <a:off x="4755272" y="2430908"/>
            <a:ext cx="2016224" cy="1622580"/>
          </a:xfrm>
          <a:prstGeom prst="roundRect">
            <a:avLst>
              <a:gd name="adj" fmla="val 25048"/>
            </a:avLst>
          </a:prstGeom>
          <a:ln>
            <a:headEnd/>
            <a:tailEnd/>
          </a:ln>
        </p:spPr>
        <p:style>
          <a:lnRef idx="1">
            <a:schemeClr val="accent2"/>
          </a:lnRef>
          <a:fillRef idx="3">
            <a:schemeClr val="accent2"/>
          </a:fillRef>
          <a:effectRef idx="2">
            <a:schemeClr val="accent2"/>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・スキャンイメージ</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html, Plane</a:t>
            </a:r>
            <a:r>
              <a:rPr lang="ja-JP" altLang="en-US" sz="1200" dirty="0">
                <a:latin typeface="HG丸ｺﾞｼｯｸM-PRO" pitchFamily="50" charset="-128"/>
                <a:ea typeface="HG丸ｺﾞｼｯｸM-PRO" pitchFamily="50" charset="-128"/>
              </a:rPr>
              <a:t> </a:t>
            </a:r>
            <a:r>
              <a:rPr lang="en-US" altLang="ja-JP" sz="1200" dirty="0">
                <a:latin typeface="HG丸ｺﾞｼｯｸM-PRO" pitchFamily="50" charset="-128"/>
                <a:ea typeface="HG丸ｺﾞｼｯｸM-PRO" pitchFamily="50" charset="-128"/>
              </a:rPr>
              <a:t>text</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PDF</a:t>
            </a: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EPUB</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Kindle</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r>
              <a:rPr lang="en-US" altLang="ja-JP" sz="1200" dirty="0">
                <a:latin typeface="HG丸ｺﾞｼｯｸM-PRO" pitchFamily="50" charset="-128"/>
                <a:ea typeface="HG丸ｺﾞｼｯｸM-PRO" pitchFamily="50" charset="-128"/>
              </a:rPr>
              <a:t>iBook</a:t>
            </a:r>
            <a:r>
              <a:rPr lang="ja-JP" altLang="en-US" sz="1200" dirty="0">
                <a:latin typeface="HG丸ｺﾞｼｯｸM-PRO" pitchFamily="50" charset="-128"/>
                <a:ea typeface="HG丸ｺﾞｼｯｸM-PRO" pitchFamily="50" charset="-128"/>
              </a:rPr>
              <a:t>）</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2" name="タイトル 1"/>
          <p:cNvSpPr>
            <a:spLocks noGrp="1"/>
          </p:cNvSpPr>
          <p:nvPr>
            <p:ph type="title"/>
          </p:nvPr>
        </p:nvSpPr>
        <p:spPr/>
        <p:txBody>
          <a:bodyPr>
            <a:noAutofit/>
          </a:bodyPr>
          <a:lstStyle/>
          <a:p>
            <a:r>
              <a:rPr lang="ja-JP" altLang="en-US" sz="4000" dirty="0"/>
              <a:t>☆電子書籍のフォーマット及び書誌データ</a:t>
            </a:r>
          </a:p>
        </p:txBody>
      </p:sp>
      <p:sp>
        <p:nvSpPr>
          <p:cNvPr id="3" name="コンテンツ プレースホルダ 2"/>
          <p:cNvSpPr>
            <a:spLocks noGrp="1"/>
          </p:cNvSpPr>
          <p:nvPr>
            <p:ph idx="1"/>
          </p:nvPr>
        </p:nvSpPr>
        <p:spPr>
          <a:xfrm>
            <a:off x="47328" y="-604660"/>
            <a:ext cx="6840760" cy="604660"/>
          </a:xfrm>
        </p:spPr>
        <p:txBody>
          <a:bodyPr>
            <a:normAutofit/>
          </a:bodyPr>
          <a:lstStyle/>
          <a:p>
            <a:r>
              <a:rPr lang="ja-JP" altLang="en-US" dirty="0"/>
              <a:t>（フォーマット、メタデータ、識別子等）</a:t>
            </a:r>
            <a:endParaRPr kumimoji="1" lang="ja-JP" altLang="en-US" dirty="0"/>
          </a:p>
        </p:txBody>
      </p:sp>
      <p:sp>
        <p:nvSpPr>
          <p:cNvPr id="5" name="スライド番号プレースホルダ 4"/>
          <p:cNvSpPr>
            <a:spLocks noGrp="1"/>
          </p:cNvSpPr>
          <p:nvPr>
            <p:ph type="sldNum" sz="quarter" idx="12"/>
          </p:nvPr>
        </p:nvSpPr>
        <p:spPr>
          <a:xfrm>
            <a:off x="7518216" y="6476789"/>
            <a:ext cx="2133600" cy="316442"/>
          </a:xfrm>
        </p:spPr>
        <p:txBody>
          <a:bodyPr/>
          <a:lstStyle/>
          <a:p>
            <a:fld id="{042AED99-7FB4-404E-8A97-64753DCE42EC}" type="slidenum">
              <a:rPr kumimoji="0" lang="en-US" sz="1100"/>
              <a:pPr/>
              <a:t>69</a:t>
            </a:fld>
            <a:endParaRPr kumimoji="0" lang="en-US" sz="1100" dirty="0"/>
          </a:p>
        </p:txBody>
      </p:sp>
      <p:sp>
        <p:nvSpPr>
          <p:cNvPr id="6" name="AutoShape 8"/>
          <p:cNvSpPr>
            <a:spLocks noChangeArrowheads="1"/>
          </p:cNvSpPr>
          <p:nvPr/>
        </p:nvSpPr>
        <p:spPr bwMode="auto">
          <a:xfrm>
            <a:off x="2739048" y="1533208"/>
            <a:ext cx="3168352" cy="358378"/>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spAutoFit/>
          </a:bodyPr>
          <a:lstStyle/>
          <a:p>
            <a:pPr marL="342900" indent="-342900" algn="ctr">
              <a:defRPr/>
            </a:pPr>
            <a:r>
              <a:rPr lang="ja-JP" altLang="en-US" sz="1400" dirty="0">
                <a:latin typeface="HG丸ｺﾞｼｯｸM-PRO" pitchFamily="50" charset="-128"/>
                <a:ea typeface="HG丸ｺﾞｼｯｸM-PRO" pitchFamily="50" charset="-128"/>
              </a:rPr>
              <a:t>著作物　　</a:t>
            </a:r>
          </a:p>
        </p:txBody>
      </p:sp>
      <p:sp>
        <p:nvSpPr>
          <p:cNvPr id="8" name="AutoShape 8"/>
          <p:cNvSpPr>
            <a:spLocks noChangeArrowheads="1"/>
          </p:cNvSpPr>
          <p:nvPr/>
        </p:nvSpPr>
        <p:spPr bwMode="auto">
          <a:xfrm>
            <a:off x="975360" y="2430908"/>
            <a:ext cx="1403648" cy="1622580"/>
          </a:xfrm>
          <a:prstGeom prst="roundRect">
            <a:avLst>
              <a:gd name="adj" fmla="val 25048"/>
            </a:avLst>
          </a:prstGeom>
          <a:ln>
            <a:headEnd/>
            <a:tailEnd/>
          </a:ln>
        </p:spPr>
        <p:style>
          <a:lnRef idx="1">
            <a:schemeClr val="accent1"/>
          </a:lnRef>
          <a:fillRef idx="3">
            <a:schemeClr val="accent1"/>
          </a:fillRef>
          <a:effectRef idx="2">
            <a:schemeClr val="accent1"/>
          </a:effectRef>
          <a:fontRef idx="minor">
            <a:schemeClr val="lt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・単行本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・文庫本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・絵本</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・コミック</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p:txBody>
      </p:sp>
      <p:sp>
        <p:nvSpPr>
          <p:cNvPr id="33" name="AutoShape 8"/>
          <p:cNvSpPr>
            <a:spLocks noChangeArrowheads="1"/>
          </p:cNvSpPr>
          <p:nvPr/>
        </p:nvSpPr>
        <p:spPr bwMode="auto">
          <a:xfrm>
            <a:off x="5979408" y="4845576"/>
            <a:ext cx="1364294" cy="1368152"/>
          </a:xfrm>
          <a:prstGeom prst="roundRect">
            <a:avLst>
              <a:gd name="adj" fmla="val 25048"/>
            </a:avLst>
          </a:prstGeom>
          <a:ln>
            <a:headEnd/>
            <a:tailEnd/>
          </a:ln>
        </p:spPr>
        <p:style>
          <a:lnRef idx="1">
            <a:schemeClr val="dk1"/>
          </a:lnRef>
          <a:fillRef idx="2">
            <a:schemeClr val="dk1"/>
          </a:fillRef>
          <a:effectRef idx="1">
            <a:schemeClr val="dk1"/>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書店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r>
              <a:rPr lang="en-US" altLang="ja-JP" sz="1200" dirty="0">
                <a:latin typeface="HG丸ｺﾞｼｯｸM-PRO" pitchFamily="50" charset="-128"/>
                <a:ea typeface="HG丸ｺﾞｼｯｸM-PRO" pitchFamily="50" charset="-128"/>
              </a:rPr>
              <a:t>CD</a:t>
            </a:r>
            <a:r>
              <a:rPr lang="ja-JP" altLang="en-US" sz="1200" dirty="0">
                <a:latin typeface="HG丸ｺﾞｼｯｸM-PRO" pitchFamily="50" charset="-128"/>
                <a:ea typeface="HG丸ｺﾞｼｯｸM-PRO" pitchFamily="50" charset="-128"/>
              </a:rPr>
              <a:t>ショップ</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DVD,CD</a:t>
            </a:r>
          </a:p>
          <a:p>
            <a:pPr marL="342900" indent="-342900">
              <a:defRPr/>
            </a:pPr>
            <a:endParaRPr lang="en-US" altLang="ja-JP" sz="1200" dirty="0">
              <a:latin typeface="HG丸ｺﾞｼｯｸM-PRO" pitchFamily="50" charset="-128"/>
              <a:ea typeface="HG丸ｺﾞｼｯｸM-PRO" pitchFamily="50" charset="-128"/>
            </a:endParaRP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34" name="日付プレースホルダ 3"/>
          <p:cNvSpPr txBox="1">
            <a:spLocks/>
          </p:cNvSpPr>
          <p:nvPr/>
        </p:nvSpPr>
        <p:spPr>
          <a:xfrm>
            <a:off x="3675152"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38" name="AutoShape 8"/>
          <p:cNvSpPr>
            <a:spLocks noChangeArrowheads="1"/>
          </p:cNvSpPr>
          <p:nvPr/>
        </p:nvSpPr>
        <p:spPr bwMode="auto">
          <a:xfrm>
            <a:off x="7887112" y="4629552"/>
            <a:ext cx="136429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電子書籍販売サイト</a:t>
            </a:r>
          </a:p>
        </p:txBody>
      </p:sp>
      <p:sp>
        <p:nvSpPr>
          <p:cNvPr id="39" name="日付プレースホルダ 3"/>
          <p:cNvSpPr txBox="1">
            <a:spLocks/>
          </p:cNvSpPr>
          <p:nvPr/>
        </p:nvSpPr>
        <p:spPr>
          <a:xfrm>
            <a:off x="5187320" y="7077824"/>
            <a:ext cx="2133600" cy="365125"/>
          </a:xfrm>
          <a:prstGeom prst="rect">
            <a:avLst/>
          </a:prstGeom>
        </p:spPr>
        <p:txBody>
          <a:bodyPr vert="horz" lIns="91440" tIns="45720" rIns="91440" bIns="45720" rtlCol="0" anchor="ctr"/>
          <a:lstStyle/>
          <a:p>
            <a:pPr>
              <a:defRPr/>
            </a:pPr>
            <a:r>
              <a:rPr kumimoji="0" lang="en-US" altLang="ja-JP" sz="1100" dirty="0">
                <a:solidFill>
                  <a:schemeClr val="tx1">
                    <a:tint val="75000"/>
                  </a:schemeClr>
                </a:solidFill>
              </a:rPr>
              <a:t>2012/10/28</a:t>
            </a:r>
            <a:endParaRPr kumimoji="0" lang="en-US" sz="1100" dirty="0">
              <a:solidFill>
                <a:schemeClr val="tx1">
                  <a:tint val="75000"/>
                </a:schemeClr>
              </a:solidFill>
            </a:endParaRPr>
          </a:p>
        </p:txBody>
      </p:sp>
      <p:sp>
        <p:nvSpPr>
          <p:cNvPr id="43" name="AutoShape 8"/>
          <p:cNvSpPr>
            <a:spLocks noChangeArrowheads="1"/>
          </p:cNvSpPr>
          <p:nvPr/>
        </p:nvSpPr>
        <p:spPr bwMode="auto">
          <a:xfrm>
            <a:off x="2486512" y="2430908"/>
            <a:ext cx="1332656" cy="1622580"/>
          </a:xfrm>
          <a:prstGeom prst="roundRect">
            <a:avLst>
              <a:gd name="adj" fmla="val 25048"/>
            </a:avLst>
          </a:prstGeom>
          <a:ln>
            <a:headEnd/>
            <a:tailEnd/>
          </a:ln>
        </p:spPr>
        <p:style>
          <a:lnRef idx="1">
            <a:schemeClr val="accent3"/>
          </a:lnRef>
          <a:fillRef idx="3">
            <a:schemeClr val="accent3"/>
          </a:fillRef>
          <a:effectRef idx="2">
            <a:schemeClr val="accent3"/>
          </a:effectRef>
          <a:fontRef idx="minor">
            <a:schemeClr val="lt1"/>
          </a:fontRef>
        </p:style>
        <p:txBody>
          <a:bodyPr wrap="square" anchor="t" anchorCtr="0">
            <a:noAutofit/>
          </a:bodyPr>
          <a:lstStyle/>
          <a:p>
            <a:pPr marL="342900" indent="-342900" algn="ctr">
              <a:defRPr/>
            </a:pPr>
            <a:r>
              <a:rPr lang="en-US" altLang="ja-JP" sz="1200" dirty="0">
                <a:latin typeface="HG丸ｺﾞｼｯｸM-PRO" pitchFamily="50" charset="-128"/>
                <a:ea typeface="HG丸ｺﾞｼｯｸM-PRO" pitchFamily="50" charset="-128"/>
              </a:rPr>
              <a:t>Package</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err="1">
                <a:latin typeface="HG丸ｺﾞｼｯｸM-PRO" pitchFamily="50" charset="-128"/>
                <a:ea typeface="HG丸ｺﾞｼｯｸM-PRO" pitchFamily="50" charset="-128"/>
              </a:rPr>
              <a:t>Blu</a:t>
            </a:r>
            <a:r>
              <a:rPr lang="en-US" altLang="ja-JP" sz="1200" dirty="0">
                <a:latin typeface="HG丸ｺﾞｼｯｸM-PRO" pitchFamily="50" charset="-128"/>
                <a:ea typeface="HG丸ｺﾞｼｯｸM-PRO" pitchFamily="50" charset="-128"/>
              </a:rPr>
              <a:t>-Ray</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DVD</a:t>
            </a:r>
          </a:p>
          <a:p>
            <a:pPr marL="342900" indent="-342900">
              <a:defRPr/>
            </a:pPr>
            <a:r>
              <a:rPr lang="ja-JP" altLang="en-US" sz="1200" dirty="0">
                <a:latin typeface="HG丸ｺﾞｼｯｸM-PRO" pitchFamily="50" charset="-128"/>
                <a:ea typeface="HG丸ｺﾞｼｯｸM-PRO" pitchFamily="50" charset="-128"/>
              </a:rPr>
              <a:t>・</a:t>
            </a:r>
            <a:r>
              <a:rPr lang="en-US" altLang="ja-JP" sz="1200" dirty="0">
                <a:latin typeface="HG丸ｺﾞｼｯｸM-PRO" pitchFamily="50" charset="-128"/>
                <a:ea typeface="HG丸ｺﾞｼｯｸM-PRO" pitchFamily="50" charset="-128"/>
              </a:rPr>
              <a:t>CD</a:t>
            </a:r>
          </a:p>
          <a:p>
            <a:pPr marL="342900" indent="-342900">
              <a:defRPr/>
            </a:pPr>
            <a:r>
              <a:rPr lang="ja-JP" altLang="en-US" sz="1200" dirty="0">
                <a:latin typeface="HG丸ｺﾞｼｯｸM-PRO" pitchFamily="50" charset="-128"/>
                <a:ea typeface="HG丸ｺﾞｼｯｸM-PRO" pitchFamily="50" charset="-128"/>
              </a:rPr>
              <a:t>・・・</a:t>
            </a:r>
          </a:p>
        </p:txBody>
      </p:sp>
      <p:sp>
        <p:nvSpPr>
          <p:cNvPr id="44" name="線吹き出し 2 (枠付き) 43"/>
          <p:cNvSpPr/>
          <p:nvPr/>
        </p:nvSpPr>
        <p:spPr>
          <a:xfrm>
            <a:off x="5619368" y="1245176"/>
            <a:ext cx="864096" cy="216024"/>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5" name="線吹き出し 2 (枠付き) 44"/>
          <p:cNvSpPr/>
          <p:nvPr/>
        </p:nvSpPr>
        <p:spPr>
          <a:xfrm>
            <a:off x="1766432" y="2397305"/>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6" name="線吹き出し 2 (枠付き) 45"/>
          <p:cNvSpPr/>
          <p:nvPr/>
        </p:nvSpPr>
        <p:spPr>
          <a:xfrm>
            <a:off x="3350608"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7" name="線吹き出し 2 (枠付き) 46"/>
          <p:cNvSpPr/>
          <p:nvPr/>
        </p:nvSpPr>
        <p:spPr>
          <a:xfrm>
            <a:off x="5763384" y="2325297"/>
            <a:ext cx="864096" cy="187221"/>
          </a:xfrm>
          <a:prstGeom prst="borderCallout2">
            <a:avLst>
              <a:gd name="adj1" fmla="val 18750"/>
              <a:gd name="adj2" fmla="val -8333"/>
              <a:gd name="adj3" fmla="val 18750"/>
              <a:gd name="adj4" fmla="val -16667"/>
              <a:gd name="adj5" fmla="val 72187"/>
              <a:gd name="adj6" fmla="val -4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識別子</a:t>
            </a:r>
          </a:p>
        </p:txBody>
      </p:sp>
      <p:sp>
        <p:nvSpPr>
          <p:cNvPr id="48" name="線吹き出し 2 (枠付き) 47"/>
          <p:cNvSpPr/>
          <p:nvPr/>
        </p:nvSpPr>
        <p:spPr>
          <a:xfrm>
            <a:off x="7456080" y="2109273"/>
            <a:ext cx="864096" cy="187221"/>
          </a:xfrm>
          <a:prstGeom prst="borderCallout2">
            <a:avLst>
              <a:gd name="adj1" fmla="val 18750"/>
              <a:gd name="adj2" fmla="val -8333"/>
              <a:gd name="adj3" fmla="val 18750"/>
              <a:gd name="adj4" fmla="val -16667"/>
              <a:gd name="adj5" fmla="val 139375"/>
              <a:gd name="adj6" fmla="val -2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49" name="線吹き出し 2 (枠付き) 48"/>
          <p:cNvSpPr/>
          <p:nvPr/>
        </p:nvSpPr>
        <p:spPr>
          <a:xfrm>
            <a:off x="8787720" y="2109273"/>
            <a:ext cx="864096" cy="187221"/>
          </a:xfrm>
          <a:prstGeom prst="borderCallout2">
            <a:avLst>
              <a:gd name="adj1" fmla="val 18750"/>
              <a:gd name="adj2" fmla="val -8333"/>
              <a:gd name="adj3" fmla="val 18750"/>
              <a:gd name="adj4" fmla="val -16667"/>
              <a:gd name="adj5" fmla="val 199844"/>
              <a:gd name="adj6" fmla="val -4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0" name="AutoShape 8"/>
          <p:cNvSpPr>
            <a:spLocks noChangeArrowheads="1"/>
          </p:cNvSpPr>
          <p:nvPr/>
        </p:nvSpPr>
        <p:spPr bwMode="auto">
          <a:xfrm>
            <a:off x="3459128" y="4845577"/>
            <a:ext cx="2208856"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公共図書館・大学図書館</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冊子体資料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buFont typeface="Arial" pitchFamily="34" charset="0"/>
              <a:buChar char="•"/>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51" name="AutoShape 8"/>
          <p:cNvSpPr>
            <a:spLocks noChangeArrowheads="1"/>
          </p:cNvSpPr>
          <p:nvPr/>
        </p:nvSpPr>
        <p:spPr bwMode="auto">
          <a:xfrm>
            <a:off x="7563584" y="4773568"/>
            <a:ext cx="1656184" cy="1368152"/>
          </a:xfrm>
          <a:prstGeom prst="roundRect">
            <a:avLst>
              <a:gd name="adj" fmla="val 25048"/>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電子書籍販売</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・電子書籍</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・電子雑誌</a:t>
            </a:r>
            <a:endParaRPr lang="en-US" altLang="ja-JP" sz="1200" dirty="0">
              <a:latin typeface="HG丸ｺﾞｼｯｸM-PRO" pitchFamily="50" charset="-128"/>
              <a:ea typeface="HG丸ｺﾞｼｯｸM-PRO" pitchFamily="50" charset="-128"/>
            </a:endParaRPr>
          </a:p>
          <a:p>
            <a:pPr marL="342900" indent="-342900" algn="ctr">
              <a:defRPr/>
            </a:pPr>
            <a:r>
              <a:rPr lang="ja-JP" altLang="en-US" sz="1200" dirty="0">
                <a:latin typeface="HG丸ｺﾞｼｯｸM-PRO" pitchFamily="50" charset="-128"/>
                <a:ea typeface="HG丸ｺﾞｼｯｸM-PRO" pitchFamily="50" charset="-128"/>
              </a:rPr>
              <a:t>音楽配信サイト</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・楽曲ファイル</a:t>
            </a:r>
          </a:p>
        </p:txBody>
      </p:sp>
      <p:sp>
        <p:nvSpPr>
          <p:cNvPr id="52" name="線吹き出し 2 (枠付き) 51"/>
          <p:cNvSpPr/>
          <p:nvPr/>
        </p:nvSpPr>
        <p:spPr>
          <a:xfrm>
            <a:off x="2451016" y="4845577"/>
            <a:ext cx="864096" cy="187221"/>
          </a:xfrm>
          <a:prstGeom prst="borderCallout2">
            <a:avLst>
              <a:gd name="adj1" fmla="val 18750"/>
              <a:gd name="adj2" fmla="val -8333"/>
              <a:gd name="adj3" fmla="val 18750"/>
              <a:gd name="adj4" fmla="val -16667"/>
              <a:gd name="adj5" fmla="val 109399"/>
              <a:gd name="adj6" fmla="val -28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3" name="線吹き出し 2 (枠付き) 52"/>
          <p:cNvSpPr/>
          <p:nvPr/>
        </p:nvSpPr>
        <p:spPr>
          <a:xfrm>
            <a:off x="8535184" y="4442331"/>
            <a:ext cx="864096" cy="187221"/>
          </a:xfrm>
          <a:prstGeom prst="borderCallout2">
            <a:avLst>
              <a:gd name="adj1" fmla="val 18750"/>
              <a:gd name="adj2" fmla="val -8333"/>
              <a:gd name="adj3" fmla="val 18750"/>
              <a:gd name="adj4" fmla="val -16667"/>
              <a:gd name="adj5" fmla="val 172969"/>
              <a:gd name="adj6" fmla="val -85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識別子</a:t>
            </a:r>
          </a:p>
        </p:txBody>
      </p:sp>
      <p:sp>
        <p:nvSpPr>
          <p:cNvPr id="54" name="線吹き出し 2 (枠付き) 53"/>
          <p:cNvSpPr/>
          <p:nvPr/>
        </p:nvSpPr>
        <p:spPr>
          <a:xfrm>
            <a:off x="5619369" y="4730363"/>
            <a:ext cx="816091" cy="162258"/>
          </a:xfrm>
          <a:prstGeom prst="borderCallout2">
            <a:avLst>
              <a:gd name="adj1" fmla="val 18750"/>
              <a:gd name="adj2" fmla="val -8333"/>
              <a:gd name="adj3" fmla="val 18750"/>
              <a:gd name="adj4" fmla="val -16667"/>
              <a:gd name="adj5" fmla="val 119219"/>
              <a:gd name="adj6" fmla="val -67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識別子</a:t>
            </a:r>
          </a:p>
        </p:txBody>
      </p:sp>
      <p:sp>
        <p:nvSpPr>
          <p:cNvPr id="55" name="横巻き 54"/>
          <p:cNvSpPr/>
          <p:nvPr/>
        </p:nvSpPr>
        <p:spPr>
          <a:xfrm>
            <a:off x="7203544" y="741120"/>
            <a:ext cx="2123728"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識別子による各種形式の関連付け</a:t>
            </a:r>
          </a:p>
        </p:txBody>
      </p:sp>
      <p:sp>
        <p:nvSpPr>
          <p:cNvPr id="56" name="横巻き 55"/>
          <p:cNvSpPr/>
          <p:nvPr/>
        </p:nvSpPr>
        <p:spPr>
          <a:xfrm>
            <a:off x="362784" y="669112"/>
            <a:ext cx="2016224" cy="864096"/>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600" dirty="0"/>
              <a:t>書誌データ・メタデータの共通化</a:t>
            </a:r>
          </a:p>
        </p:txBody>
      </p:sp>
      <p:sp>
        <p:nvSpPr>
          <p:cNvPr id="57" name="横巻き 56"/>
          <p:cNvSpPr/>
          <p:nvPr/>
        </p:nvSpPr>
        <p:spPr>
          <a:xfrm>
            <a:off x="6447968" y="3765457"/>
            <a:ext cx="2376264" cy="436849"/>
          </a:xfrm>
          <a:prstGeom prst="horizontalScroll">
            <a:avLst/>
          </a:prstGeom>
          <a:solidFill>
            <a:srgbClr val="FFFFCC"/>
          </a:solidFill>
        </p:spPr>
        <p:style>
          <a:lnRef idx="1">
            <a:schemeClr val="accent6"/>
          </a:lnRef>
          <a:fillRef idx="3">
            <a:schemeClr val="accent6"/>
          </a:fillRef>
          <a:effectRef idx="2">
            <a:schemeClr val="accent6"/>
          </a:effectRef>
          <a:fontRef idx="minor">
            <a:schemeClr val="lt1"/>
          </a:fontRef>
        </p:style>
        <p:txBody>
          <a:bodyPr rtlCol="0" anchor="ctr"/>
          <a:lstStyle/>
          <a:p>
            <a:r>
              <a:rPr lang="ja-JP" altLang="en-US" sz="1400" b="1" dirty="0">
                <a:solidFill>
                  <a:schemeClr val="tx1"/>
                </a:solidFill>
              </a:rPr>
              <a:t>フォーマットの共通化</a:t>
            </a:r>
          </a:p>
        </p:txBody>
      </p:sp>
      <p:sp>
        <p:nvSpPr>
          <p:cNvPr id="58" name="Oval 61"/>
          <p:cNvSpPr>
            <a:spLocks noChangeArrowheads="1"/>
          </p:cNvSpPr>
          <p:nvPr/>
        </p:nvSpPr>
        <p:spPr bwMode="auto">
          <a:xfrm>
            <a:off x="2523025" y="813129"/>
            <a:ext cx="1990725" cy="511175"/>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lIns="65306" tIns="32653" rIns="65306" bIns="32653" anchor="ctr"/>
          <a:lstStyle/>
          <a:p>
            <a:pPr algn="ctr" defTabSz="913837">
              <a:defRPr/>
            </a:pPr>
            <a:r>
              <a:rPr lang="ja-JP" altLang="en-US" sz="1300" dirty="0">
                <a:latin typeface="HG丸ｺﾞｼｯｸM-PRO" pitchFamily="50" charset="-128"/>
                <a:ea typeface="HG丸ｺﾞｼｯｸM-PRO" pitchFamily="50" charset="-128"/>
              </a:rPr>
              <a:t>統合検索サービス</a:t>
            </a:r>
            <a:endParaRPr lang="en-US" altLang="ja-JP" sz="1300" dirty="0">
              <a:latin typeface="HG丸ｺﾞｼｯｸM-PRO" pitchFamily="50" charset="-128"/>
              <a:ea typeface="HG丸ｺﾞｼｯｸM-PRO" pitchFamily="50" charset="-128"/>
            </a:endParaRPr>
          </a:p>
          <a:p>
            <a:pPr algn="ctr" defTabSz="913837">
              <a:defRPr/>
            </a:pPr>
            <a:r>
              <a:rPr lang="ja-JP" altLang="en-US" sz="1300" dirty="0">
                <a:latin typeface="HG丸ｺﾞｼｯｸM-PRO" pitchFamily="50" charset="-128"/>
                <a:ea typeface="HG丸ｺﾞｼｯｸM-PRO" pitchFamily="50" charset="-128"/>
              </a:rPr>
              <a:t>（ポータル）</a:t>
            </a:r>
          </a:p>
        </p:txBody>
      </p:sp>
      <p:cxnSp>
        <p:nvCxnSpPr>
          <p:cNvPr id="60" name="直線矢印コネクタ 59"/>
          <p:cNvCxnSpPr>
            <a:stCxn id="58" idx="4"/>
            <a:endCxn id="6" idx="0"/>
          </p:cNvCxnSpPr>
          <p:nvPr/>
        </p:nvCxnSpPr>
        <p:spPr>
          <a:xfrm rot="16200000" flipH="1">
            <a:off x="3816354" y="1026337"/>
            <a:ext cx="208905" cy="80483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1" name="テキスト ボックス 60"/>
          <p:cNvSpPr txBox="1"/>
          <p:nvPr/>
        </p:nvSpPr>
        <p:spPr>
          <a:xfrm>
            <a:off x="434794" y="2493315"/>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出版物</a:t>
            </a:r>
          </a:p>
        </p:txBody>
      </p:sp>
      <p:sp>
        <p:nvSpPr>
          <p:cNvPr id="62" name="テキスト ボックス 61"/>
          <p:cNvSpPr txBox="1"/>
          <p:nvPr/>
        </p:nvSpPr>
        <p:spPr>
          <a:xfrm>
            <a:off x="434794" y="4845577"/>
            <a:ext cx="461665" cy="1560173"/>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所蔵資料</a:t>
            </a:r>
          </a:p>
        </p:txBody>
      </p:sp>
      <p:sp>
        <p:nvSpPr>
          <p:cNvPr id="63" name="テキスト ボックス 62"/>
          <p:cNvSpPr txBox="1"/>
          <p:nvPr/>
        </p:nvSpPr>
        <p:spPr>
          <a:xfrm>
            <a:off x="434793" y="1461200"/>
            <a:ext cx="461665" cy="864096"/>
          </a:xfrm>
          <a:prstGeom prst="rect">
            <a:avLst/>
          </a:prstGeom>
          <a:ln/>
        </p:spPr>
        <p:style>
          <a:lnRef idx="1">
            <a:schemeClr val="dk1"/>
          </a:lnRef>
          <a:fillRef idx="2">
            <a:schemeClr val="dk1"/>
          </a:fillRef>
          <a:effectRef idx="1">
            <a:schemeClr val="dk1"/>
          </a:effectRef>
          <a:fontRef idx="minor">
            <a:schemeClr val="dk1"/>
          </a:fontRef>
        </p:style>
        <p:txBody>
          <a:bodyPr vert="eaVert" wrap="square" rtlCol="0">
            <a:spAutoFit/>
          </a:bodyPr>
          <a:lstStyle/>
          <a:p>
            <a:r>
              <a:rPr lang="ja-JP" altLang="en-US" dirty="0"/>
              <a:t>著作物</a:t>
            </a:r>
          </a:p>
        </p:txBody>
      </p:sp>
      <p:sp>
        <p:nvSpPr>
          <p:cNvPr id="119" name="AutoShape 8"/>
          <p:cNvSpPr>
            <a:spLocks noChangeArrowheads="1"/>
          </p:cNvSpPr>
          <p:nvPr/>
        </p:nvSpPr>
        <p:spPr bwMode="auto">
          <a:xfrm>
            <a:off x="3315112" y="4917585"/>
            <a:ext cx="2201292" cy="1315531"/>
          </a:xfrm>
          <a:prstGeom prst="roundRect">
            <a:avLst>
              <a:gd name="adj" fmla="val 25048"/>
            </a:avLst>
          </a:prstGeom>
          <a:ln>
            <a:headEnd/>
            <a:tailEnd/>
          </a:ln>
        </p:spPr>
        <p:style>
          <a:lnRef idx="1">
            <a:schemeClr val="accent5"/>
          </a:lnRef>
          <a:fillRef idx="2">
            <a:schemeClr val="accent5"/>
          </a:fillRef>
          <a:effectRef idx="1">
            <a:schemeClr val="accent5"/>
          </a:effectRef>
          <a:fontRef idx="minor">
            <a:schemeClr val="dk1"/>
          </a:fontRef>
        </p:style>
        <p:txBody>
          <a:bodyPr wrap="square" anchor="t" anchorCtr="0">
            <a:noAutofit/>
          </a:bodyPr>
          <a:lstStyle/>
          <a:p>
            <a:pPr marL="342900" indent="-342900" algn="ctr">
              <a:defRPr/>
            </a:pPr>
            <a:r>
              <a:rPr lang="ja-JP" altLang="en-US" sz="1200" dirty="0">
                <a:latin typeface="HG丸ｺﾞｼｯｸM-PRO" pitchFamily="50" charset="-128"/>
                <a:ea typeface="HG丸ｺﾞｼｯｸM-PRO" pitchFamily="50" charset="-128"/>
              </a:rPr>
              <a:t>図書館・博物館・美術館</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・印刷刊行物</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・資料デジタル化</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・オンライン資料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・インターネット資料</a:t>
            </a:r>
            <a:endParaRPr lang="en-US" altLang="ja-JP" sz="1200" dirty="0">
              <a:latin typeface="HG丸ｺﾞｼｯｸM-PRO" pitchFamily="50" charset="-128"/>
              <a:ea typeface="HG丸ｺﾞｼｯｸM-PRO" pitchFamily="50" charset="-128"/>
            </a:endParaRPr>
          </a:p>
          <a:p>
            <a:pPr marL="342900" indent="-342900">
              <a:defRPr/>
            </a:pPr>
            <a:r>
              <a:rPr lang="ja-JP" altLang="en-US" sz="1200" dirty="0">
                <a:latin typeface="HG丸ｺﾞｼｯｸM-PRO" pitchFamily="50" charset="-128"/>
                <a:ea typeface="HG丸ｺﾞｼｯｸM-PRO" pitchFamily="50" charset="-128"/>
              </a:rPr>
              <a:t>・・・</a:t>
            </a:r>
          </a:p>
          <a:p>
            <a:pPr marL="342900" indent="-342900" algn="ctr">
              <a:defRPr/>
            </a:pPr>
            <a:endParaRPr lang="ja-JP" altLang="en-US" sz="1200" dirty="0">
              <a:latin typeface="HG丸ｺﾞｼｯｸM-PRO" pitchFamily="50" charset="-128"/>
              <a:ea typeface="HG丸ｺﾞｼｯｸM-PRO" pitchFamily="50" charset="-128"/>
            </a:endParaRPr>
          </a:p>
        </p:txBody>
      </p:sp>
      <p:sp>
        <p:nvSpPr>
          <p:cNvPr id="121" name="下矢印 120"/>
          <p:cNvSpPr/>
          <p:nvPr/>
        </p:nvSpPr>
        <p:spPr>
          <a:xfrm>
            <a:off x="2307000" y="1893248"/>
            <a:ext cx="3816424" cy="432048"/>
          </a:xfrm>
          <a:prstGeom prst="downArrow">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122" name="下矢印 121"/>
          <p:cNvSpPr/>
          <p:nvPr/>
        </p:nvSpPr>
        <p:spPr>
          <a:xfrm>
            <a:off x="1298888" y="4197504"/>
            <a:ext cx="3888432" cy="432048"/>
          </a:xfrm>
          <a:prstGeom prst="downArrow">
            <a:avLst>
              <a:gd name="adj1" fmla="val 50000"/>
              <a:gd name="adj2" fmla="val 43281"/>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b="1" dirty="0"/>
              <a:t>リンク付け</a:t>
            </a:r>
          </a:p>
        </p:txBody>
      </p:sp>
      <p:sp>
        <p:nvSpPr>
          <p:cNvPr id="31" name="AutoShape 8"/>
          <p:cNvSpPr>
            <a:spLocks noChangeArrowheads="1"/>
          </p:cNvSpPr>
          <p:nvPr/>
        </p:nvSpPr>
        <p:spPr bwMode="auto">
          <a:xfrm>
            <a:off x="4755272" y="4197505"/>
            <a:ext cx="2736304" cy="312035"/>
          </a:xfrm>
          <a:prstGeom prst="roundRect">
            <a:avLst>
              <a:gd name="adj" fmla="val 25048"/>
            </a:avLst>
          </a:prstGeom>
          <a:ln>
            <a:headEnd/>
            <a:tailEnd/>
          </a:ln>
        </p:spPr>
        <p:style>
          <a:lnRef idx="0">
            <a:schemeClr val="accent4"/>
          </a:lnRef>
          <a:fillRef idx="3">
            <a:schemeClr val="accent4"/>
          </a:fillRef>
          <a:effectRef idx="3">
            <a:schemeClr val="accent4"/>
          </a:effectRef>
          <a:fontRef idx="minor">
            <a:schemeClr val="lt1"/>
          </a:fontRef>
        </p:style>
        <p:txBody>
          <a:bodyPr wrap="square" anchor="t" anchorCtr="0">
            <a:noAutofit/>
          </a:bodyPr>
          <a:lstStyle/>
          <a:p>
            <a:pPr marL="342900" indent="-342900" algn="ctr">
              <a:defRPr/>
            </a:pPr>
            <a:r>
              <a:rPr lang="en-US" altLang="ja-JP" sz="1400" dirty="0">
                <a:latin typeface="HG丸ｺﾞｼｯｸM-PRO" pitchFamily="50" charset="-128"/>
                <a:ea typeface="HG丸ｺﾞｼｯｸM-PRO" pitchFamily="50" charset="-128"/>
              </a:rPr>
              <a:t>DRM</a:t>
            </a:r>
            <a:endParaRPr lang="ja-JP" altLang="en-US" sz="1400" dirty="0">
              <a:latin typeface="HG丸ｺﾞｼｯｸM-PRO" pitchFamily="50" charset="-128"/>
              <a:ea typeface="HG丸ｺﾞｼｯｸM-PRO" pitchFamily="50" charset="-128"/>
            </a:endParaRPr>
          </a:p>
        </p:txBody>
      </p:sp>
      <p:sp>
        <p:nvSpPr>
          <p:cNvPr id="124" name="左右矢印 123"/>
          <p:cNvSpPr/>
          <p:nvPr/>
        </p:nvSpPr>
        <p:spPr>
          <a:xfrm>
            <a:off x="2162984" y="3333408"/>
            <a:ext cx="2664296" cy="720080"/>
          </a:xfrm>
          <a:prstGeom prst="leftRightArrow">
            <a:avLst>
              <a:gd name="adj1" fmla="val 50000"/>
              <a:gd name="adj2" fmla="val 27324"/>
            </a:avLst>
          </a:prstGeom>
          <a:solidFill>
            <a:srgbClr val="FFFFCC"/>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b="1" dirty="0"/>
              <a:t>リンク付け</a:t>
            </a:r>
          </a:p>
        </p:txBody>
      </p:sp>
      <p:sp>
        <p:nvSpPr>
          <p:cNvPr id="7" name="フッター プレースホルダー 6"/>
          <p:cNvSpPr>
            <a:spLocks noGrp="1"/>
          </p:cNvSpPr>
          <p:nvPr>
            <p:ph type="ftr" sz="quarter" idx="11"/>
          </p:nvPr>
        </p:nvSpPr>
        <p:spPr>
          <a:xfrm>
            <a:off x="2769880" y="6332766"/>
            <a:ext cx="4114800" cy="365125"/>
          </a:xfrm>
        </p:spPr>
        <p:txBody>
          <a:bodyPr/>
          <a:lstStyle/>
          <a:p>
            <a:endParaRPr kumimoji="0" lang="en-US"/>
          </a:p>
        </p:txBody>
      </p:sp>
      <p:sp>
        <p:nvSpPr>
          <p:cNvPr id="59" name="横巻き 58"/>
          <p:cNvSpPr/>
          <p:nvPr/>
        </p:nvSpPr>
        <p:spPr>
          <a:xfrm>
            <a:off x="9971088" y="1891586"/>
            <a:ext cx="1992312" cy="386913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電子書籍のフォーマット及び書誌データを、</a:t>
            </a:r>
            <a:r>
              <a:rPr lang="en-US" altLang="ja-JP" b="1" dirty="0">
                <a:solidFill>
                  <a:srgbClr val="FF0000"/>
                </a:solidFill>
                <a:latin typeface="Meiryo UI" panose="020B0604030504040204" pitchFamily="50" charset="-128"/>
                <a:ea typeface="Meiryo UI" panose="020B0604030504040204" pitchFamily="50" charset="-128"/>
              </a:rPr>
              <a:t>FRBR</a:t>
            </a:r>
            <a:r>
              <a:rPr lang="ja-JP" altLang="en-US" b="1" dirty="0">
                <a:solidFill>
                  <a:srgbClr val="FF0000"/>
                </a:solidFill>
                <a:latin typeface="Meiryo UI" panose="020B0604030504040204" pitchFamily="50" charset="-128"/>
                <a:ea typeface="Meiryo UI" panose="020B0604030504040204" pitchFamily="50" charset="-128"/>
              </a:rPr>
              <a:t>の概念の上にマッピングしてみたもの</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これらが相互に関連付けられる仕組みの構築が重要</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944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2561"/>
            <a:ext cx="11968480" cy="742315"/>
          </a:xfrm>
        </p:spPr>
        <p:txBody>
          <a:bodyPr>
            <a:normAutofit fontScale="90000"/>
          </a:bodyPr>
          <a:lstStyle/>
          <a:p>
            <a:r>
              <a:rPr lang="ja-JP" altLang="en-US" sz="3600" dirty="0">
                <a:solidFill>
                  <a:schemeClr val="bg1"/>
                </a:solidFill>
              </a:rPr>
              <a:t>☆ </a:t>
            </a:r>
            <a:r>
              <a:rPr lang="en-US" altLang="ja-JP" sz="3600" dirty="0">
                <a:solidFill>
                  <a:schemeClr val="bg1"/>
                </a:solidFill>
              </a:rPr>
              <a:t>LOD</a:t>
            </a:r>
            <a:r>
              <a:rPr lang="ja-JP" altLang="en-US" sz="3600" dirty="0">
                <a:solidFill>
                  <a:schemeClr val="bg1"/>
                </a:solidFill>
              </a:rPr>
              <a:t>化による デジタル文化財の利活用を目指して（全体図）</a:t>
            </a:r>
            <a:endParaRPr kumimoji="1" lang="ja-JP" altLang="en-US" sz="3600" dirty="0">
              <a:solidFill>
                <a:schemeClr val="bg1"/>
              </a:solidFill>
            </a:endParaRPr>
          </a:p>
        </p:txBody>
      </p:sp>
      <p:pic>
        <p:nvPicPr>
          <p:cNvPr id="5" name="図 4" descr="C:\Users\正樹\OneDrive\Office Live のドキュメント\2016年（28FY）保存版\【PDF】全体構成.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17453" y="184666"/>
            <a:ext cx="11051760" cy="6026190"/>
          </a:xfrm>
          <a:prstGeom prst="rect">
            <a:avLst/>
          </a:prstGeom>
          <a:noFill/>
          <a:ln>
            <a:solidFill>
              <a:schemeClr val="accent1"/>
            </a:solidFill>
          </a:ln>
        </p:spPr>
      </p:pic>
      <p:sp>
        <p:nvSpPr>
          <p:cNvPr id="6" name="テキスト ボックス 5"/>
          <p:cNvSpPr txBox="1"/>
          <p:nvPr/>
        </p:nvSpPr>
        <p:spPr>
          <a:xfrm>
            <a:off x="0" y="0"/>
            <a:ext cx="907649" cy="369332"/>
          </a:xfrm>
          <a:prstGeom prst="rect">
            <a:avLst/>
          </a:prstGeom>
          <a:noFill/>
          <a:ln>
            <a:solidFill>
              <a:srgbClr val="FF0000"/>
            </a:solidFill>
          </a:ln>
        </p:spPr>
        <p:txBody>
          <a:bodyPr wrap="square" rtlCol="0">
            <a:spAutoFit/>
          </a:bodyPr>
          <a:lstStyle/>
          <a:p>
            <a:r>
              <a:rPr kumimoji="1" lang="en-US" altLang="ja-JP" dirty="0">
                <a:solidFill>
                  <a:srgbClr val="FF0000"/>
                </a:solidFill>
              </a:rPr>
              <a:t>2017</a:t>
            </a:r>
            <a:r>
              <a:rPr kumimoji="1" lang="ja-JP" altLang="en-US" dirty="0">
                <a:solidFill>
                  <a:srgbClr val="FF0000"/>
                </a:solidFill>
              </a:rPr>
              <a:t>年</a:t>
            </a:r>
          </a:p>
        </p:txBody>
      </p:sp>
      <p:sp>
        <p:nvSpPr>
          <p:cNvPr id="7" name="横巻き 6"/>
          <p:cNvSpPr/>
          <p:nvPr/>
        </p:nvSpPr>
        <p:spPr>
          <a:xfrm>
            <a:off x="5608320" y="5692792"/>
            <a:ext cx="6324600" cy="103612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a:solidFill>
                  <a:srgbClr val="FF0000"/>
                </a:solidFill>
                <a:latin typeface="Meiryo UI" panose="020B0604030504040204" pitchFamily="50" charset="-128"/>
                <a:ea typeface="Meiryo UI" panose="020B0604030504040204" pitchFamily="50" charset="-128"/>
              </a:rPr>
              <a:t>・歴史から学ぶこと</a:t>
            </a:r>
            <a:endParaRPr kumimoji="1"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・国全体が過去から目指してきたことは</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kumimoji="1" lang="ja-JP" altLang="en-US" b="1" dirty="0">
                <a:solidFill>
                  <a:srgbClr val="FF0000"/>
                </a:solidFill>
                <a:latin typeface="Meiryo UI" panose="020B0604030504040204" pitchFamily="50" charset="-128"/>
                <a:ea typeface="Meiryo UI" panose="020B0604030504040204" pitchFamily="50" charset="-128"/>
              </a:rPr>
              <a:t>・必要とするスキル・知識を、必要なものから習得するには</a:t>
            </a:r>
          </a:p>
        </p:txBody>
      </p:sp>
    </p:spTree>
    <p:extLst>
      <p:ext uri="{BB962C8B-B14F-4D97-AF65-F5344CB8AC3E}">
        <p14:creationId xmlns:p14="http://schemas.microsoft.com/office/powerpoint/2010/main" val="41252940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矢印 1"/>
          <p:cNvSpPr/>
          <p:nvPr/>
        </p:nvSpPr>
        <p:spPr>
          <a:xfrm>
            <a:off x="157316" y="778886"/>
            <a:ext cx="11953404" cy="98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lang="ja-JP" altLang="en-US" dirty="0"/>
              <a:t>システム化のための技術要素の変革</a:t>
            </a:r>
            <a:endParaRPr kumimoji="1" lang="ja-JP" altLang="en-US" dirty="0"/>
          </a:p>
        </p:txBody>
      </p:sp>
      <p:sp>
        <p:nvSpPr>
          <p:cNvPr id="6" name="フローチャート: 端子 5"/>
          <p:cNvSpPr/>
          <p:nvPr/>
        </p:nvSpPr>
        <p:spPr>
          <a:xfrm>
            <a:off x="8012883" y="4695586"/>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Data</a:t>
            </a:r>
            <a:r>
              <a:rPr kumimoji="1" lang="ja-JP" altLang="en-US" sz="1400" dirty="0">
                <a:latin typeface="メイリオ" panose="020B0604030504040204" pitchFamily="50" charset="-128"/>
                <a:ea typeface="メイリオ" panose="020B0604030504040204" pitchFamily="50" charset="-128"/>
              </a:rPr>
              <a:t>の</a:t>
            </a:r>
            <a:r>
              <a:rPr kumimoji="1" lang="en-US" altLang="ja-JP" sz="1400" dirty="0">
                <a:latin typeface="メイリオ" panose="020B0604030504040204" pitchFamily="50" charset="-128"/>
                <a:ea typeface="メイリオ" panose="020B0604030504040204" pitchFamily="50" charset="-128"/>
              </a:rPr>
              <a:t>Web</a:t>
            </a:r>
            <a:endParaRPr kumimoji="1" lang="ja-JP" altLang="en-US" sz="1400" dirty="0">
              <a:latin typeface="メイリオ" panose="020B0604030504040204" pitchFamily="50" charset="-128"/>
              <a:ea typeface="メイリオ" panose="020B0604030504040204" pitchFamily="50" charset="-128"/>
            </a:endParaRPr>
          </a:p>
        </p:txBody>
      </p:sp>
      <p:sp>
        <p:nvSpPr>
          <p:cNvPr id="7" name="フローチャート: 端子 6"/>
          <p:cNvSpPr/>
          <p:nvPr/>
        </p:nvSpPr>
        <p:spPr>
          <a:xfrm>
            <a:off x="992719" y="1239553"/>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パイロット電子図書館</a:t>
            </a:r>
            <a:endParaRPr kumimoji="1" lang="ja-JP" altLang="en-US" sz="1400" dirty="0">
              <a:latin typeface="メイリオ" panose="020B0604030504040204" pitchFamily="50" charset="-128"/>
              <a:ea typeface="メイリオ" panose="020B0604030504040204" pitchFamily="50" charset="-128"/>
            </a:endParaRPr>
          </a:p>
        </p:txBody>
      </p:sp>
      <p:sp>
        <p:nvSpPr>
          <p:cNvPr id="8" name="フローチャート: 定義済み処理 7"/>
          <p:cNvSpPr/>
          <p:nvPr/>
        </p:nvSpPr>
        <p:spPr>
          <a:xfrm>
            <a:off x="464949" y="731521"/>
            <a:ext cx="195523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電子図書館構想</a:t>
            </a:r>
          </a:p>
        </p:txBody>
      </p:sp>
      <p:sp>
        <p:nvSpPr>
          <p:cNvPr id="9" name="フローチャート: 定義済み処理 8"/>
          <p:cNvSpPr/>
          <p:nvPr/>
        </p:nvSpPr>
        <p:spPr>
          <a:xfrm>
            <a:off x="3117740" y="717703"/>
            <a:ext cx="1645403"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中期計画</a:t>
            </a:r>
            <a:r>
              <a:rPr kumimoji="1" lang="en-US" altLang="ja-JP" sz="1400" dirty="0">
                <a:latin typeface="メイリオ" panose="020B0604030504040204" pitchFamily="50" charset="-128"/>
                <a:ea typeface="メイリオ" panose="020B0604030504040204" pitchFamily="50" charset="-128"/>
              </a:rPr>
              <a:t>2004</a:t>
            </a:r>
            <a:endParaRPr kumimoji="1" lang="ja-JP" altLang="en-US" sz="1400" dirty="0">
              <a:latin typeface="メイリオ" panose="020B0604030504040204" pitchFamily="50" charset="-128"/>
              <a:ea typeface="メイリオ" panose="020B0604030504040204" pitchFamily="50" charset="-128"/>
            </a:endParaRPr>
          </a:p>
        </p:txBody>
      </p:sp>
      <p:sp>
        <p:nvSpPr>
          <p:cNvPr id="10" name="フローチャート: 定義済み処理 9"/>
          <p:cNvSpPr/>
          <p:nvPr/>
        </p:nvSpPr>
        <p:spPr>
          <a:xfrm>
            <a:off x="9205992" y="778886"/>
            <a:ext cx="2472684" cy="452696"/>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文化資産のナショナルアーカイブ構想</a:t>
            </a:r>
          </a:p>
        </p:txBody>
      </p:sp>
      <p:sp>
        <p:nvSpPr>
          <p:cNvPr id="11" name="フローチャート: 定義済み処理 10"/>
          <p:cNvSpPr/>
          <p:nvPr/>
        </p:nvSpPr>
        <p:spPr>
          <a:xfrm>
            <a:off x="5925000" y="778886"/>
            <a:ext cx="1800391" cy="436078"/>
          </a:xfrm>
          <a:prstGeom prst="flowChartPredefined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知識インフラ構想</a:t>
            </a:r>
          </a:p>
        </p:txBody>
      </p:sp>
      <p:sp>
        <p:nvSpPr>
          <p:cNvPr id="12" name="フローチャート: 端子 11"/>
          <p:cNvSpPr/>
          <p:nvPr/>
        </p:nvSpPr>
        <p:spPr>
          <a:xfrm>
            <a:off x="346713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XML, RSS, CGM</a:t>
            </a:r>
            <a:endParaRPr kumimoji="1" lang="ja-JP" altLang="en-US" sz="1400" dirty="0">
              <a:latin typeface="メイリオ" panose="020B0604030504040204" pitchFamily="50" charset="-128"/>
              <a:ea typeface="メイリオ" panose="020B0604030504040204" pitchFamily="50" charset="-128"/>
            </a:endParaRPr>
          </a:p>
        </p:txBody>
      </p:sp>
      <p:sp>
        <p:nvSpPr>
          <p:cNvPr id="14" name="フローチャート: 端子 13"/>
          <p:cNvSpPr/>
          <p:nvPr/>
        </p:nvSpPr>
        <p:spPr>
          <a:xfrm>
            <a:off x="4048800" y="354710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Simple</a:t>
            </a:r>
            <a:endParaRPr kumimoji="1" lang="ja-JP" altLang="en-US" sz="1400" dirty="0">
              <a:latin typeface="メイリオ" panose="020B0604030504040204" pitchFamily="50" charset="-128"/>
              <a:ea typeface="メイリオ" panose="020B0604030504040204" pitchFamily="50" charset="-128"/>
            </a:endParaRPr>
          </a:p>
        </p:txBody>
      </p:sp>
      <p:sp>
        <p:nvSpPr>
          <p:cNvPr id="15" name="フローチャート: 端子 14"/>
          <p:cNvSpPr/>
          <p:nvPr/>
        </p:nvSpPr>
        <p:spPr>
          <a:xfrm>
            <a:off x="5004396" y="4012510"/>
            <a:ext cx="1906941" cy="569067"/>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DC-NDL RDF</a:t>
            </a:r>
          </a:p>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トリプル表現</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sameAS</a:t>
            </a:r>
            <a:r>
              <a:rPr lang="ja-JP" altLang="en-US" sz="1400" dirty="0">
                <a:latin typeface="メイリオ" panose="020B0604030504040204" pitchFamily="50" charset="-128"/>
                <a:ea typeface="メイリオ" panose="020B0604030504040204" pitchFamily="50" charset="-128"/>
              </a:rPr>
              <a:t>等</a:t>
            </a:r>
            <a:r>
              <a:rPr lang="en-US" altLang="ja-JP" sz="1400" dirty="0">
                <a:latin typeface="メイリオ" panose="020B0604030504040204" pitchFamily="50" charset="-128"/>
                <a:ea typeface="メイリオ" panose="020B0604030504040204" pitchFamily="50" charset="-128"/>
              </a:rPr>
              <a:t>)</a:t>
            </a:r>
          </a:p>
        </p:txBody>
      </p:sp>
      <p:sp>
        <p:nvSpPr>
          <p:cNvPr id="16" name="フローチャート: 端子 15"/>
          <p:cNvSpPr/>
          <p:nvPr/>
        </p:nvSpPr>
        <p:spPr>
          <a:xfrm>
            <a:off x="8388069" y="605817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SPARQL</a:t>
            </a:r>
            <a:endParaRPr kumimoji="1" lang="ja-JP" altLang="en-US" sz="1400" dirty="0">
              <a:latin typeface="メイリオ" panose="020B0604030504040204" pitchFamily="50" charset="-128"/>
              <a:ea typeface="メイリオ" panose="020B0604030504040204" pitchFamily="50" charset="-128"/>
            </a:endParaRPr>
          </a:p>
        </p:txBody>
      </p:sp>
      <p:sp>
        <p:nvSpPr>
          <p:cNvPr id="17" name="フローチャート: 端子 16"/>
          <p:cNvSpPr/>
          <p:nvPr/>
        </p:nvSpPr>
        <p:spPr>
          <a:xfrm>
            <a:off x="7513499" y="417792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機械可読</a:t>
            </a:r>
            <a:endParaRPr kumimoji="1" lang="ja-JP" altLang="en-US" sz="1400" dirty="0">
              <a:latin typeface="メイリオ" panose="020B0604030504040204" pitchFamily="50" charset="-128"/>
              <a:ea typeface="メイリオ" panose="020B0604030504040204" pitchFamily="50" charset="-128"/>
            </a:endParaRPr>
          </a:p>
        </p:txBody>
      </p:sp>
      <p:sp>
        <p:nvSpPr>
          <p:cNvPr id="18" name="フローチャート: 端子 17"/>
          <p:cNvSpPr/>
          <p:nvPr/>
        </p:nvSpPr>
        <p:spPr>
          <a:xfrm>
            <a:off x="6713604" y="3293578"/>
            <a:ext cx="1717473"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a:t>
            </a:r>
          </a:p>
          <a:p>
            <a:pPr algn="ctr"/>
            <a:r>
              <a:rPr lang="en-US" altLang="ja-JP" sz="1400" dirty="0">
                <a:latin typeface="メイリオ" panose="020B0604030504040204" pitchFamily="50" charset="-128"/>
                <a:ea typeface="メイリオ" panose="020B0604030504040204" pitchFamily="50" charset="-128"/>
              </a:rPr>
              <a:t>(+RDFS,OWL)</a:t>
            </a:r>
          </a:p>
        </p:txBody>
      </p:sp>
      <p:sp>
        <p:nvSpPr>
          <p:cNvPr id="19" name="フローチャート: 端子 18"/>
          <p:cNvSpPr/>
          <p:nvPr/>
        </p:nvSpPr>
        <p:spPr>
          <a:xfrm>
            <a:off x="8541632" y="291963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LOD</a:t>
            </a:r>
          </a:p>
        </p:txBody>
      </p:sp>
      <p:sp>
        <p:nvSpPr>
          <p:cNvPr id="20" name="フローチャート: 端子 19"/>
          <p:cNvSpPr/>
          <p:nvPr/>
        </p:nvSpPr>
        <p:spPr>
          <a:xfrm>
            <a:off x="1860018" y="610655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Jpeg,Mpeg</a:t>
            </a:r>
            <a:r>
              <a:rPr lang="en-US" altLang="ja-JP" sz="1400" dirty="0">
                <a:latin typeface="メイリオ" panose="020B0604030504040204" pitchFamily="50" charset="-128"/>
                <a:ea typeface="メイリオ" panose="020B0604030504040204" pitchFamily="50" charset="-128"/>
              </a:rPr>
              <a:t>, PDF</a:t>
            </a:r>
          </a:p>
        </p:txBody>
      </p:sp>
      <p:sp>
        <p:nvSpPr>
          <p:cNvPr id="21" name="フローチャート: 端子 20"/>
          <p:cNvSpPr/>
          <p:nvPr/>
        </p:nvSpPr>
        <p:spPr>
          <a:xfrm>
            <a:off x="5482652" y="4625780"/>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RDA</a:t>
            </a:r>
          </a:p>
        </p:txBody>
      </p:sp>
      <p:sp>
        <p:nvSpPr>
          <p:cNvPr id="22" name="フローチャート: 端子 21"/>
          <p:cNvSpPr/>
          <p:nvPr/>
        </p:nvSpPr>
        <p:spPr>
          <a:xfrm>
            <a:off x="1458285" y="335571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新産業創造</a:t>
            </a:r>
            <a:r>
              <a:rPr kumimoji="1" lang="en-US" altLang="ja-JP" sz="1400" dirty="0">
                <a:latin typeface="メイリオ" panose="020B0604030504040204" pitchFamily="50" charset="-128"/>
                <a:ea typeface="メイリオ" panose="020B0604030504040204" pitchFamily="50" charset="-128"/>
              </a:rPr>
              <a:t>DB</a:t>
            </a:r>
            <a:endParaRPr kumimoji="1" lang="ja-JP" altLang="en-US" sz="1400" dirty="0">
              <a:latin typeface="メイリオ" panose="020B0604030504040204" pitchFamily="50" charset="-128"/>
              <a:ea typeface="メイリオ" panose="020B0604030504040204" pitchFamily="50" charset="-128"/>
            </a:endParaRPr>
          </a:p>
        </p:txBody>
      </p:sp>
      <p:sp>
        <p:nvSpPr>
          <p:cNvPr id="23" name="フローチャート: 端子 22"/>
          <p:cNvSpPr/>
          <p:nvPr/>
        </p:nvSpPr>
        <p:spPr>
          <a:xfrm>
            <a:off x="4014045" y="126227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PORTA</a:t>
            </a:r>
            <a:endParaRPr kumimoji="1" lang="ja-JP" altLang="en-US" sz="1400" dirty="0">
              <a:latin typeface="メイリオ" panose="020B0604030504040204" pitchFamily="50" charset="-128"/>
              <a:ea typeface="メイリオ" panose="020B0604030504040204" pitchFamily="50" charset="-128"/>
            </a:endParaRPr>
          </a:p>
        </p:txBody>
      </p:sp>
      <p:sp>
        <p:nvSpPr>
          <p:cNvPr id="24" name="フローチャート: 端子 23"/>
          <p:cNvSpPr/>
          <p:nvPr/>
        </p:nvSpPr>
        <p:spPr>
          <a:xfrm>
            <a:off x="5726228" y="1267624"/>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a:t>
            </a:r>
            <a:r>
              <a:rPr lang="ja-JP" altLang="en-US" sz="1400" dirty="0">
                <a:latin typeface="メイリオ" panose="020B0604030504040204" pitchFamily="50" charset="-128"/>
                <a:ea typeface="メイリオ" panose="020B0604030504040204" pitchFamily="50" charset="-128"/>
              </a:rPr>
              <a:t>サーチ</a:t>
            </a:r>
            <a:endParaRPr kumimoji="1" lang="ja-JP" altLang="en-US" sz="1400" dirty="0">
              <a:latin typeface="メイリオ" panose="020B0604030504040204" pitchFamily="50" charset="-128"/>
              <a:ea typeface="メイリオ" panose="020B0604030504040204" pitchFamily="50" charset="-128"/>
            </a:endParaRPr>
          </a:p>
        </p:txBody>
      </p:sp>
      <p:sp>
        <p:nvSpPr>
          <p:cNvPr id="25" name="フローチャート: 端子 24"/>
          <p:cNvSpPr/>
          <p:nvPr/>
        </p:nvSpPr>
        <p:spPr>
          <a:xfrm>
            <a:off x="7438411" y="1296245"/>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東日本大震災アーカイブ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6" name="フローチャート: 端子 25"/>
          <p:cNvSpPr/>
          <p:nvPr/>
        </p:nvSpPr>
        <p:spPr>
          <a:xfrm>
            <a:off x="9719402" y="1331903"/>
            <a:ext cx="1970447" cy="451670"/>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文化資産ナショナルアーカイブ</a:t>
            </a:r>
            <a:endParaRPr kumimoji="1" lang="ja-JP" altLang="en-US" sz="1400" dirty="0">
              <a:latin typeface="メイリオ" panose="020B0604030504040204" pitchFamily="50" charset="-128"/>
              <a:ea typeface="メイリオ" panose="020B0604030504040204" pitchFamily="50" charset="-128"/>
            </a:endParaRPr>
          </a:p>
        </p:txBody>
      </p:sp>
      <p:sp>
        <p:nvSpPr>
          <p:cNvPr id="27" name="フローチャート: 端子 26"/>
          <p:cNvSpPr/>
          <p:nvPr/>
        </p:nvSpPr>
        <p:spPr>
          <a:xfrm>
            <a:off x="3575710" y="627621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PDF</a:t>
            </a:r>
          </a:p>
        </p:txBody>
      </p:sp>
      <p:sp>
        <p:nvSpPr>
          <p:cNvPr id="28" name="フローチャート: 端子 27"/>
          <p:cNvSpPr/>
          <p:nvPr/>
        </p:nvSpPr>
        <p:spPr>
          <a:xfrm>
            <a:off x="5404197" y="6073964"/>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EPUB</a:t>
            </a:r>
          </a:p>
        </p:txBody>
      </p:sp>
      <p:sp>
        <p:nvSpPr>
          <p:cNvPr id="29" name="フローチャート: 端子 28"/>
          <p:cNvSpPr/>
          <p:nvPr/>
        </p:nvSpPr>
        <p:spPr>
          <a:xfrm>
            <a:off x="1705839" y="531930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Z39.50</a:t>
            </a:r>
          </a:p>
        </p:txBody>
      </p:sp>
      <p:sp>
        <p:nvSpPr>
          <p:cNvPr id="30" name="フローチャート: 端子 29"/>
          <p:cNvSpPr/>
          <p:nvPr/>
        </p:nvSpPr>
        <p:spPr>
          <a:xfrm>
            <a:off x="3575710" y="511829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SRU,</a:t>
            </a:r>
          </a:p>
          <a:p>
            <a:pPr algn="ctr"/>
            <a:r>
              <a:rPr lang="en-US" altLang="ja-JP" sz="1400" dirty="0">
                <a:latin typeface="メイリオ" panose="020B0604030504040204" pitchFamily="50" charset="-128"/>
                <a:ea typeface="メイリオ" panose="020B0604030504040204" pitchFamily="50" charset="-128"/>
              </a:rPr>
              <a:t>SRU/SOAP</a:t>
            </a:r>
          </a:p>
        </p:txBody>
      </p:sp>
      <p:sp>
        <p:nvSpPr>
          <p:cNvPr id="31" name="フローチャート: 端子 30"/>
          <p:cNvSpPr/>
          <p:nvPr/>
        </p:nvSpPr>
        <p:spPr>
          <a:xfrm>
            <a:off x="3575710" y="569117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OAI-PMH</a:t>
            </a:r>
          </a:p>
        </p:txBody>
      </p:sp>
      <p:sp>
        <p:nvSpPr>
          <p:cNvPr id="34" name="フローチャート: 端子 33"/>
          <p:cNvSpPr/>
          <p:nvPr/>
        </p:nvSpPr>
        <p:spPr>
          <a:xfrm>
            <a:off x="6483711" y="5431287"/>
            <a:ext cx="1758794"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ResourceSync</a:t>
            </a:r>
            <a:endParaRPr lang="en-US" altLang="ja-JP" sz="1400" dirty="0">
              <a:latin typeface="メイリオ" panose="020B0604030504040204" pitchFamily="50" charset="-128"/>
              <a:ea typeface="メイリオ" panose="020B0604030504040204" pitchFamily="50" charset="-128"/>
            </a:endParaRPr>
          </a:p>
        </p:txBody>
      </p:sp>
      <p:sp>
        <p:nvSpPr>
          <p:cNvPr id="35" name="フローチャート: 定義済み処理 34"/>
          <p:cNvSpPr/>
          <p:nvPr/>
        </p:nvSpPr>
        <p:spPr>
          <a:xfrm>
            <a:off x="2932408" y="1789397"/>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Semantic Web</a:t>
            </a:r>
            <a:endParaRPr kumimoji="1" lang="ja-JP" altLang="en-US" sz="1400" dirty="0">
              <a:latin typeface="メイリオ" panose="020B0604030504040204" pitchFamily="50" charset="-128"/>
              <a:ea typeface="メイリオ" panose="020B0604030504040204" pitchFamily="50" charset="-128"/>
            </a:endParaRPr>
          </a:p>
        </p:txBody>
      </p:sp>
      <p:sp>
        <p:nvSpPr>
          <p:cNvPr id="36" name="フローチャート: 端子 35"/>
          <p:cNvSpPr/>
          <p:nvPr/>
        </p:nvSpPr>
        <p:spPr>
          <a:xfrm>
            <a:off x="8952852" y="347674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RDF Cloud</a:t>
            </a:r>
            <a:endParaRPr kumimoji="1" lang="ja-JP" altLang="en-US" sz="1400" dirty="0">
              <a:latin typeface="メイリオ" panose="020B0604030504040204" pitchFamily="50" charset="-128"/>
              <a:ea typeface="メイリオ" panose="020B0604030504040204" pitchFamily="50" charset="-128"/>
            </a:endParaRPr>
          </a:p>
        </p:txBody>
      </p:sp>
      <p:sp>
        <p:nvSpPr>
          <p:cNvPr id="37" name="フローチャート: 端子 36"/>
          <p:cNvSpPr/>
          <p:nvPr/>
        </p:nvSpPr>
        <p:spPr>
          <a:xfrm>
            <a:off x="9658286" y="4282221"/>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err="1">
                <a:latin typeface="メイリオ" panose="020B0604030504040204" pitchFamily="50" charset="-128"/>
                <a:ea typeface="メイリオ" panose="020B0604030504040204" pitchFamily="50" charset="-128"/>
              </a:rPr>
              <a:t>DBpedia</a:t>
            </a:r>
            <a:endParaRPr kumimoji="1" lang="ja-JP" altLang="en-US" sz="1400" dirty="0">
              <a:latin typeface="メイリオ" panose="020B0604030504040204" pitchFamily="50" charset="-128"/>
              <a:ea typeface="メイリオ" panose="020B0604030504040204" pitchFamily="50" charset="-128"/>
            </a:endParaRPr>
          </a:p>
        </p:txBody>
      </p:sp>
      <p:sp>
        <p:nvSpPr>
          <p:cNvPr id="38" name="フローチャート: 端子 37"/>
          <p:cNvSpPr/>
          <p:nvPr/>
        </p:nvSpPr>
        <p:spPr>
          <a:xfrm>
            <a:off x="9258946" y="382952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Linked Data  Cloud</a:t>
            </a:r>
            <a:endParaRPr kumimoji="1" lang="ja-JP" altLang="en-US" sz="1400" dirty="0">
              <a:latin typeface="メイリオ" panose="020B0604030504040204" pitchFamily="50" charset="-128"/>
              <a:ea typeface="メイリオ" panose="020B0604030504040204" pitchFamily="50" charset="-128"/>
            </a:endParaRPr>
          </a:p>
        </p:txBody>
      </p:sp>
      <p:sp>
        <p:nvSpPr>
          <p:cNvPr id="39" name="フローチャート: 端子 38"/>
          <p:cNvSpPr/>
          <p:nvPr/>
        </p:nvSpPr>
        <p:spPr>
          <a:xfrm>
            <a:off x="9441569" y="4781063"/>
            <a:ext cx="1654312" cy="733501"/>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LOV</a:t>
            </a:r>
          </a:p>
          <a:p>
            <a:pPr algn="ctr"/>
            <a:r>
              <a:rPr kumimoji="1" lang="en-US" altLang="ja-JP" sz="1400" dirty="0">
                <a:latin typeface="メイリオ" panose="020B0604030504040204" pitchFamily="50" charset="-128"/>
                <a:ea typeface="メイリオ" panose="020B0604030504040204" pitchFamily="50" charset="-128"/>
              </a:rPr>
              <a:t>(Linked Open Vocabulary)</a:t>
            </a:r>
            <a:endParaRPr kumimoji="1" lang="ja-JP" altLang="en-US" sz="1400" dirty="0">
              <a:latin typeface="メイリオ" panose="020B0604030504040204" pitchFamily="50" charset="-128"/>
              <a:ea typeface="メイリオ" panose="020B0604030504040204" pitchFamily="50" charset="-128"/>
            </a:endParaRPr>
          </a:p>
        </p:txBody>
      </p:sp>
      <p:sp>
        <p:nvSpPr>
          <p:cNvPr id="40" name="フローチャート: 端子 39"/>
          <p:cNvSpPr/>
          <p:nvPr/>
        </p:nvSpPr>
        <p:spPr>
          <a:xfrm>
            <a:off x="9757050" y="56704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IMI</a:t>
            </a:r>
            <a:r>
              <a:rPr lang="ja-JP" altLang="en-US" sz="1400" dirty="0">
                <a:latin typeface="メイリオ" panose="020B0604030504040204" pitchFamily="50" charset="-128"/>
                <a:ea typeface="メイリオ" panose="020B0604030504040204" pitchFamily="50" charset="-128"/>
              </a:rPr>
              <a:t>共通語彙基盤</a:t>
            </a:r>
            <a:endParaRPr kumimoji="1" lang="ja-JP" altLang="en-US" sz="1400" dirty="0">
              <a:latin typeface="メイリオ" panose="020B0604030504040204" pitchFamily="50" charset="-128"/>
              <a:ea typeface="メイリオ" panose="020B0604030504040204" pitchFamily="50" charset="-128"/>
            </a:endParaRPr>
          </a:p>
        </p:txBody>
      </p:sp>
      <p:sp>
        <p:nvSpPr>
          <p:cNvPr id="41" name="フローチャート: 定義済み処理 40"/>
          <p:cNvSpPr/>
          <p:nvPr/>
        </p:nvSpPr>
        <p:spPr>
          <a:xfrm>
            <a:off x="478724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Web2.0</a:t>
            </a:r>
            <a:endParaRPr kumimoji="1" lang="ja-JP" altLang="en-US" sz="1400" dirty="0">
              <a:latin typeface="メイリオ" panose="020B0604030504040204" pitchFamily="50" charset="-128"/>
              <a:ea typeface="メイリオ" panose="020B0604030504040204" pitchFamily="50" charset="-128"/>
            </a:endParaRPr>
          </a:p>
        </p:txBody>
      </p:sp>
      <p:sp>
        <p:nvSpPr>
          <p:cNvPr id="43" name="フローチャート: 定義済み処理 42"/>
          <p:cNvSpPr/>
          <p:nvPr/>
        </p:nvSpPr>
        <p:spPr>
          <a:xfrm>
            <a:off x="991496" y="1818193"/>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Web1.0</a:t>
            </a:r>
            <a:endParaRPr kumimoji="1" lang="ja-JP" altLang="en-US" sz="1400" dirty="0">
              <a:latin typeface="メイリオ" panose="020B0604030504040204" pitchFamily="50" charset="-128"/>
              <a:ea typeface="メイリオ" panose="020B0604030504040204" pitchFamily="50" charset="-128"/>
            </a:endParaRPr>
          </a:p>
        </p:txBody>
      </p:sp>
      <p:sp>
        <p:nvSpPr>
          <p:cNvPr id="44" name="フローチャート: 定義済み処理 43"/>
          <p:cNvSpPr/>
          <p:nvPr/>
        </p:nvSpPr>
        <p:spPr>
          <a:xfrm>
            <a:off x="7669977" y="1826480"/>
            <a:ext cx="1428686" cy="436078"/>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LOD</a:t>
            </a:r>
            <a:endParaRPr kumimoji="1" lang="ja-JP" altLang="en-US" sz="1400" dirty="0">
              <a:latin typeface="メイリオ" panose="020B0604030504040204" pitchFamily="50" charset="-128"/>
              <a:ea typeface="メイリオ" panose="020B0604030504040204" pitchFamily="50" charset="-128"/>
            </a:endParaRPr>
          </a:p>
        </p:txBody>
      </p:sp>
      <p:sp>
        <p:nvSpPr>
          <p:cNvPr id="45" name="フローチャート: 端子 44"/>
          <p:cNvSpPr/>
          <p:nvPr/>
        </p:nvSpPr>
        <p:spPr>
          <a:xfrm>
            <a:off x="5047325" y="518082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Open</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Search</a:t>
            </a:r>
          </a:p>
        </p:txBody>
      </p:sp>
      <p:sp>
        <p:nvSpPr>
          <p:cNvPr id="46" name="フローチャート: 端子 45"/>
          <p:cNvSpPr/>
          <p:nvPr/>
        </p:nvSpPr>
        <p:spPr>
          <a:xfrm>
            <a:off x="5004396" y="2221257"/>
            <a:ext cx="1448176" cy="74193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RDF, OWL, URI, SOA</a:t>
            </a:r>
          </a:p>
        </p:txBody>
      </p:sp>
      <p:sp>
        <p:nvSpPr>
          <p:cNvPr id="47" name="フローチャート: 端子 46"/>
          <p:cNvSpPr/>
          <p:nvPr/>
        </p:nvSpPr>
        <p:spPr>
          <a:xfrm>
            <a:off x="3261742" y="281850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Dublin Core</a:t>
            </a:r>
            <a:endParaRPr kumimoji="1" lang="ja-JP" altLang="en-US" sz="1400" dirty="0">
              <a:latin typeface="メイリオ" panose="020B0604030504040204" pitchFamily="50" charset="-128"/>
              <a:ea typeface="メイリオ" panose="020B0604030504040204" pitchFamily="50" charset="-128"/>
            </a:endParaRPr>
          </a:p>
        </p:txBody>
      </p:sp>
      <p:sp>
        <p:nvSpPr>
          <p:cNvPr id="48" name="フローチャート: 端子 47"/>
          <p:cNvSpPr/>
          <p:nvPr/>
        </p:nvSpPr>
        <p:spPr>
          <a:xfrm>
            <a:off x="1442565" y="2297633"/>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html, CSS</a:t>
            </a:r>
            <a:endParaRPr kumimoji="1" lang="ja-JP" altLang="en-US" sz="1400" dirty="0">
              <a:latin typeface="メイリオ" panose="020B0604030504040204" pitchFamily="50" charset="-128"/>
              <a:ea typeface="メイリオ" panose="020B0604030504040204" pitchFamily="50" charset="-128"/>
            </a:endParaRPr>
          </a:p>
        </p:txBody>
      </p:sp>
      <p:sp>
        <p:nvSpPr>
          <p:cNvPr id="49" name="フローチャート: 端子 48"/>
          <p:cNvSpPr/>
          <p:nvPr/>
        </p:nvSpPr>
        <p:spPr>
          <a:xfrm>
            <a:off x="1643515" y="2745152"/>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SGML</a:t>
            </a:r>
            <a:endParaRPr kumimoji="1" lang="ja-JP" altLang="en-US" sz="1400" dirty="0">
              <a:latin typeface="メイリオ" panose="020B0604030504040204" pitchFamily="50" charset="-128"/>
              <a:ea typeface="メイリオ" panose="020B0604030504040204" pitchFamily="50" charset="-128"/>
            </a:endParaRPr>
          </a:p>
        </p:txBody>
      </p:sp>
      <p:sp>
        <p:nvSpPr>
          <p:cNvPr id="50" name="フローチャート: 端子 49"/>
          <p:cNvSpPr/>
          <p:nvPr/>
        </p:nvSpPr>
        <p:spPr>
          <a:xfrm>
            <a:off x="2511755" y="1260357"/>
            <a:ext cx="1428686" cy="436078"/>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NDLDAP</a:t>
            </a:r>
          </a:p>
          <a:p>
            <a:pPr algn="ctr"/>
            <a:r>
              <a:rPr kumimoji="1" lang="en-US" altLang="ja-JP" sz="1400" dirty="0">
                <a:latin typeface="メイリオ" panose="020B0604030504040204" pitchFamily="50" charset="-128"/>
                <a:ea typeface="メイリオ" panose="020B0604030504040204" pitchFamily="50" charset="-128"/>
              </a:rPr>
              <a:t>LAMP</a:t>
            </a:r>
            <a:r>
              <a:rPr kumimoji="1" lang="ja-JP" altLang="en-US" sz="1400" dirty="0">
                <a:latin typeface="メイリオ" panose="020B0604030504040204" pitchFamily="50" charset="-128"/>
                <a:ea typeface="メイリオ" panose="020B0604030504040204" pitchFamily="50" charset="-128"/>
              </a:rPr>
              <a:t>の適用</a:t>
            </a:r>
          </a:p>
        </p:txBody>
      </p:sp>
      <p:sp>
        <p:nvSpPr>
          <p:cNvPr id="51" name="フローチャート: 端子 50"/>
          <p:cNvSpPr/>
          <p:nvPr/>
        </p:nvSpPr>
        <p:spPr>
          <a:xfrm>
            <a:off x="1886529" y="4229947"/>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err="1">
                <a:latin typeface="メイリオ" panose="020B0604030504040204" pitchFamily="50" charset="-128"/>
                <a:ea typeface="メイリオ" panose="020B0604030504040204" pitchFamily="50" charset="-128"/>
              </a:rPr>
              <a:t>OpenSource</a:t>
            </a:r>
            <a:r>
              <a:rPr lang="ja-JP" altLang="en-US" sz="1400" dirty="0">
                <a:latin typeface="メイリオ" panose="020B0604030504040204" pitchFamily="50" charset="-128"/>
                <a:ea typeface="メイリオ" panose="020B0604030504040204" pitchFamily="50" charset="-128"/>
              </a:rPr>
              <a:t>の適用</a:t>
            </a:r>
            <a:endParaRPr kumimoji="1" lang="ja-JP" altLang="en-US" sz="1400" dirty="0">
              <a:latin typeface="メイリオ" panose="020B0604030504040204" pitchFamily="50" charset="-128"/>
              <a:ea typeface="メイリオ" panose="020B0604030504040204" pitchFamily="50" charset="-128"/>
            </a:endParaRPr>
          </a:p>
        </p:txBody>
      </p:sp>
      <p:sp>
        <p:nvSpPr>
          <p:cNvPr id="52" name="フローチャート: 端子 51"/>
          <p:cNvSpPr/>
          <p:nvPr/>
        </p:nvSpPr>
        <p:spPr>
          <a:xfrm>
            <a:off x="6519446" y="2332975"/>
            <a:ext cx="1428686" cy="436078"/>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SaaS</a:t>
            </a:r>
            <a:endParaRPr kumimoji="1" lang="ja-JP" altLang="en-US" sz="1400" dirty="0">
              <a:latin typeface="メイリオ" panose="020B0604030504040204" pitchFamily="50" charset="-128"/>
              <a:ea typeface="メイリオ" panose="020B0604030504040204" pitchFamily="50" charset="-128"/>
            </a:endParaRPr>
          </a:p>
        </p:txBody>
      </p:sp>
      <p:sp>
        <p:nvSpPr>
          <p:cNvPr id="53" name="フローチャート: 端子 52"/>
          <p:cNvSpPr/>
          <p:nvPr/>
        </p:nvSpPr>
        <p:spPr>
          <a:xfrm>
            <a:off x="5404197" y="2964882"/>
            <a:ext cx="1428686" cy="58221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集中から分散</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ノードの一つ</a:t>
            </a:r>
            <a:endParaRPr lang="en-US" altLang="ja-JP" sz="1400" dirty="0">
              <a:latin typeface="メイリオ" panose="020B0604030504040204" pitchFamily="50" charset="-128"/>
              <a:ea typeface="メイリオ" panose="020B0604030504040204" pitchFamily="50" charset="-128"/>
            </a:endParaRPr>
          </a:p>
          <a:p>
            <a:pPr algn="ctr"/>
            <a:r>
              <a:rPr kumimoji="1" lang="en-US" altLang="ja-JP" sz="1400" dirty="0">
                <a:latin typeface="メイリオ" panose="020B0604030504040204" pitchFamily="50" charset="-128"/>
                <a:ea typeface="メイリオ" panose="020B0604030504040204" pitchFamily="50" charset="-128"/>
              </a:rPr>
              <a:t>Open, Flat</a:t>
            </a:r>
            <a:endParaRPr kumimoji="1" lang="ja-JP" altLang="en-US" sz="1400" dirty="0">
              <a:latin typeface="メイリオ" panose="020B0604030504040204" pitchFamily="50" charset="-128"/>
              <a:ea typeface="メイリオ" panose="020B0604030504040204" pitchFamily="50" charset="-128"/>
            </a:endParaRPr>
          </a:p>
        </p:txBody>
      </p:sp>
      <p:sp>
        <p:nvSpPr>
          <p:cNvPr id="55" name="フローチャート: 端子 54"/>
          <p:cNvSpPr/>
          <p:nvPr/>
        </p:nvSpPr>
        <p:spPr>
          <a:xfrm>
            <a:off x="6911336" y="3765139"/>
            <a:ext cx="1630295"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Open Data</a:t>
            </a:r>
            <a:endParaRPr kumimoji="1" lang="ja-JP" altLang="en-US" sz="1400" dirty="0">
              <a:latin typeface="メイリオ" panose="020B0604030504040204" pitchFamily="50" charset="-128"/>
              <a:ea typeface="メイリオ" panose="020B0604030504040204" pitchFamily="50" charset="-128"/>
            </a:endParaRPr>
          </a:p>
        </p:txBody>
      </p:sp>
      <p:sp>
        <p:nvSpPr>
          <p:cNvPr id="56" name="フローチャート: 端子 55"/>
          <p:cNvSpPr/>
          <p:nvPr/>
        </p:nvSpPr>
        <p:spPr>
          <a:xfrm>
            <a:off x="3467135" y="4000947"/>
            <a:ext cx="1428686" cy="103163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メタデータ記述要素・記述規則の共通化⇒スキーマの共通化</a:t>
            </a:r>
            <a:endParaRPr kumimoji="1" lang="ja-JP" altLang="en-US" sz="1400" dirty="0">
              <a:latin typeface="メイリオ" panose="020B0604030504040204" pitchFamily="50" charset="-128"/>
              <a:ea typeface="メイリオ" panose="020B0604030504040204" pitchFamily="50" charset="-128"/>
            </a:endParaRPr>
          </a:p>
        </p:txBody>
      </p:sp>
      <p:sp>
        <p:nvSpPr>
          <p:cNvPr id="57" name="フローチャート: 端子 56"/>
          <p:cNvSpPr/>
          <p:nvPr/>
        </p:nvSpPr>
        <p:spPr>
          <a:xfrm>
            <a:off x="3261742" y="3317783"/>
            <a:ext cx="1428686" cy="25888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永続的識別子</a:t>
            </a:r>
          </a:p>
        </p:txBody>
      </p:sp>
      <p:sp>
        <p:nvSpPr>
          <p:cNvPr id="58" name="フローチャート: 端子 57"/>
          <p:cNvSpPr/>
          <p:nvPr/>
        </p:nvSpPr>
        <p:spPr>
          <a:xfrm>
            <a:off x="9790666" y="2528804"/>
            <a:ext cx="1428686" cy="436078"/>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DOI, ORCID</a:t>
            </a:r>
            <a:endParaRPr kumimoji="1" lang="ja-JP" altLang="en-US" sz="1400" dirty="0">
              <a:latin typeface="メイリオ" panose="020B0604030504040204" pitchFamily="50" charset="-128"/>
              <a:ea typeface="メイリオ" panose="020B0604030504040204" pitchFamily="50" charset="-128"/>
            </a:endParaRPr>
          </a:p>
        </p:txBody>
      </p:sp>
      <p:sp>
        <p:nvSpPr>
          <p:cNvPr id="54" name="横巻き 53"/>
          <p:cNvSpPr/>
          <p:nvPr/>
        </p:nvSpPr>
        <p:spPr>
          <a:xfrm>
            <a:off x="0" y="2592224"/>
            <a:ext cx="1643515" cy="43134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時代とともにシステム化のための技術要素は変遷してきている</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システム化においては、必要に応じて詳細を認識する必要がある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3714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90805"/>
            <a:ext cx="12192000" cy="701675"/>
          </a:xfrm>
        </p:spPr>
        <p:txBody>
          <a:bodyPr>
            <a:normAutofit fontScale="90000"/>
          </a:bodyPr>
          <a:lstStyle/>
          <a:p>
            <a:r>
              <a:rPr lang="ja-JP" altLang="en-US" dirty="0"/>
              <a:t>新しいメタデータ・コンテンツ交換プロトコル　</a:t>
            </a:r>
            <a:r>
              <a:rPr lang="en-US" altLang="ja-JP" dirty="0" err="1"/>
              <a:t>ResourceSync</a:t>
            </a:r>
            <a:endParaRPr kumimoji="1" lang="ja-JP" altLang="en-US" dirty="0"/>
          </a:p>
        </p:txBody>
      </p:sp>
      <p:sp>
        <p:nvSpPr>
          <p:cNvPr id="3" name="コンテンツ プレースホルダー 2"/>
          <p:cNvSpPr>
            <a:spLocks noGrp="1"/>
          </p:cNvSpPr>
          <p:nvPr>
            <p:ph sz="half" idx="1"/>
          </p:nvPr>
        </p:nvSpPr>
        <p:spPr>
          <a:xfrm>
            <a:off x="280324" y="941387"/>
            <a:ext cx="5857240" cy="5205096"/>
          </a:xfrm>
        </p:spPr>
        <p:txBody>
          <a:bodyPr>
            <a:normAutofit fontScale="85000" lnSpcReduction="20000"/>
          </a:bodyPr>
          <a:lstStyle/>
          <a:p>
            <a:r>
              <a:rPr lang="en-US" altLang="ja-JP" dirty="0" err="1"/>
              <a:t>ResourceSync</a:t>
            </a:r>
            <a:endParaRPr lang="en-US" altLang="ja-JP" dirty="0"/>
          </a:p>
          <a:p>
            <a:pPr lvl="1"/>
            <a:r>
              <a:rPr lang="en-US" altLang="ja-JP" dirty="0"/>
              <a:t>2</a:t>
            </a:r>
            <a:r>
              <a:rPr lang="ja-JP" altLang="en-US" dirty="0" err="1"/>
              <a:t>つの</a:t>
            </a:r>
            <a:r>
              <a:rPr lang="ja-JP" altLang="en-US" dirty="0"/>
              <a:t>ウェブサーバの間でコンテンツの同期を行うためのプロトコルである</a:t>
            </a:r>
            <a:endParaRPr lang="en-US" altLang="ja-JP" dirty="0"/>
          </a:p>
          <a:p>
            <a:r>
              <a:rPr kumimoji="1" lang="ja-JP" altLang="en-US" dirty="0"/>
              <a:t>特徴</a:t>
            </a:r>
            <a:endParaRPr kumimoji="1" lang="en-US" altLang="ja-JP" dirty="0"/>
          </a:p>
          <a:p>
            <a:pPr lvl="1"/>
            <a:r>
              <a:rPr lang="ja-JP" altLang="en-US" dirty="0"/>
              <a:t>同期の対象は</a:t>
            </a:r>
            <a:r>
              <a:rPr lang="ja-JP" altLang="en-US" dirty="0">
                <a:solidFill>
                  <a:srgbClr val="FF0000"/>
                </a:solidFill>
              </a:rPr>
              <a:t>、</a:t>
            </a:r>
            <a:r>
              <a:rPr lang="en-US" altLang="ja-JP" dirty="0">
                <a:solidFill>
                  <a:srgbClr val="FF0000"/>
                </a:solidFill>
              </a:rPr>
              <a:t>URI</a:t>
            </a:r>
            <a:r>
              <a:rPr lang="ja-JP" altLang="en-US" dirty="0">
                <a:solidFill>
                  <a:srgbClr val="FF0000"/>
                </a:solidFill>
              </a:rPr>
              <a:t>を持つあらゆるウェブ上のリソースであり、</a:t>
            </a:r>
            <a:r>
              <a:rPr lang="en-US" altLang="ja-JP" dirty="0">
                <a:solidFill>
                  <a:srgbClr val="FF0000"/>
                </a:solidFill>
              </a:rPr>
              <a:t>OAI-PMH</a:t>
            </a:r>
            <a:r>
              <a:rPr lang="ja-JP" altLang="en-US" dirty="0" err="1">
                <a:solidFill>
                  <a:srgbClr val="FF0000"/>
                </a:solidFill>
              </a:rPr>
              <a:t>のように</a:t>
            </a:r>
            <a:r>
              <a:rPr lang="ja-JP" altLang="en-US" dirty="0">
                <a:solidFill>
                  <a:srgbClr val="FF0000"/>
                </a:solidFill>
              </a:rPr>
              <a:t>メタデータには限定されない</a:t>
            </a:r>
            <a:r>
              <a:rPr lang="ja-JP" altLang="en-US" dirty="0"/>
              <a:t>。</a:t>
            </a:r>
            <a:endParaRPr lang="en-US" altLang="ja-JP" dirty="0"/>
          </a:p>
          <a:p>
            <a:pPr lvl="1"/>
            <a:r>
              <a:rPr lang="en-US" altLang="ja-JP" dirty="0"/>
              <a:t>Google</a:t>
            </a:r>
            <a:r>
              <a:rPr lang="ja-JP" altLang="en-US" dirty="0"/>
              <a:t>などの検索エンジンに対してクロールすべき</a:t>
            </a:r>
            <a:r>
              <a:rPr lang="en-US" altLang="ja-JP" dirty="0"/>
              <a:t>URL</a:t>
            </a:r>
            <a:r>
              <a:rPr lang="ja-JP" altLang="en-US" dirty="0"/>
              <a:t>を知らせるための標準的な仕様である</a:t>
            </a:r>
            <a:r>
              <a:rPr lang="en-US" altLang="ja-JP" dirty="0"/>
              <a:t>Sitemap</a:t>
            </a:r>
            <a:r>
              <a:rPr lang="ja-JP" altLang="en-US" dirty="0"/>
              <a:t>プロトコルをベース</a:t>
            </a:r>
            <a:endParaRPr lang="en-US" altLang="ja-JP" dirty="0"/>
          </a:p>
          <a:p>
            <a:pPr lvl="1"/>
            <a:r>
              <a:rPr lang="en-US" altLang="ja-JP" dirty="0"/>
              <a:t>Resource List</a:t>
            </a:r>
          </a:p>
          <a:p>
            <a:pPr lvl="2"/>
            <a:r>
              <a:rPr lang="ja-JP" altLang="en-US" dirty="0"/>
              <a:t>ある時点におけるソースのリソースを全て列挙するもの</a:t>
            </a:r>
            <a:endParaRPr lang="en-US" altLang="ja-JP" dirty="0"/>
          </a:p>
          <a:p>
            <a:pPr lvl="1"/>
            <a:r>
              <a:rPr lang="en-US" altLang="ja-JP" dirty="0"/>
              <a:t>Resource Dump</a:t>
            </a:r>
          </a:p>
          <a:p>
            <a:pPr lvl="2"/>
            <a:r>
              <a:rPr lang="ja-JP" altLang="en-US" dirty="0"/>
              <a:t>ある時点におけるリソース全体をパッケージングした</a:t>
            </a:r>
            <a:r>
              <a:rPr lang="en-US" altLang="ja-JP" dirty="0"/>
              <a:t>ZIP</a:t>
            </a:r>
            <a:r>
              <a:rPr lang="ja-JP" altLang="en-US" dirty="0"/>
              <a:t>ファイルの場所を示すもの</a:t>
            </a:r>
            <a:endParaRPr lang="en-US" altLang="ja-JP" dirty="0"/>
          </a:p>
          <a:p>
            <a:pPr lvl="1"/>
            <a:r>
              <a:rPr lang="en-US" altLang="ja-JP" dirty="0"/>
              <a:t>Change List</a:t>
            </a:r>
          </a:p>
          <a:p>
            <a:pPr lvl="2"/>
            <a:r>
              <a:rPr lang="en-US" altLang="ja-JP" dirty="0"/>
              <a:t>Resource List</a:t>
            </a:r>
            <a:r>
              <a:rPr lang="ja-JP" altLang="en-US" dirty="0"/>
              <a:t>のある時点からの変化を記述</a:t>
            </a:r>
            <a:endParaRPr lang="en-US" altLang="ja-JP" dirty="0"/>
          </a:p>
          <a:p>
            <a:pPr lvl="1"/>
            <a:r>
              <a:rPr lang="en-US" altLang="ja-JP" dirty="0"/>
              <a:t>Change Dump </a:t>
            </a:r>
          </a:p>
          <a:p>
            <a:pPr lvl="2"/>
            <a:r>
              <a:rPr lang="en-US" altLang="ja-JP" dirty="0"/>
              <a:t>Resource Dump</a:t>
            </a:r>
            <a:r>
              <a:rPr lang="ja-JP" altLang="en-US" dirty="0"/>
              <a:t>のある時点からの変化を記述</a:t>
            </a:r>
            <a:endParaRPr lang="en-US" altLang="ja-JP" dirty="0"/>
          </a:p>
          <a:p>
            <a:pPr lvl="1"/>
            <a:endParaRPr kumimoji="1" lang="ja-JP" altLang="en-US" dirty="0"/>
          </a:p>
        </p:txBody>
      </p:sp>
      <p:sp>
        <p:nvSpPr>
          <p:cNvPr id="4" name="コンテンツ プレースホルダー 3"/>
          <p:cNvSpPr>
            <a:spLocks noGrp="1"/>
          </p:cNvSpPr>
          <p:nvPr>
            <p:ph sz="half" idx="2"/>
          </p:nvPr>
        </p:nvSpPr>
        <p:spPr/>
        <p:txBody>
          <a:bodyPr>
            <a:normAutofit fontScale="85000" lnSpcReduction="20000"/>
          </a:bodyPr>
          <a:lstStyle/>
          <a:p>
            <a:r>
              <a:rPr lang="ja-JP" altLang="en-US" dirty="0"/>
              <a:t>デスティネーションの取りうるプロセス</a:t>
            </a:r>
            <a:endParaRPr lang="en-US" altLang="ja-JP" dirty="0"/>
          </a:p>
          <a:p>
            <a:pPr lvl="1"/>
            <a:r>
              <a:rPr lang="ja-JP" altLang="en-US" dirty="0"/>
              <a:t>ベースライン同期（</a:t>
            </a:r>
            <a:r>
              <a:rPr lang="en-US" altLang="ja-JP" dirty="0"/>
              <a:t>Baseline Synchronization</a:t>
            </a:r>
            <a:r>
              <a:rPr lang="ja-JP" altLang="en-US" dirty="0"/>
              <a:t>）</a:t>
            </a:r>
            <a:endParaRPr lang="en-US" altLang="ja-JP" dirty="0"/>
          </a:p>
          <a:p>
            <a:pPr lvl="2"/>
            <a:r>
              <a:rPr lang="ja-JP" altLang="en-US" dirty="0"/>
              <a:t>初回同期時などに行われるもので、</a:t>
            </a:r>
            <a:r>
              <a:rPr lang="en-US" altLang="ja-JP" dirty="0"/>
              <a:t>Resource List</a:t>
            </a:r>
            <a:r>
              <a:rPr lang="ja-JP" altLang="en-US" dirty="0"/>
              <a:t>や</a:t>
            </a:r>
            <a:r>
              <a:rPr lang="en-US" altLang="ja-JP" dirty="0"/>
              <a:t>Resource Dump</a:t>
            </a:r>
            <a:r>
              <a:rPr lang="ja-JP" altLang="en-US" dirty="0"/>
              <a:t>によって実現</a:t>
            </a:r>
            <a:endParaRPr lang="en-US" altLang="ja-JP" dirty="0"/>
          </a:p>
          <a:p>
            <a:pPr lvl="1"/>
            <a:r>
              <a:rPr lang="ja-JP" altLang="en-US" dirty="0"/>
              <a:t>増分同期（</a:t>
            </a:r>
            <a:r>
              <a:rPr lang="en-US" altLang="ja-JP" dirty="0"/>
              <a:t>Incremental Synchronization</a:t>
            </a:r>
            <a:r>
              <a:rPr lang="ja-JP" altLang="en-US" dirty="0"/>
              <a:t>）</a:t>
            </a:r>
            <a:endParaRPr lang="en-US" altLang="ja-JP" dirty="0"/>
          </a:p>
          <a:p>
            <a:pPr lvl="2"/>
            <a:r>
              <a:rPr lang="ja-JP" altLang="en-US" dirty="0"/>
              <a:t>前回同期時から変化したリソースのみを収集するもので、</a:t>
            </a:r>
            <a:r>
              <a:rPr lang="en-US" altLang="ja-JP" dirty="0"/>
              <a:t>Change List</a:t>
            </a:r>
            <a:r>
              <a:rPr lang="ja-JP" altLang="en-US" dirty="0"/>
              <a:t>や</a:t>
            </a:r>
            <a:r>
              <a:rPr lang="en-US" altLang="ja-JP" dirty="0"/>
              <a:t>Change Dump</a:t>
            </a:r>
            <a:r>
              <a:rPr lang="ja-JP" altLang="en-US" dirty="0"/>
              <a:t>によって実現される。</a:t>
            </a:r>
            <a:endParaRPr lang="en-US" altLang="ja-JP" dirty="0"/>
          </a:p>
          <a:p>
            <a:pPr lvl="1"/>
            <a:r>
              <a:rPr lang="ja-JP" altLang="en-US" dirty="0"/>
              <a:t>監査（</a:t>
            </a:r>
            <a:r>
              <a:rPr lang="en-US" altLang="ja-JP" dirty="0"/>
              <a:t>Audit</a:t>
            </a:r>
            <a:r>
              <a:rPr lang="ja-JP" altLang="en-US" dirty="0"/>
              <a:t>）の</a:t>
            </a:r>
            <a:r>
              <a:rPr lang="en-US" altLang="ja-JP" dirty="0"/>
              <a:t>3</a:t>
            </a:r>
            <a:r>
              <a:rPr lang="ja-JP" altLang="en-US" dirty="0"/>
              <a:t>種類</a:t>
            </a:r>
            <a:endParaRPr lang="en-US" altLang="ja-JP" dirty="0"/>
          </a:p>
          <a:p>
            <a:pPr lvl="2"/>
            <a:r>
              <a:rPr lang="ja-JP" altLang="en-US" dirty="0"/>
              <a:t>同期が正しく行われているかをチェックするもので、ソースが各機能にリソースのハッシュ値などの固定化情報（</a:t>
            </a:r>
            <a:r>
              <a:rPr lang="en-US" altLang="ja-JP" dirty="0"/>
              <a:t>fixity</a:t>
            </a:r>
            <a:r>
              <a:rPr lang="ja-JP" altLang="en-US" dirty="0"/>
              <a:t>）を含めることで可能となる。</a:t>
            </a:r>
            <a:endParaRPr lang="en-US" altLang="ja-JP" dirty="0"/>
          </a:p>
          <a:p>
            <a:r>
              <a:rPr lang="ja-JP" altLang="en-US" dirty="0"/>
              <a:t>今後</a:t>
            </a:r>
            <a:endParaRPr lang="en-US" altLang="ja-JP" dirty="0"/>
          </a:p>
          <a:p>
            <a:pPr lvl="1"/>
            <a:r>
              <a:rPr lang="ja-JP" altLang="en-US" dirty="0"/>
              <a:t>電子コンテンツの長期的な保存など、リソース同期の標準的な方法が必要となる場面が存在することは疑いがないだろう。</a:t>
            </a:r>
            <a:endParaRPr lang="en-US" altLang="ja-JP" dirty="0"/>
          </a:p>
          <a:p>
            <a:pPr lvl="1"/>
            <a:r>
              <a:rPr lang="ja-JP" altLang="en-US" dirty="0"/>
              <a:t>図書館界を超えて広く採用されることが期待される</a:t>
            </a:r>
          </a:p>
        </p:txBody>
      </p:sp>
      <p:sp>
        <p:nvSpPr>
          <p:cNvPr id="5" name="正方形/長方形 4"/>
          <p:cNvSpPr/>
          <p:nvPr/>
        </p:nvSpPr>
        <p:spPr>
          <a:xfrm>
            <a:off x="6137564" y="5976049"/>
            <a:ext cx="5900974" cy="646331"/>
          </a:xfrm>
          <a:prstGeom prst="rect">
            <a:avLst/>
          </a:prstGeom>
        </p:spPr>
        <p:txBody>
          <a:bodyPr wrap="none">
            <a:spAutoFit/>
          </a:bodyPr>
          <a:lstStyle/>
          <a:p>
            <a:r>
              <a:rPr lang="ja-JP" altLang="en-US" dirty="0"/>
              <a:t>引用：</a:t>
            </a:r>
            <a:r>
              <a:rPr lang="en-US" altLang="ja-JP" dirty="0"/>
              <a:t>CA1845 - </a:t>
            </a:r>
            <a:r>
              <a:rPr lang="en-US" altLang="ja-JP" dirty="0" err="1"/>
              <a:t>ResourceSync</a:t>
            </a:r>
            <a:r>
              <a:rPr lang="ja-JP" altLang="en-US" dirty="0"/>
              <a:t>：</a:t>
            </a:r>
            <a:r>
              <a:rPr lang="en-US" altLang="ja-JP" dirty="0"/>
              <a:t>OAI-PMH</a:t>
            </a:r>
            <a:r>
              <a:rPr lang="ja-JP" altLang="en-US" dirty="0"/>
              <a:t>の後継規格 </a:t>
            </a:r>
            <a:r>
              <a:rPr lang="en-US" altLang="ja-JP" dirty="0"/>
              <a:t>/ </a:t>
            </a:r>
            <a:r>
              <a:rPr lang="ja-JP" altLang="en-US" dirty="0"/>
              <a:t>林　豊</a:t>
            </a:r>
            <a:endParaRPr lang="en-US" altLang="ja-JP" dirty="0"/>
          </a:p>
          <a:p>
            <a:r>
              <a:rPr lang="en-US" altLang="ja-JP" dirty="0">
                <a:hlinkClick r:id="rId2"/>
              </a:rPr>
              <a:t>http://current.ndl.go.jp/ca1845</a:t>
            </a:r>
            <a:endParaRPr lang="en-US" altLang="ja-JP" dirty="0"/>
          </a:p>
        </p:txBody>
      </p:sp>
      <p:sp>
        <p:nvSpPr>
          <p:cNvPr id="6" name="横巻き 5"/>
          <p:cNvSpPr/>
          <p:nvPr/>
        </p:nvSpPr>
        <p:spPr>
          <a:xfrm>
            <a:off x="121920" y="6015917"/>
            <a:ext cx="5120640" cy="60646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b="1" dirty="0">
                <a:solidFill>
                  <a:srgbClr val="FF0000"/>
                </a:solidFill>
                <a:latin typeface="Meiryo UI" panose="020B0604030504040204" pitchFamily="50" charset="-128"/>
                <a:ea typeface="Meiryo UI" panose="020B0604030504040204" pitchFamily="50" charset="-128"/>
              </a:rPr>
              <a:t>OAI-PMH</a:t>
            </a:r>
            <a:r>
              <a:rPr lang="ja-JP" altLang="en-US" b="1" dirty="0">
                <a:solidFill>
                  <a:srgbClr val="FF0000"/>
                </a:solidFill>
                <a:latin typeface="Meiryo UI" panose="020B0604030504040204" pitchFamily="50" charset="-128"/>
                <a:ea typeface="Meiryo UI" panose="020B0604030504040204" pitchFamily="50" charset="-128"/>
              </a:rPr>
              <a:t>の次の技術標準として期待される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925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デジタルアーカイブの新しい規格　</a:t>
            </a:r>
            <a:r>
              <a:rPr lang="en-US" altLang="ja-JP" dirty="0"/>
              <a:t>IIIF</a:t>
            </a:r>
            <a:endParaRPr kumimoji="1" lang="ja-JP" altLang="en-US" dirty="0"/>
          </a:p>
        </p:txBody>
      </p:sp>
      <p:sp>
        <p:nvSpPr>
          <p:cNvPr id="5" name="コンテンツ プレースホルダー 4"/>
          <p:cNvSpPr>
            <a:spLocks noGrp="1"/>
          </p:cNvSpPr>
          <p:nvPr>
            <p:ph sz="half" idx="1"/>
          </p:nvPr>
        </p:nvSpPr>
        <p:spPr/>
        <p:txBody>
          <a:bodyPr>
            <a:normAutofit lnSpcReduction="10000"/>
          </a:bodyPr>
          <a:lstStyle/>
          <a:p>
            <a:r>
              <a:rPr lang="ja-JP" altLang="en-US" dirty="0"/>
              <a:t>デジタルアーカイブにおいて画像を公開し共有するための国際的な枠組み</a:t>
            </a:r>
            <a:endParaRPr lang="en-US" altLang="ja-JP" dirty="0"/>
          </a:p>
          <a:p>
            <a:r>
              <a:rPr lang="ja-JP" altLang="en-US" dirty="0"/>
              <a:t>画像データやそれに対する注釈情報等のコンピュータ間でのやりとりの仕方を各機関の間で一元化することによって、利用者が色々な使い方を自由に選べるようにする</a:t>
            </a:r>
            <a:endParaRPr lang="en-US" altLang="ja-JP" dirty="0"/>
          </a:p>
          <a:p>
            <a:r>
              <a:rPr lang="en-US" altLang="ja-JP" dirty="0"/>
              <a:t>IIIF</a:t>
            </a:r>
            <a:r>
              <a:rPr lang="ja-JP" altLang="en-US" dirty="0"/>
              <a:t>コンソーシアム設立</a:t>
            </a:r>
            <a:endParaRPr lang="en-US" altLang="ja-JP" dirty="0"/>
          </a:p>
          <a:p>
            <a:pPr lvl="1"/>
            <a:r>
              <a:rPr lang="ja-JP" altLang="en-US" dirty="0"/>
              <a:t>「インターネット上の画像ベースの情報資源の多くは、これまでサイロの中に閉じ込められてきたが、</a:t>
            </a:r>
            <a:r>
              <a:rPr lang="en-US" altLang="ja-JP" dirty="0"/>
              <a:t>IIIF</a:t>
            </a:r>
            <a:r>
              <a:rPr lang="ja-JP" altLang="en-US" dirty="0"/>
              <a:t>はそういった画像の表示や操作、アノテーションなどの仕方を世界中で共通化できるように支援する」</a:t>
            </a:r>
            <a:endParaRPr lang="en-US" altLang="ja-JP" dirty="0"/>
          </a:p>
          <a:p>
            <a:r>
              <a:rPr lang="en-US" altLang="ja-JP" dirty="0">
                <a:hlinkClick r:id="rId2"/>
              </a:rPr>
              <a:t>IIIF Image API</a:t>
            </a:r>
            <a:endParaRPr lang="en-US" altLang="ja-JP" dirty="0"/>
          </a:p>
          <a:p>
            <a:pPr lvl="1"/>
            <a:endParaRPr kumimoji="1" lang="ja-JP" altLang="en-US" dirty="0"/>
          </a:p>
        </p:txBody>
      </p:sp>
      <p:sp>
        <p:nvSpPr>
          <p:cNvPr id="6" name="コンテンツ プレースホルダー 5"/>
          <p:cNvSpPr>
            <a:spLocks noGrp="1"/>
          </p:cNvSpPr>
          <p:nvPr>
            <p:ph sz="half" idx="2"/>
          </p:nvPr>
        </p:nvSpPr>
        <p:spPr/>
        <p:txBody>
          <a:bodyPr>
            <a:normAutofit lnSpcReduction="10000"/>
          </a:bodyPr>
          <a:lstStyle/>
          <a:p>
            <a:r>
              <a:rPr lang="en-US" altLang="ja-JP" dirty="0">
                <a:hlinkClick r:id="rId3"/>
              </a:rPr>
              <a:t>IIIF Presentation API</a:t>
            </a:r>
            <a:endParaRPr lang="en-US" altLang="ja-JP" dirty="0"/>
          </a:p>
          <a:p>
            <a:pPr lvl="1"/>
            <a:r>
              <a:rPr lang="en-US" altLang="ja-JP" dirty="0"/>
              <a:t>IIIF Presentation API</a:t>
            </a:r>
            <a:r>
              <a:rPr lang="ja-JP" altLang="en-US" dirty="0"/>
              <a:t>に沿った形式の</a:t>
            </a:r>
            <a:r>
              <a:rPr lang="en-US" altLang="ja-JP" dirty="0"/>
              <a:t>JSON</a:t>
            </a:r>
            <a:r>
              <a:rPr lang="ja-JP" altLang="en-US" dirty="0"/>
              <a:t>ファイルで画像ファイルの情報をサーバに置いておくとどこのどのビューワでも自由に表示できるし画像上に注釈を付けたりすることもできる。</a:t>
            </a:r>
            <a:endParaRPr lang="en-US" altLang="ja-JP" dirty="0"/>
          </a:p>
          <a:p>
            <a:pPr lvl="2"/>
            <a:r>
              <a:rPr lang="ja-JP" altLang="en-US" dirty="0"/>
              <a:t>いくつかの選択肢の中から好きなビューワを選んで使える</a:t>
            </a:r>
          </a:p>
          <a:p>
            <a:pPr lvl="2"/>
            <a:r>
              <a:rPr lang="en-US" altLang="ja-JP" dirty="0"/>
              <a:t>•</a:t>
            </a:r>
            <a:r>
              <a:rPr lang="ja-JP" altLang="en-US" dirty="0"/>
              <a:t>どこのサーバで公開されていても一つのビューワの中で一元的に扱える</a:t>
            </a:r>
            <a:endParaRPr lang="en-US" altLang="ja-JP" dirty="0"/>
          </a:p>
          <a:p>
            <a:r>
              <a:rPr lang="en-US" altLang="ja-JP" dirty="0" err="1">
                <a:hlinkClick r:id="rId4"/>
              </a:rPr>
              <a:t>IIPImage</a:t>
            </a:r>
            <a:r>
              <a:rPr lang="en-US" altLang="ja-JP" dirty="0">
                <a:hlinkClick r:id="rId4"/>
              </a:rPr>
              <a:t> Server</a:t>
            </a:r>
            <a:endParaRPr lang="en-US" altLang="ja-JP" dirty="0"/>
          </a:p>
          <a:p>
            <a:pPr lvl="1"/>
            <a:endParaRPr lang="en-US" altLang="ja-JP" dirty="0"/>
          </a:p>
          <a:p>
            <a:endParaRPr lang="ja-JP" altLang="en-US" dirty="0"/>
          </a:p>
          <a:p>
            <a:pPr lvl="1"/>
            <a:endParaRPr kumimoji="1" lang="ja-JP" altLang="en-US" dirty="0"/>
          </a:p>
        </p:txBody>
      </p:sp>
      <p:sp>
        <p:nvSpPr>
          <p:cNvPr id="7" name="横巻き 6"/>
          <p:cNvSpPr/>
          <p:nvPr/>
        </p:nvSpPr>
        <p:spPr>
          <a:xfrm>
            <a:off x="6598920" y="5712685"/>
            <a:ext cx="5120640" cy="97767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各デジタルアーカイブが実装することにより、利用者には提供機関を意識せずに、デジタルコンテンツを利活用できるようになる</a:t>
            </a:r>
            <a:endParaRPr lang="en-US" altLang="ja-JP"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4493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今後の公共図書館システム</a:t>
            </a:r>
          </a:p>
        </p:txBody>
      </p:sp>
    </p:spTree>
    <p:extLst>
      <p:ext uri="{BB962C8B-B14F-4D97-AF65-F5344CB8AC3E}">
        <p14:creationId xmlns:p14="http://schemas.microsoft.com/office/powerpoint/2010/main" val="3535215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公共図書館での情報提供・利活用システムはどうあるべきか？</a:t>
            </a:r>
            <a:endParaRPr kumimoji="1" lang="ja-JP" altLang="en-US" sz="3600" dirty="0"/>
          </a:p>
        </p:txBody>
      </p:sp>
      <p:sp>
        <p:nvSpPr>
          <p:cNvPr id="4" name="コンテンツ プレースホルダー 3"/>
          <p:cNvSpPr>
            <a:spLocks noGrp="1"/>
          </p:cNvSpPr>
          <p:nvPr>
            <p:ph sz="half" idx="1"/>
          </p:nvPr>
        </p:nvSpPr>
        <p:spPr>
          <a:xfrm>
            <a:off x="162560" y="971867"/>
            <a:ext cx="5857240" cy="5886132"/>
          </a:xfrm>
        </p:spPr>
        <p:txBody>
          <a:bodyPr>
            <a:normAutofit fontScale="77500" lnSpcReduction="20000"/>
          </a:bodyPr>
          <a:lstStyle/>
          <a:p>
            <a:r>
              <a:rPr kumimoji="1" lang="ja-JP" altLang="en-US" dirty="0"/>
              <a:t>図書館の位置づけ</a:t>
            </a:r>
            <a:endParaRPr kumimoji="1" lang="en-US" altLang="ja-JP" dirty="0"/>
          </a:p>
          <a:p>
            <a:pPr lvl="1"/>
            <a:r>
              <a:rPr lang="ja-JP" altLang="en-US" dirty="0"/>
              <a:t>情報交流の場、情報提供の場</a:t>
            </a:r>
            <a:endParaRPr lang="en-US" altLang="ja-JP" dirty="0"/>
          </a:p>
          <a:p>
            <a:pPr lvl="1"/>
            <a:r>
              <a:rPr lang="ja-JP" altLang="en-US" dirty="0"/>
              <a:t>市町村立図書館は、国民にとって最も身近なアクセスポイント</a:t>
            </a:r>
            <a:endParaRPr lang="en-US" altLang="ja-JP" dirty="0"/>
          </a:p>
          <a:p>
            <a:pPr lvl="2"/>
            <a:r>
              <a:rPr lang="ja-JP" altLang="en-US" dirty="0"/>
              <a:t>インターネットだけでは、得られない情報へのアクセス</a:t>
            </a:r>
            <a:endParaRPr lang="en-US" altLang="ja-JP" dirty="0"/>
          </a:p>
          <a:p>
            <a:r>
              <a:rPr kumimoji="1" lang="ja-JP" altLang="en-US" dirty="0"/>
              <a:t>提供すべき情報は？</a:t>
            </a:r>
            <a:endParaRPr kumimoji="1" lang="en-US" altLang="ja-JP" dirty="0"/>
          </a:p>
          <a:p>
            <a:pPr lvl="1"/>
            <a:r>
              <a:rPr lang="ja-JP" altLang="en-US" dirty="0"/>
              <a:t>各図書館が保有する情報</a:t>
            </a:r>
            <a:endParaRPr lang="en-US" altLang="ja-JP" dirty="0"/>
          </a:p>
          <a:p>
            <a:pPr lvl="1"/>
            <a:r>
              <a:rPr lang="ja-JP" altLang="en-US" dirty="0"/>
              <a:t>他</a:t>
            </a:r>
            <a:r>
              <a:rPr lang="ja-JP" altLang="ja-JP" dirty="0"/>
              <a:t>図書館、</a:t>
            </a:r>
            <a:r>
              <a:rPr lang="en-US" altLang="ja-JP" dirty="0"/>
              <a:t>NDL</a:t>
            </a:r>
            <a:r>
              <a:rPr lang="ja-JP" altLang="ja-JP" dirty="0" err="1"/>
              <a:t>が保</a:t>
            </a:r>
            <a:r>
              <a:rPr lang="ja-JP" altLang="ja-JP" dirty="0"/>
              <a:t>有している情報</a:t>
            </a:r>
            <a:endParaRPr lang="en-US" altLang="ja-JP" dirty="0"/>
          </a:p>
          <a:p>
            <a:pPr lvl="2"/>
            <a:r>
              <a:rPr lang="en-US" altLang="ja-JP" dirty="0"/>
              <a:t>NDL</a:t>
            </a:r>
            <a:r>
              <a:rPr lang="ja-JP" altLang="en-US" dirty="0"/>
              <a:t>からは、現在流通していない情報も</a:t>
            </a:r>
            <a:endParaRPr lang="en-US" altLang="ja-JP" dirty="0"/>
          </a:p>
          <a:p>
            <a:pPr lvl="1"/>
            <a:r>
              <a:rPr kumimoji="1" lang="ja-JP" altLang="en-US" dirty="0"/>
              <a:t>商用電子図書館サービスが提供している情報</a:t>
            </a:r>
            <a:endParaRPr kumimoji="1" lang="en-US" altLang="ja-JP" dirty="0"/>
          </a:p>
          <a:p>
            <a:pPr lvl="1"/>
            <a:r>
              <a:rPr kumimoji="1" lang="ja-JP" altLang="en-US" dirty="0"/>
              <a:t>図書館以外の業種・業態がインターネットで流通している情報</a:t>
            </a:r>
            <a:endParaRPr kumimoji="1" lang="en-US" altLang="ja-JP" dirty="0"/>
          </a:p>
          <a:p>
            <a:r>
              <a:rPr lang="ja-JP" altLang="en-US" dirty="0"/>
              <a:t>利活用すべき情報の形態は？</a:t>
            </a:r>
            <a:endParaRPr lang="en-US" altLang="ja-JP" dirty="0"/>
          </a:p>
          <a:p>
            <a:pPr lvl="1"/>
            <a:r>
              <a:rPr lang="ja-JP" altLang="en-US" dirty="0"/>
              <a:t>従来からの冊子体</a:t>
            </a:r>
            <a:endParaRPr lang="en-US" altLang="ja-JP" dirty="0"/>
          </a:p>
          <a:p>
            <a:pPr lvl="1"/>
            <a:r>
              <a:rPr lang="ja-JP" altLang="en-US" dirty="0"/>
              <a:t>デジタル資料（電子書籍等）</a:t>
            </a:r>
            <a:endParaRPr lang="en-US" altLang="ja-JP" dirty="0"/>
          </a:p>
          <a:p>
            <a:pPr lvl="2"/>
            <a:r>
              <a:rPr lang="ja-JP" altLang="en-US" dirty="0"/>
              <a:t>紙をデジタル化した資料</a:t>
            </a:r>
            <a:endParaRPr lang="en-US" altLang="ja-JP" dirty="0"/>
          </a:p>
          <a:p>
            <a:pPr lvl="2"/>
            <a:r>
              <a:rPr lang="ja-JP" altLang="en-US" dirty="0"/>
              <a:t>デジタルの特性を生かした情報</a:t>
            </a:r>
            <a:endParaRPr lang="en-US" altLang="ja-JP" dirty="0"/>
          </a:p>
          <a:p>
            <a:pPr lvl="3"/>
            <a:r>
              <a:rPr lang="ja-JP" altLang="en-US" dirty="0"/>
              <a:t>動画・音声を含むマルチメディアコンテンツ</a:t>
            </a:r>
            <a:endParaRPr lang="en-US" altLang="ja-JP" dirty="0"/>
          </a:p>
          <a:p>
            <a:pPr lvl="3"/>
            <a:r>
              <a:rPr lang="ja-JP" altLang="en-US" dirty="0"/>
              <a:t>対話型のコンテンツ</a:t>
            </a:r>
            <a:endParaRPr lang="en-US" altLang="ja-JP" dirty="0"/>
          </a:p>
          <a:p>
            <a:r>
              <a:rPr lang="ja-JP" altLang="en-US" dirty="0"/>
              <a:t>他機関情報の利活用環境は？</a:t>
            </a:r>
            <a:endParaRPr lang="en-US" altLang="ja-JP" dirty="0"/>
          </a:p>
          <a:p>
            <a:pPr lvl="1"/>
            <a:r>
              <a:rPr lang="ja-JP" altLang="en-US" dirty="0"/>
              <a:t>インターネット閲覧環境</a:t>
            </a:r>
            <a:endParaRPr lang="en-US" altLang="ja-JP" dirty="0"/>
          </a:p>
          <a:p>
            <a:pPr lvl="1"/>
            <a:r>
              <a:rPr lang="ja-JP" altLang="en-US" dirty="0"/>
              <a:t>マルチメディアコンテンツ再生環境</a:t>
            </a:r>
            <a:endParaRPr lang="en-US" altLang="ja-JP" dirty="0"/>
          </a:p>
          <a:p>
            <a:pPr lvl="3"/>
            <a:endParaRPr lang="en-US" altLang="ja-JP" dirty="0"/>
          </a:p>
          <a:p>
            <a:pPr lvl="2"/>
            <a:endParaRPr lang="en-US" altLang="ja-JP" dirty="0"/>
          </a:p>
          <a:p>
            <a:pPr lvl="1"/>
            <a:endParaRPr kumimoji="1" lang="ja-JP" altLang="en-US" dirty="0"/>
          </a:p>
        </p:txBody>
      </p:sp>
      <p:sp>
        <p:nvSpPr>
          <p:cNvPr id="5" name="コンテンツ プレースホルダー 4"/>
          <p:cNvSpPr>
            <a:spLocks noGrp="1"/>
          </p:cNvSpPr>
          <p:nvPr>
            <p:ph sz="half" idx="2"/>
          </p:nvPr>
        </p:nvSpPr>
        <p:spPr>
          <a:xfrm>
            <a:off x="6172200" y="971866"/>
            <a:ext cx="5847080" cy="5886133"/>
          </a:xfrm>
        </p:spPr>
        <p:txBody>
          <a:bodyPr>
            <a:normAutofit fontScale="77500" lnSpcReduction="20000"/>
          </a:bodyPr>
          <a:lstStyle/>
          <a:p>
            <a:r>
              <a:rPr kumimoji="1" lang="ja-JP" altLang="en-US" dirty="0"/>
              <a:t>必要な情報提供システムは？</a:t>
            </a:r>
            <a:endParaRPr kumimoji="1" lang="en-US" altLang="ja-JP" dirty="0"/>
          </a:p>
          <a:p>
            <a:pPr lvl="1"/>
            <a:r>
              <a:rPr kumimoji="1" lang="ja-JP" altLang="en-US" dirty="0"/>
              <a:t>所蔵している冊子体資料の</a:t>
            </a:r>
            <a:r>
              <a:rPr kumimoji="1" lang="en-US" altLang="ja-JP" dirty="0"/>
              <a:t>OPAC</a:t>
            </a:r>
          </a:p>
          <a:p>
            <a:pPr lvl="1"/>
            <a:r>
              <a:rPr kumimoji="1" lang="ja-JP" altLang="en-US" dirty="0"/>
              <a:t>デジタル化資料を含む</a:t>
            </a:r>
            <a:r>
              <a:rPr kumimoji="1" lang="en-US" altLang="ja-JP" dirty="0"/>
              <a:t>OPAC</a:t>
            </a:r>
            <a:r>
              <a:rPr kumimoji="1" lang="ja-JP" altLang="en-US" dirty="0" err="1"/>
              <a:t>、</a:t>
            </a:r>
            <a:r>
              <a:rPr kumimoji="1" lang="ja-JP" altLang="en-US" dirty="0"/>
              <a:t>閲覧システム</a:t>
            </a:r>
            <a:endParaRPr kumimoji="1" lang="en-US" altLang="ja-JP" dirty="0"/>
          </a:p>
          <a:p>
            <a:pPr lvl="1"/>
            <a:r>
              <a:rPr lang="ja-JP" altLang="en-US" dirty="0"/>
              <a:t>他図書館（</a:t>
            </a:r>
            <a:r>
              <a:rPr lang="en-US" altLang="ja-JP" dirty="0"/>
              <a:t>NDL</a:t>
            </a:r>
            <a:r>
              <a:rPr lang="ja-JP" altLang="en-US" dirty="0"/>
              <a:t>を含めて）蔵書を含めた検索システム、閲覧システム</a:t>
            </a:r>
            <a:endParaRPr lang="en-US" altLang="ja-JP" dirty="0"/>
          </a:p>
          <a:p>
            <a:pPr lvl="1"/>
            <a:r>
              <a:rPr lang="ja-JP" altLang="en-US" dirty="0"/>
              <a:t>類縁機関が保有する情報の検索システム、閲覧システム</a:t>
            </a:r>
            <a:endParaRPr lang="en-US" altLang="ja-JP" dirty="0"/>
          </a:p>
          <a:p>
            <a:pPr lvl="1"/>
            <a:r>
              <a:rPr kumimoji="1" lang="ja-JP" altLang="en-US" dirty="0"/>
              <a:t>商用電子図書館サービス</a:t>
            </a:r>
            <a:endParaRPr kumimoji="1" lang="en-US" altLang="ja-JP" dirty="0"/>
          </a:p>
          <a:p>
            <a:pPr lvl="1"/>
            <a:r>
              <a:rPr kumimoji="1" lang="ja-JP" altLang="en-US" dirty="0"/>
              <a:t>他業種・業態が保有する情報の検索システム、閲覧システム</a:t>
            </a:r>
            <a:endParaRPr kumimoji="1" lang="en-US" altLang="ja-JP" dirty="0"/>
          </a:p>
          <a:p>
            <a:r>
              <a:rPr lang="ja-JP" altLang="en-US" dirty="0"/>
              <a:t>情報提供サービスの構築において活用できるシステムは？</a:t>
            </a:r>
            <a:endParaRPr lang="en-US" altLang="ja-JP" dirty="0"/>
          </a:p>
          <a:p>
            <a:pPr lvl="1"/>
            <a:r>
              <a:rPr kumimoji="1" lang="ja-JP" altLang="en-US" dirty="0"/>
              <a:t>図書館パッケージベンダーが提供するシステム</a:t>
            </a:r>
            <a:endParaRPr kumimoji="1" lang="en-US" altLang="ja-JP" dirty="0"/>
          </a:p>
          <a:p>
            <a:pPr lvl="2"/>
            <a:r>
              <a:rPr lang="ja-JP" altLang="en-US" dirty="0"/>
              <a:t>他機関との連携機能が標準機能として実装されているシステム</a:t>
            </a:r>
            <a:endParaRPr lang="en-US" altLang="ja-JP" dirty="0"/>
          </a:p>
          <a:p>
            <a:pPr lvl="2"/>
            <a:r>
              <a:rPr kumimoji="1" lang="ja-JP" altLang="en-US" dirty="0"/>
              <a:t>自図書館での特殊性は、可能な限り</a:t>
            </a:r>
            <a:r>
              <a:rPr kumimoji="1" lang="en-US" altLang="ja-JP" dirty="0"/>
              <a:t>BPR</a:t>
            </a:r>
            <a:r>
              <a:rPr kumimoji="1" lang="ja-JP" altLang="en-US" dirty="0"/>
              <a:t>により、他図書館と共通化</a:t>
            </a:r>
            <a:endParaRPr kumimoji="1" lang="en-US" altLang="ja-JP" dirty="0"/>
          </a:p>
          <a:p>
            <a:pPr lvl="1"/>
            <a:r>
              <a:rPr lang="ja-JP" altLang="en-US" dirty="0"/>
              <a:t>オープンソースの図書館パッケージ</a:t>
            </a:r>
            <a:endParaRPr lang="en-US" altLang="ja-JP" dirty="0"/>
          </a:p>
          <a:p>
            <a:pPr lvl="2"/>
            <a:r>
              <a:rPr lang="ja-JP" altLang="en-US" dirty="0"/>
              <a:t>費用対効果を考えると、</a:t>
            </a:r>
            <a:r>
              <a:rPr lang="en-US" altLang="ja-JP" dirty="0"/>
              <a:t>Next-L </a:t>
            </a:r>
            <a:r>
              <a:rPr lang="en-US" altLang="ja-JP" dirty="0" err="1"/>
              <a:t>Enju</a:t>
            </a:r>
            <a:r>
              <a:rPr lang="ja-JP" altLang="en-US" dirty="0"/>
              <a:t>等のオープンソフトウェアの導入を検討できないか？</a:t>
            </a:r>
            <a:endParaRPr lang="en-US" altLang="ja-JP" dirty="0"/>
          </a:p>
          <a:p>
            <a:r>
              <a:rPr kumimoji="1" lang="ja-JP" altLang="en-US" dirty="0"/>
              <a:t>サービスシステムの構築のための人材育成は？</a:t>
            </a:r>
            <a:endParaRPr kumimoji="1" lang="en-US" altLang="ja-JP" dirty="0"/>
          </a:p>
          <a:p>
            <a:pPr lvl="1"/>
            <a:r>
              <a:rPr lang="ja-JP" altLang="en-US" dirty="0"/>
              <a:t>サービス提供組織全体の</a:t>
            </a:r>
            <a:r>
              <a:rPr lang="en-US" altLang="ja-JP" dirty="0"/>
              <a:t>IT</a:t>
            </a:r>
            <a:r>
              <a:rPr lang="ja-JP" altLang="en-US" dirty="0"/>
              <a:t>リテラシ</a:t>
            </a:r>
            <a:endParaRPr lang="en-US" altLang="ja-JP" dirty="0"/>
          </a:p>
          <a:p>
            <a:pPr lvl="1"/>
            <a:r>
              <a:rPr kumimoji="1" lang="ja-JP" altLang="en-US" dirty="0"/>
              <a:t>サービスシステムの外部調達に必要な</a:t>
            </a:r>
            <a:r>
              <a:rPr kumimoji="1" lang="en-US" altLang="ja-JP" dirty="0"/>
              <a:t>IT</a:t>
            </a:r>
            <a:r>
              <a:rPr kumimoji="1" lang="ja-JP" altLang="en-US" dirty="0"/>
              <a:t>スキル</a:t>
            </a:r>
          </a:p>
        </p:txBody>
      </p:sp>
      <p:sp>
        <p:nvSpPr>
          <p:cNvPr id="6" name="横巻き 5"/>
          <p:cNvSpPr/>
          <p:nvPr/>
        </p:nvSpPr>
        <p:spPr>
          <a:xfrm>
            <a:off x="10396330" y="621733"/>
            <a:ext cx="1420107"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20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20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20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97728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8"/>
          <p:cNvSpPr>
            <a:spLocks noChangeArrowheads="1"/>
          </p:cNvSpPr>
          <p:nvPr/>
        </p:nvSpPr>
        <p:spPr bwMode="auto">
          <a:xfrm>
            <a:off x="3818911" y="1382265"/>
            <a:ext cx="5478613"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90" name="AutoShape 8"/>
          <p:cNvSpPr>
            <a:spLocks noChangeArrowheads="1"/>
          </p:cNvSpPr>
          <p:nvPr/>
        </p:nvSpPr>
        <p:spPr bwMode="auto">
          <a:xfrm>
            <a:off x="377757" y="3781101"/>
            <a:ext cx="2212514" cy="1504110"/>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デジタル化スペース</a:t>
            </a:r>
            <a:endParaRPr lang="en-US" altLang="ja-JP" dirty="0">
              <a:solidFill>
                <a:prstClr val="white"/>
              </a:solidFill>
              <a:latin typeface="HG丸ｺﾞｼｯｸM-PRO" pitchFamily="50" charset="-128"/>
              <a:ea typeface="HG丸ｺﾞｼｯｸM-PRO" pitchFamily="50" charset="-128"/>
            </a:endParaRPr>
          </a:p>
        </p:txBody>
      </p:sp>
      <p:sp>
        <p:nvSpPr>
          <p:cNvPr id="89" name="AutoShape 8"/>
          <p:cNvSpPr>
            <a:spLocks noChangeArrowheads="1"/>
          </p:cNvSpPr>
          <p:nvPr/>
        </p:nvSpPr>
        <p:spPr bwMode="auto">
          <a:xfrm>
            <a:off x="414455" y="1365576"/>
            <a:ext cx="3324707" cy="1092537"/>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dirty="0">
                <a:solidFill>
                  <a:prstClr val="white"/>
                </a:solidFill>
                <a:latin typeface="HG丸ｺﾞｼｯｸM-PRO" pitchFamily="50" charset="-128"/>
                <a:ea typeface="HG丸ｺﾞｼｯｸM-PRO" pitchFamily="50" charset="-128"/>
              </a:rPr>
              <a:t>仮想空間（公共図書館）</a:t>
            </a:r>
            <a:endParaRPr lang="en-US" altLang="ja-JP" dirty="0">
              <a:solidFill>
                <a:prstClr val="white"/>
              </a:solidFill>
              <a:latin typeface="HG丸ｺﾞｼｯｸM-PRO" pitchFamily="50" charset="-128"/>
              <a:ea typeface="HG丸ｺﾞｼｯｸM-PRO" pitchFamily="50" charset="-128"/>
            </a:endParaRPr>
          </a:p>
        </p:txBody>
      </p:sp>
      <p:sp>
        <p:nvSpPr>
          <p:cNvPr id="83" name="AutoShape 8"/>
          <p:cNvSpPr>
            <a:spLocks noChangeArrowheads="1"/>
          </p:cNvSpPr>
          <p:nvPr/>
        </p:nvSpPr>
        <p:spPr bwMode="auto">
          <a:xfrm>
            <a:off x="355574" y="2530744"/>
            <a:ext cx="2212514" cy="1190348"/>
          </a:xfrm>
          <a:prstGeom prst="roundRect">
            <a:avLst>
              <a:gd name="adj" fmla="val 25048"/>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現物展示スペース</a:t>
            </a:r>
            <a:endParaRPr lang="en-US" altLang="ja-JP" dirty="0">
              <a:solidFill>
                <a:prstClr val="white"/>
              </a:solidFill>
              <a:latin typeface="HG丸ｺﾞｼｯｸM-PRO" pitchFamily="50" charset="-128"/>
              <a:ea typeface="HG丸ｺﾞｼｯｸM-PRO" pitchFamily="50" charset="-128"/>
            </a:endParaRPr>
          </a:p>
        </p:txBody>
      </p:sp>
      <p:sp>
        <p:nvSpPr>
          <p:cNvPr id="82" name="AutoShape 8"/>
          <p:cNvSpPr>
            <a:spLocks noChangeArrowheads="1"/>
          </p:cNvSpPr>
          <p:nvPr/>
        </p:nvSpPr>
        <p:spPr bwMode="auto">
          <a:xfrm>
            <a:off x="6173882" y="2506204"/>
            <a:ext cx="2345147" cy="2623766"/>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仮想空間</a:t>
            </a:r>
            <a:endParaRPr lang="en-US" altLang="ja-JP" dirty="0">
              <a:solidFill>
                <a:prstClr val="white"/>
              </a:solidFill>
              <a:latin typeface="HG丸ｺﾞｼｯｸM-PRO" pitchFamily="50" charset="-128"/>
              <a:ea typeface="HG丸ｺﾞｼｯｸM-PRO" pitchFamily="50" charset="-128"/>
            </a:endParaRPr>
          </a:p>
        </p:txBody>
      </p:sp>
      <p:sp>
        <p:nvSpPr>
          <p:cNvPr id="81" name="AutoShape 8"/>
          <p:cNvSpPr>
            <a:spLocks noChangeArrowheads="1"/>
          </p:cNvSpPr>
          <p:nvPr/>
        </p:nvSpPr>
        <p:spPr bwMode="auto">
          <a:xfrm>
            <a:off x="2524929" y="2535967"/>
            <a:ext cx="3578414" cy="2623766"/>
          </a:xfrm>
          <a:prstGeom prst="roundRect">
            <a:avLst>
              <a:gd name="adj" fmla="val 15090"/>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専門家が集う場・個別研究室</a:t>
            </a:r>
            <a:endParaRPr lang="en-US" altLang="ja-JP" dirty="0">
              <a:solidFill>
                <a:prstClr val="white"/>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a:xfrm>
            <a:off x="0" y="0"/>
            <a:ext cx="12192000" cy="928670"/>
          </a:xfrm>
        </p:spPr>
        <p:txBody>
          <a:bodyPr>
            <a:noAutofit/>
          </a:bodyPr>
          <a:lstStyle/>
          <a:p>
            <a:r>
              <a:rPr lang="ja-JP" altLang="en-US" sz="4000" dirty="0"/>
              <a:t>公共図書館のシステム構成イメージ</a:t>
            </a:r>
          </a:p>
        </p:txBody>
      </p:sp>
      <p:sp>
        <p:nvSpPr>
          <p:cNvPr id="4" name="スライド番号プレースホルダー 3"/>
          <p:cNvSpPr>
            <a:spLocks noGrp="1"/>
          </p:cNvSpPr>
          <p:nvPr>
            <p:ph type="sldNum" sz="quarter" idx="12"/>
          </p:nvPr>
        </p:nvSpPr>
        <p:spPr>
          <a:xfrm>
            <a:off x="9704190" y="6325955"/>
            <a:ext cx="2743200" cy="365125"/>
          </a:xfrm>
        </p:spPr>
        <p:txBody>
          <a:bodyPr/>
          <a:lstStyle/>
          <a:p>
            <a:fld id="{042AED99-7FB4-404E-8A97-64753DCE42EC}" type="slidenum">
              <a:rPr lang="en-US" smtClean="0"/>
              <a:pPr/>
              <a:t>75</a:t>
            </a:fld>
            <a:endParaRPr lang="en-US" dirty="0"/>
          </a:p>
        </p:txBody>
      </p:sp>
      <p:sp>
        <p:nvSpPr>
          <p:cNvPr id="6" name="AutoShape 8"/>
          <p:cNvSpPr>
            <a:spLocks noChangeArrowheads="1"/>
          </p:cNvSpPr>
          <p:nvPr/>
        </p:nvSpPr>
        <p:spPr bwMode="auto">
          <a:xfrm>
            <a:off x="387349" y="5344454"/>
            <a:ext cx="6586243" cy="1443988"/>
          </a:xfrm>
          <a:prstGeom prst="roundRect">
            <a:avLst>
              <a:gd name="adj" fmla="val 8169"/>
            </a:avLst>
          </a:prstGeom>
          <a:ln>
            <a:headEnd/>
            <a:tailEnd/>
          </a:ln>
        </p:spPr>
        <p:style>
          <a:lnRef idx="0">
            <a:schemeClr val="accent2"/>
          </a:lnRef>
          <a:fillRef idx="3">
            <a:schemeClr val="accent2"/>
          </a:fillRef>
          <a:effectRef idx="3">
            <a:schemeClr val="accent2"/>
          </a:effectRef>
          <a:fontRef idx="minor">
            <a:schemeClr val="lt1"/>
          </a:fontRef>
        </p:style>
        <p:txBody>
          <a:bodyPr wrap="square" anchor="t" anchorCtr="0">
            <a:noAutofit/>
          </a:bodyPr>
          <a:lstStyle/>
          <a:p>
            <a:pPr marL="342900" indent="-342900">
              <a:defRPr/>
            </a:pPr>
            <a:r>
              <a:rPr lang="ja-JP" altLang="en-US" sz="1600" dirty="0">
                <a:solidFill>
                  <a:schemeClr val="bg1"/>
                </a:solidFill>
                <a:latin typeface="HG丸ｺﾞｼｯｸM-PRO" pitchFamily="50" charset="-128"/>
                <a:ea typeface="HG丸ｺﾞｼｯｸM-PRO" pitchFamily="50" charset="-128"/>
              </a:rPr>
              <a:t>アーカイブスペース</a:t>
            </a:r>
            <a:endParaRPr lang="en-US" altLang="ja-JP" sz="500" dirty="0">
              <a:solidFill>
                <a:schemeClr val="bg1"/>
              </a:solidFill>
              <a:latin typeface="HG丸ｺﾞｼｯｸM-PRO" pitchFamily="50" charset="-128"/>
              <a:ea typeface="HG丸ｺﾞｼｯｸM-PRO" pitchFamily="50" charset="-128"/>
            </a:endParaRPr>
          </a:p>
        </p:txBody>
      </p:sp>
      <p:sp>
        <p:nvSpPr>
          <p:cNvPr id="8" name="スライド番号プレースホルダー 4"/>
          <p:cNvSpPr txBox="1">
            <a:spLocks/>
          </p:cNvSpPr>
          <p:nvPr/>
        </p:nvSpPr>
        <p:spPr>
          <a:xfrm>
            <a:off x="6799298" y="6126164"/>
            <a:ext cx="2133600" cy="595312"/>
          </a:xfrm>
          <a:prstGeom prst="rect">
            <a:avLst/>
          </a:prstGeom>
        </p:spPr>
        <p:txBody>
          <a:bodyPr vert="horz" lIns="91440" tIns="45720" rIns="91440" bIns="45720" rtlCol="0" anchor="ctr"/>
          <a:lstStyle>
            <a:defPPr>
              <a:defRPr lang="en-US"/>
            </a:defPPr>
            <a:lvl1pPr marL="0" algn="r" defTabSz="914400" rtl="0" eaLnBrk="1" latinLnBrk="0" hangingPunct="1">
              <a:defRPr sz="25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2AED99-7FB4-404E-8A97-64753DCE42EC}" type="slidenum">
              <a:rPr lang="en-US">
                <a:solidFill>
                  <a:prstClr val="black">
                    <a:tint val="75000"/>
                  </a:prstClr>
                </a:solidFill>
              </a:rPr>
              <a:pPr/>
              <a:t>75</a:t>
            </a:fld>
            <a:endParaRPr lang="en-US">
              <a:solidFill>
                <a:prstClr val="black">
                  <a:tint val="75000"/>
                </a:prstClr>
              </a:solidFill>
            </a:endParaRPr>
          </a:p>
        </p:txBody>
      </p:sp>
      <p:sp>
        <p:nvSpPr>
          <p:cNvPr id="9" name="AutoShape 8"/>
          <p:cNvSpPr>
            <a:spLocks noChangeArrowheads="1"/>
          </p:cNvSpPr>
          <p:nvPr/>
        </p:nvSpPr>
        <p:spPr bwMode="auto">
          <a:xfrm>
            <a:off x="476191" y="4399295"/>
            <a:ext cx="2013864" cy="705328"/>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文化財（有形・無形）の</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映像化・画像化・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テキスト化</a:t>
            </a:r>
            <a:endParaRPr lang="en-US" altLang="ja-JP" sz="1400" dirty="0">
              <a:solidFill>
                <a:schemeClr val="tx1"/>
              </a:solidFill>
              <a:latin typeface="HG丸ｺﾞｼｯｸM-PRO" pitchFamily="50" charset="-128"/>
              <a:ea typeface="HG丸ｺﾞｼｯｸM-PRO" pitchFamily="50" charset="-128"/>
            </a:endParaRPr>
          </a:p>
        </p:txBody>
      </p:sp>
      <p:sp>
        <p:nvSpPr>
          <p:cNvPr id="44" name="左矢印 43"/>
          <p:cNvSpPr/>
          <p:nvPr/>
        </p:nvSpPr>
        <p:spPr>
          <a:xfrm rot="16200000">
            <a:off x="1485560" y="4938750"/>
            <a:ext cx="334936" cy="761035"/>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2" name="AutoShape 8"/>
          <p:cNvSpPr>
            <a:spLocks noChangeArrowheads="1"/>
          </p:cNvSpPr>
          <p:nvPr/>
        </p:nvSpPr>
        <p:spPr bwMode="auto">
          <a:xfrm>
            <a:off x="2687244" y="4050151"/>
            <a:ext cx="1433891" cy="543857"/>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100" dirty="0">
                <a:solidFill>
                  <a:schemeClr val="tx1"/>
                </a:solidFill>
                <a:latin typeface="HG丸ｺﾞｼｯｸM-PRO" pitchFamily="50" charset="-128"/>
                <a:ea typeface="HG丸ｺﾞｼｯｸM-PRO" pitchFamily="50" charset="-128"/>
              </a:rPr>
              <a:t>基本情報付与</a:t>
            </a:r>
            <a:endParaRPr lang="en-US" altLang="ja-JP" sz="1100" dirty="0">
              <a:solidFill>
                <a:schemeClr val="tx1"/>
              </a:solidFill>
              <a:latin typeface="HG丸ｺﾞｼｯｸM-PRO" pitchFamily="50" charset="-128"/>
              <a:ea typeface="HG丸ｺﾞｼｯｸM-PRO" pitchFamily="50" charset="-128"/>
            </a:endParaRPr>
          </a:p>
          <a:p>
            <a:pPr marL="342900" indent="-342900" algn="ctr">
              <a:defRPr/>
            </a:pPr>
            <a:r>
              <a:rPr lang="ja-JP" altLang="en-US" sz="1100" dirty="0">
                <a:solidFill>
                  <a:schemeClr val="tx1"/>
                </a:solidFill>
                <a:latin typeface="HG丸ｺﾞｼｯｸM-PRO" pitchFamily="50" charset="-128"/>
                <a:ea typeface="HG丸ｺﾞｼｯｸM-PRO" pitchFamily="50" charset="-128"/>
              </a:rPr>
              <a:t>（メタデータ付与）</a:t>
            </a:r>
          </a:p>
        </p:txBody>
      </p:sp>
      <p:sp>
        <p:nvSpPr>
          <p:cNvPr id="59" name="AutoShape 8"/>
          <p:cNvSpPr>
            <a:spLocks noChangeArrowheads="1"/>
          </p:cNvSpPr>
          <p:nvPr/>
        </p:nvSpPr>
        <p:spPr bwMode="auto">
          <a:xfrm>
            <a:off x="2721382" y="4670381"/>
            <a:ext cx="5049044" cy="377988"/>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辞書・典拠・シソーラス類の作成</a:t>
            </a:r>
          </a:p>
        </p:txBody>
      </p:sp>
      <p:sp>
        <p:nvSpPr>
          <p:cNvPr id="182" name="AutoShape 8"/>
          <p:cNvSpPr>
            <a:spLocks noChangeArrowheads="1"/>
          </p:cNvSpPr>
          <p:nvPr/>
        </p:nvSpPr>
        <p:spPr bwMode="auto">
          <a:xfrm>
            <a:off x="2925531" y="5478902"/>
            <a:ext cx="3450743" cy="528982"/>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情報検索・コンテンツ提供システム</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（網羅性を保証した検索</a:t>
            </a:r>
            <a:r>
              <a:rPr lang="en-US" altLang="ja-JP" sz="1400" dirty="0">
                <a:solidFill>
                  <a:schemeClr val="tx1"/>
                </a:solidFill>
                <a:latin typeface="HG丸ｺﾞｼｯｸM-PRO" pitchFamily="50" charset="-128"/>
                <a:ea typeface="HG丸ｺﾞｼｯｸM-PRO" pitchFamily="50" charset="-128"/>
              </a:rPr>
              <a:t>API</a:t>
            </a:r>
            <a:r>
              <a:rPr lang="ja-JP" altLang="en-US" sz="1400" dirty="0">
                <a:solidFill>
                  <a:schemeClr val="tx1"/>
                </a:solidFill>
                <a:latin typeface="HG丸ｺﾞｼｯｸM-PRO" pitchFamily="50" charset="-128"/>
                <a:ea typeface="HG丸ｺﾞｼｯｸM-PRO" pitchFamily="50" charset="-128"/>
              </a:rPr>
              <a:t>）</a:t>
            </a:r>
            <a:endParaRPr lang="en-US" altLang="ja-JP" sz="1400" dirty="0">
              <a:solidFill>
                <a:schemeClr val="tx1"/>
              </a:solidFill>
              <a:latin typeface="HG丸ｺﾞｼｯｸM-PRO" pitchFamily="50" charset="-128"/>
              <a:ea typeface="HG丸ｺﾞｼｯｸM-PRO" pitchFamily="50" charset="-128"/>
            </a:endParaRPr>
          </a:p>
        </p:txBody>
      </p:sp>
      <p:sp>
        <p:nvSpPr>
          <p:cNvPr id="187" name="AutoShape 8"/>
          <p:cNvSpPr>
            <a:spLocks noChangeArrowheads="1"/>
          </p:cNvSpPr>
          <p:nvPr/>
        </p:nvSpPr>
        <p:spPr bwMode="auto">
          <a:xfrm>
            <a:off x="1390669" y="1700185"/>
            <a:ext cx="1056194"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文献・</a:t>
            </a:r>
            <a:r>
              <a:rPr lang="en-US" altLang="ja-JP" sz="1200" b="1" kern="0" dirty="0">
                <a:solidFill>
                  <a:schemeClr val="tx1"/>
                </a:solidFill>
                <a:latin typeface="Calibri"/>
                <a:ea typeface="ＭＳ Ｐゴシック" panose="020B0600070205080204" pitchFamily="50" charset="-128"/>
              </a:rPr>
              <a:t>Web</a:t>
            </a:r>
          </a:p>
          <a:p>
            <a:pPr indent="-342900" algn="ctr">
              <a:defRPr/>
            </a:pPr>
            <a:r>
              <a:rPr lang="ja-JP" altLang="en-US" sz="1200" b="1" kern="0" dirty="0">
                <a:solidFill>
                  <a:schemeClr val="tx1"/>
                </a:solidFill>
                <a:latin typeface="Calibri"/>
                <a:ea typeface="ＭＳ Ｐゴシック" panose="020B0600070205080204" pitchFamily="50" charset="-128"/>
              </a:rPr>
              <a:t>情報の発信</a:t>
            </a:r>
            <a:endParaRPr lang="en-US" altLang="ja-JP" sz="1200" b="1" kern="0" dirty="0">
              <a:solidFill>
                <a:schemeClr val="tx1"/>
              </a:solidFill>
              <a:latin typeface="Calibri"/>
              <a:ea typeface="ＭＳ Ｐゴシック" panose="020B0600070205080204" pitchFamily="50" charset="-128"/>
            </a:endParaRPr>
          </a:p>
        </p:txBody>
      </p:sp>
      <p:sp>
        <p:nvSpPr>
          <p:cNvPr id="189" name="AutoShape 8"/>
          <p:cNvSpPr>
            <a:spLocks noChangeArrowheads="1"/>
          </p:cNvSpPr>
          <p:nvPr/>
        </p:nvSpPr>
        <p:spPr bwMode="auto">
          <a:xfrm>
            <a:off x="745262" y="5694319"/>
            <a:ext cx="2128620" cy="340025"/>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収集業務・システム</a:t>
            </a:r>
            <a:endParaRPr lang="en-US" altLang="ja-JP" sz="1400" dirty="0">
              <a:solidFill>
                <a:schemeClr val="tx1"/>
              </a:solidFill>
              <a:latin typeface="HG丸ｺﾞｼｯｸM-PRO" pitchFamily="50" charset="-128"/>
              <a:ea typeface="HG丸ｺﾞｼｯｸM-PRO" pitchFamily="50" charset="-128"/>
            </a:endParaRPr>
          </a:p>
        </p:txBody>
      </p:sp>
      <p:sp>
        <p:nvSpPr>
          <p:cNvPr id="190" name="AutoShape 8"/>
          <p:cNvSpPr>
            <a:spLocks noChangeArrowheads="1"/>
          </p:cNvSpPr>
          <p:nvPr/>
        </p:nvSpPr>
        <p:spPr bwMode="auto">
          <a:xfrm>
            <a:off x="2264238" y="6115125"/>
            <a:ext cx="4535061" cy="502144"/>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none" anchor="t">
            <a:normAutofit fontScale="92500" lnSpcReduction="2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永久保存システム（マイグレーション・</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エミュレーション・ディザスタリカバリを含む）</a:t>
            </a:r>
            <a:endParaRPr lang="en-US" altLang="ja-JP" sz="1400" dirty="0">
              <a:solidFill>
                <a:schemeClr val="tx1"/>
              </a:solidFill>
              <a:latin typeface="HG丸ｺﾞｼｯｸM-PRO" pitchFamily="50" charset="-128"/>
              <a:ea typeface="HG丸ｺﾞｼｯｸM-PRO" pitchFamily="50" charset="-128"/>
            </a:endParaRPr>
          </a:p>
        </p:txBody>
      </p:sp>
      <p:sp>
        <p:nvSpPr>
          <p:cNvPr id="213" name="左カーブ矢印 212"/>
          <p:cNvSpPr/>
          <p:nvPr/>
        </p:nvSpPr>
        <p:spPr>
          <a:xfrm flipH="1">
            <a:off x="368681" y="1088481"/>
            <a:ext cx="588377" cy="5128804"/>
          </a:xfrm>
          <a:prstGeom prst="curvedLeftArrow">
            <a:avLst>
              <a:gd name="adj1" fmla="val 34492"/>
              <a:gd name="adj2" fmla="val 103930"/>
              <a:gd name="adj3" fmla="val 29639"/>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solidFill>
                <a:prstClr val="black"/>
              </a:solidFill>
            </a:endParaRPr>
          </a:p>
        </p:txBody>
      </p:sp>
      <p:sp>
        <p:nvSpPr>
          <p:cNvPr id="228" name="左矢印 227"/>
          <p:cNvSpPr/>
          <p:nvPr/>
        </p:nvSpPr>
        <p:spPr>
          <a:xfrm rot="5400000">
            <a:off x="4769892" y="796716"/>
            <a:ext cx="316470" cy="1348147"/>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p>
        </p:txBody>
      </p:sp>
      <p:sp>
        <p:nvSpPr>
          <p:cNvPr id="31" name="AutoShape 8"/>
          <p:cNvSpPr>
            <a:spLocks noChangeArrowheads="1"/>
          </p:cNvSpPr>
          <p:nvPr/>
        </p:nvSpPr>
        <p:spPr bwMode="auto">
          <a:xfrm>
            <a:off x="2716976" y="3199964"/>
            <a:ext cx="2585178" cy="721605"/>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Autofit/>
          </a:bodyPr>
          <a:lstStyle/>
          <a:p>
            <a:pPr marL="342900" indent="-342900" algn="ctr">
              <a:defRPr/>
            </a:pPr>
            <a:r>
              <a:rPr lang="ja-JP" altLang="en-US" dirty="0">
                <a:solidFill>
                  <a:schemeClr val="tx1"/>
                </a:solidFill>
                <a:latin typeface="HG丸ｺﾞｼｯｸM-PRO" pitchFamily="50" charset="-128"/>
                <a:ea typeface="HG丸ｺﾞｼｯｸM-PRO" pitchFamily="50" charset="-128"/>
              </a:rPr>
              <a:t>新たな知識の創作活動</a:t>
            </a:r>
            <a:endParaRPr lang="en-US" altLang="ja-JP" dirty="0">
              <a:solidFill>
                <a:schemeClr val="tx1"/>
              </a:solidFill>
              <a:latin typeface="HG丸ｺﾞｼｯｸM-PRO" pitchFamily="50" charset="-128"/>
              <a:ea typeface="HG丸ｺﾞｼｯｸM-PRO" pitchFamily="50" charset="-128"/>
            </a:endParaRPr>
          </a:p>
        </p:txBody>
      </p:sp>
      <p:sp>
        <p:nvSpPr>
          <p:cNvPr id="16" name="AutoShape 8"/>
          <p:cNvSpPr>
            <a:spLocks noChangeArrowheads="1"/>
          </p:cNvSpPr>
          <p:nvPr/>
        </p:nvSpPr>
        <p:spPr bwMode="auto">
          <a:xfrm>
            <a:off x="5362931" y="3214642"/>
            <a:ext cx="1726499" cy="694630"/>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付加価値情報付け</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情報間の関連付け</a:t>
            </a:r>
            <a:endParaRPr lang="en-US" altLang="ja-JP" sz="1400" dirty="0">
              <a:solidFill>
                <a:schemeClr val="tx1"/>
              </a:solidFill>
              <a:latin typeface="HG丸ｺﾞｼｯｸM-PRO" pitchFamily="50" charset="-128"/>
              <a:ea typeface="HG丸ｺﾞｼｯｸM-PRO" pitchFamily="50" charset="-128"/>
            </a:endParaRPr>
          </a:p>
        </p:txBody>
      </p:sp>
      <p:sp>
        <p:nvSpPr>
          <p:cNvPr id="15" name="AutoShape 8"/>
          <p:cNvSpPr>
            <a:spLocks noChangeArrowheads="1"/>
          </p:cNvSpPr>
          <p:nvPr/>
        </p:nvSpPr>
        <p:spPr bwMode="auto">
          <a:xfrm>
            <a:off x="4224368" y="4036937"/>
            <a:ext cx="2043073" cy="557071"/>
          </a:xfrm>
          <a:prstGeom prst="roundRect">
            <a:avLst>
              <a:gd name="adj" fmla="val 25048"/>
            </a:avLst>
          </a:prstGeom>
          <a:ln>
            <a:headEnd/>
            <a:tailEnd/>
          </a:ln>
        </p:spPr>
        <p:style>
          <a:lnRef idx="2">
            <a:schemeClr val="accent5"/>
          </a:lnRef>
          <a:fillRef idx="1">
            <a:schemeClr val="lt1"/>
          </a:fillRef>
          <a:effectRef idx="0">
            <a:schemeClr val="accent5"/>
          </a:effectRef>
          <a:fontRef idx="minor">
            <a:schemeClr val="dk1"/>
          </a:fontRef>
        </p:style>
        <p:txBody>
          <a:bodyPr wrap="none" anchor="t">
            <a:normAutofit fontScale="92500" lnSpcReduction="10000"/>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組織化・構造化</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（マイクロコンテンツ化）</a:t>
            </a:r>
            <a:endParaRPr lang="en-US" altLang="ja-JP" sz="1400" dirty="0">
              <a:solidFill>
                <a:schemeClr val="tx1"/>
              </a:solidFill>
              <a:latin typeface="HG丸ｺﾞｼｯｸM-PRO" pitchFamily="50" charset="-128"/>
              <a:ea typeface="HG丸ｺﾞｼｯｸM-PRO" pitchFamily="50" charset="-128"/>
            </a:endParaRPr>
          </a:p>
        </p:txBody>
      </p:sp>
      <p:sp>
        <p:nvSpPr>
          <p:cNvPr id="152" name="AutoShape 8"/>
          <p:cNvSpPr>
            <a:spLocks noChangeArrowheads="1"/>
          </p:cNvSpPr>
          <p:nvPr/>
        </p:nvSpPr>
        <p:spPr bwMode="auto">
          <a:xfrm>
            <a:off x="7194362" y="3197455"/>
            <a:ext cx="1047746" cy="687986"/>
          </a:xfrm>
          <a:prstGeom prst="roundRect">
            <a:avLst>
              <a:gd name="adj" fmla="val 25048"/>
            </a:avLst>
          </a:prstGeom>
          <a:ln>
            <a:headEnd/>
            <a:tailEnd/>
          </a:ln>
        </p:spPr>
        <p:style>
          <a:lnRef idx="2">
            <a:schemeClr val="accent4"/>
          </a:lnRef>
          <a:fillRef idx="1">
            <a:schemeClr val="lt1"/>
          </a:fillRef>
          <a:effectRef idx="0">
            <a:schemeClr val="accent4"/>
          </a:effectRef>
          <a:fontRef idx="minor">
            <a:schemeClr val="dk1"/>
          </a:fontRef>
        </p:style>
        <p:txBody>
          <a:bodyPr wrap="none" anchor="t">
            <a:normAutofit/>
          </a:bodyPr>
          <a:lstStyle/>
          <a:p>
            <a:pPr marL="342900" indent="-342900" algn="ctr">
              <a:defRPr/>
            </a:pPr>
            <a:r>
              <a:rPr lang="ja-JP" altLang="en-US" sz="1400" dirty="0">
                <a:solidFill>
                  <a:schemeClr val="tx1"/>
                </a:solidFill>
                <a:latin typeface="HG丸ｺﾞｼｯｸM-PRO" pitchFamily="50" charset="-128"/>
                <a:ea typeface="HG丸ｺﾞｼｯｸM-PRO" pitchFamily="50" charset="-128"/>
              </a:rPr>
              <a:t>デジタル</a:t>
            </a:r>
            <a:endParaRPr lang="en-US" altLang="ja-JP" sz="1400" dirty="0">
              <a:solidFill>
                <a:schemeClr val="tx1"/>
              </a:solidFill>
              <a:latin typeface="HG丸ｺﾞｼｯｸM-PRO" pitchFamily="50" charset="-128"/>
              <a:ea typeface="HG丸ｺﾞｼｯｸM-PRO" pitchFamily="50" charset="-128"/>
            </a:endParaRPr>
          </a:p>
          <a:p>
            <a:pPr marL="342900" indent="-342900" algn="ctr">
              <a:defRPr/>
            </a:pPr>
            <a:r>
              <a:rPr lang="ja-JP" altLang="en-US" sz="1400" dirty="0">
                <a:solidFill>
                  <a:schemeClr val="tx1"/>
                </a:solidFill>
                <a:latin typeface="HG丸ｺﾞｼｯｸM-PRO" pitchFamily="50" charset="-128"/>
                <a:ea typeface="HG丸ｺﾞｼｯｸM-PRO" pitchFamily="50" charset="-128"/>
              </a:rPr>
              <a:t>ギャラリ</a:t>
            </a:r>
          </a:p>
        </p:txBody>
      </p:sp>
      <p:sp>
        <p:nvSpPr>
          <p:cNvPr id="171" name="AutoShape 8"/>
          <p:cNvSpPr>
            <a:spLocks noChangeArrowheads="1"/>
          </p:cNvSpPr>
          <p:nvPr/>
        </p:nvSpPr>
        <p:spPr bwMode="auto">
          <a:xfrm>
            <a:off x="3648533" y="17551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学術情報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0" name="左矢印 169"/>
          <p:cNvSpPr/>
          <p:nvPr/>
        </p:nvSpPr>
        <p:spPr>
          <a:xfrm rot="16200000">
            <a:off x="4289104" y="4555668"/>
            <a:ext cx="416918" cy="1609182"/>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2" name="AutoShape 8"/>
          <p:cNvSpPr>
            <a:spLocks noChangeArrowheads="1"/>
          </p:cNvSpPr>
          <p:nvPr/>
        </p:nvSpPr>
        <p:spPr bwMode="auto">
          <a:xfrm>
            <a:off x="4774982" y="1717591"/>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科学技術</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情報サイト</a:t>
            </a:r>
            <a:endParaRPr lang="en-US" altLang="ja-JP" sz="1200" b="1" kern="0" dirty="0">
              <a:solidFill>
                <a:prstClr val="black"/>
              </a:solidFill>
              <a:latin typeface="Calibri"/>
              <a:ea typeface="ＭＳ Ｐゴシック" panose="020B0600070205080204" pitchFamily="50" charset="-128"/>
            </a:endParaRPr>
          </a:p>
        </p:txBody>
      </p:sp>
      <p:sp>
        <p:nvSpPr>
          <p:cNvPr id="173" name="AutoShape 8"/>
          <p:cNvSpPr>
            <a:spLocks noChangeArrowheads="1"/>
          </p:cNvSpPr>
          <p:nvPr/>
        </p:nvSpPr>
        <p:spPr bwMode="auto">
          <a:xfrm>
            <a:off x="7006047" y="170702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文化財情報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74" name="AutoShape 8"/>
          <p:cNvSpPr>
            <a:spLocks noChangeArrowheads="1"/>
          </p:cNvSpPr>
          <p:nvPr/>
        </p:nvSpPr>
        <p:spPr bwMode="auto">
          <a:xfrm>
            <a:off x="5846273" y="1727967"/>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災害情報</a:t>
            </a:r>
            <a:endParaRPr lang="en-US" altLang="ja-JP" sz="1200" b="1" kern="0" dirty="0">
              <a:solidFill>
                <a:prstClr val="black"/>
              </a:solidFill>
              <a:latin typeface="Calibri"/>
              <a:ea typeface="ＭＳ Ｐゴシック" panose="020B0600070205080204" pitchFamily="50" charset="-128"/>
            </a:endParaRPr>
          </a:p>
          <a:p>
            <a:pPr indent="-342900" algn="ctr">
              <a:defRPr/>
            </a:pPr>
            <a:r>
              <a:rPr lang="ja-JP" altLang="en-US" sz="1200" b="1" kern="0" dirty="0">
                <a:solidFill>
                  <a:prstClr val="black"/>
                </a:solidFill>
                <a:latin typeface="Calibri"/>
                <a:ea typeface="ＭＳ Ｐゴシック" panose="020B0600070205080204" pitchFamily="50" charset="-128"/>
              </a:rPr>
              <a:t>サイト</a:t>
            </a:r>
            <a:endParaRPr lang="en-US" altLang="ja-JP" sz="1200" b="1" kern="0" dirty="0">
              <a:solidFill>
                <a:prstClr val="black"/>
              </a:solidFill>
              <a:latin typeface="Calibri"/>
              <a:ea typeface="ＭＳ Ｐゴシック" panose="020B0600070205080204" pitchFamily="50" charset="-128"/>
            </a:endParaRPr>
          </a:p>
        </p:txBody>
      </p:sp>
      <p:sp>
        <p:nvSpPr>
          <p:cNvPr id="191" name="AutoShape 8"/>
          <p:cNvSpPr>
            <a:spLocks noChangeArrowheads="1"/>
          </p:cNvSpPr>
          <p:nvPr/>
        </p:nvSpPr>
        <p:spPr bwMode="auto">
          <a:xfrm>
            <a:off x="1378742" y="2204865"/>
            <a:ext cx="6823732" cy="325433"/>
          </a:xfrm>
          <a:prstGeom prst="roundRect">
            <a:avLst>
              <a:gd name="adj" fmla="val 25048"/>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情報探索支援・レファレンスサービス</a:t>
            </a:r>
            <a:endParaRPr lang="en-US" altLang="ja-JP" sz="1200" b="1" kern="0" dirty="0">
              <a:solidFill>
                <a:schemeClr val="tx1"/>
              </a:solidFill>
              <a:latin typeface="Calibri"/>
              <a:ea typeface="ＭＳ Ｐゴシック" panose="020B0600070205080204" pitchFamily="50" charset="-128"/>
            </a:endParaRPr>
          </a:p>
        </p:txBody>
      </p:sp>
      <p:sp>
        <p:nvSpPr>
          <p:cNvPr id="214" name="左矢印 213"/>
          <p:cNvSpPr/>
          <p:nvPr/>
        </p:nvSpPr>
        <p:spPr>
          <a:xfrm rot="5400000">
            <a:off x="4587197" y="1258043"/>
            <a:ext cx="301693" cy="2665210"/>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177" name="AutoShape 8"/>
          <p:cNvSpPr>
            <a:spLocks noChangeArrowheads="1"/>
          </p:cNvSpPr>
          <p:nvPr/>
        </p:nvSpPr>
        <p:spPr bwMode="auto">
          <a:xfrm>
            <a:off x="8154584" y="1700185"/>
            <a:ext cx="1087766"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prstClr val="black"/>
                </a:solidFill>
                <a:latin typeface="Calibri"/>
                <a:ea typeface="ＭＳ Ｐゴシック" panose="020B0600070205080204" pitchFamily="50" charset="-128"/>
              </a:rPr>
              <a:t>日本文化の発信サイト</a:t>
            </a:r>
            <a:endParaRPr lang="en-US" altLang="ja-JP" sz="1200" b="1" kern="0" dirty="0">
              <a:solidFill>
                <a:prstClr val="black"/>
              </a:solidFill>
              <a:latin typeface="Calibri"/>
              <a:ea typeface="ＭＳ Ｐゴシック" panose="020B0600070205080204" pitchFamily="50" charset="-128"/>
            </a:endParaRPr>
          </a:p>
        </p:txBody>
      </p:sp>
      <p:sp>
        <p:nvSpPr>
          <p:cNvPr id="84" name="額縁 83"/>
          <p:cNvSpPr/>
          <p:nvPr/>
        </p:nvSpPr>
        <p:spPr>
          <a:xfrm>
            <a:off x="489183" y="3101902"/>
            <a:ext cx="2132024" cy="38757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文化財現物</a:t>
            </a:r>
            <a:endParaRPr lang="en-US" altLang="ja-JP" sz="1100" dirty="0">
              <a:solidFill>
                <a:prstClr val="black"/>
              </a:solidFill>
            </a:endParaRPr>
          </a:p>
        </p:txBody>
      </p:sp>
      <p:sp>
        <p:nvSpPr>
          <p:cNvPr id="88" name="額縁 87"/>
          <p:cNvSpPr/>
          <p:nvPr/>
        </p:nvSpPr>
        <p:spPr>
          <a:xfrm>
            <a:off x="471378" y="6219637"/>
            <a:ext cx="2132024" cy="628049"/>
          </a:xfrm>
          <a:prstGeom prst="bevel">
            <a:avLst/>
          </a:prstGeom>
        </p:spPr>
        <p:style>
          <a:lnRef idx="1">
            <a:schemeClr val="dk1"/>
          </a:lnRef>
          <a:fillRef idx="2">
            <a:schemeClr val="dk1"/>
          </a:fillRef>
          <a:effectRef idx="1">
            <a:schemeClr val="dk1"/>
          </a:effectRef>
          <a:fontRef idx="minor">
            <a:schemeClr val="dk1"/>
          </a:fontRef>
        </p:style>
        <p:txBody>
          <a:bodyPr rtlCol="0" anchor="t"/>
          <a:lstStyle/>
          <a:p>
            <a:pPr algn="ctr"/>
            <a:r>
              <a:rPr lang="ja-JP" altLang="en-US" sz="1100" dirty="0">
                <a:solidFill>
                  <a:prstClr val="black"/>
                </a:solidFill>
              </a:rPr>
              <a:t>現物保存</a:t>
            </a:r>
            <a:endParaRPr lang="en-US" altLang="ja-JP" sz="1100" dirty="0">
              <a:solidFill>
                <a:prstClr val="black"/>
              </a:solidFill>
            </a:endParaRPr>
          </a:p>
        </p:txBody>
      </p:sp>
      <p:pic>
        <p:nvPicPr>
          <p:cNvPr id="7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07" y="1816454"/>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92" name="図 9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2044256" y="4597292"/>
            <a:ext cx="599429" cy="576374"/>
          </a:xfrm>
          <a:prstGeom prst="rect">
            <a:avLst/>
          </a:prstGeom>
        </p:spPr>
      </p:pic>
      <p:pic>
        <p:nvPicPr>
          <p:cNvPr id="93" name="図 9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97776" y="2855645"/>
            <a:ext cx="599429" cy="576374"/>
          </a:xfrm>
          <a:prstGeom prst="rect">
            <a:avLst/>
          </a:prstGeom>
        </p:spPr>
      </p:pic>
      <p:pic>
        <p:nvPicPr>
          <p:cNvPr id="94" name="図 93"/>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433515" y="2770093"/>
            <a:ext cx="540077" cy="575608"/>
          </a:xfrm>
          <a:prstGeom prst="rect">
            <a:avLst/>
          </a:prstGeom>
        </p:spPr>
      </p:pic>
      <p:pic>
        <p:nvPicPr>
          <p:cNvPr id="95" name="図 94"/>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2814945" y="4529710"/>
            <a:ext cx="540077" cy="575608"/>
          </a:xfrm>
          <a:prstGeom prst="rect">
            <a:avLst/>
          </a:prstGeom>
        </p:spPr>
      </p:pic>
      <p:pic>
        <p:nvPicPr>
          <p:cNvPr id="96" name="図 95"/>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5865824" y="3707627"/>
            <a:ext cx="540077" cy="575608"/>
          </a:xfrm>
          <a:prstGeom prst="rect">
            <a:avLst/>
          </a:prstGeom>
        </p:spPr>
      </p:pic>
      <p:pic>
        <p:nvPicPr>
          <p:cNvPr id="97" name="図 96"/>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7875320" y="2741492"/>
            <a:ext cx="540077" cy="575608"/>
          </a:xfrm>
          <a:prstGeom prst="rect">
            <a:avLst/>
          </a:prstGeom>
        </p:spPr>
      </p:pic>
      <p:pic>
        <p:nvPicPr>
          <p:cNvPr id="98" name="図 9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6265558" y="2080575"/>
            <a:ext cx="599429" cy="576374"/>
          </a:xfrm>
          <a:prstGeom prst="rect">
            <a:avLst/>
          </a:prstGeom>
        </p:spPr>
      </p:pic>
      <p:pic>
        <p:nvPicPr>
          <p:cNvPr id="10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99" y="2855136"/>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101" name="図 100"/>
          <p:cNvPicPr>
            <a:picLocks noChangeAspect="1"/>
          </p:cNvPicPr>
          <p:nvPr/>
        </p:nvPicPr>
        <p:blipFill>
          <a:blip r:embed="rId6">
            <a:extLst>
              <a:ext uri="{BEBA8EAE-BF5A-486C-A8C5-ECC9F3942E4B}">
                <a14:imgProps xmlns:a14="http://schemas.microsoft.com/office/drawing/2010/main">
                  <a14:imgLayer r:embed="rId7">
                    <a14:imgEffect>
                      <a14:backgroundRemoval t="0" b="97531" l="2632" r="100000">
                        <a14:foregroundMark x1="50000" y1="28395" x2="50000" y2="28395"/>
                        <a14:foregroundMark x1="53947" y1="48148" x2="53947" y2="48148"/>
                        <a14:foregroundMark x1="57895" y1="77778" x2="57895" y2="77778"/>
                        <a14:foregroundMark x1="81579" y1="88889" x2="81579" y2="88889"/>
                        <a14:foregroundMark x1="34211" y1="91358" x2="34211" y2="91358"/>
                      </a14:backgroundRemoval>
                    </a14:imgEffect>
                  </a14:imgLayer>
                </a14:imgProps>
              </a:ext>
            </a:extLst>
          </a:blip>
          <a:stretch>
            <a:fillRect/>
          </a:stretch>
        </p:blipFill>
        <p:spPr>
          <a:xfrm>
            <a:off x="6233251" y="5568718"/>
            <a:ext cx="540077" cy="575608"/>
          </a:xfrm>
          <a:prstGeom prst="rect">
            <a:avLst/>
          </a:prstGeom>
        </p:spPr>
      </p:pic>
      <p:pic>
        <p:nvPicPr>
          <p:cNvPr id="74" name="図 7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4103" y1="73333" x2="14103" y2="73333"/>
                        <a14:foregroundMark x1="46154" y1="85333" x2="46154" y2="85333"/>
                        <a14:foregroundMark x1="53846" y1="45333" x2="53846" y2="45333"/>
                        <a14:foregroundMark x1="42308" y1="20000" x2="42308" y2="20000"/>
                        <a14:foregroundMark x1="73077" y1="24000" x2="73077" y2="24000"/>
                      </a14:backgroundRemoval>
                    </a14:imgEffect>
                  </a14:imgLayer>
                </a14:imgProps>
              </a:ext>
            </a:extLst>
          </a:blip>
          <a:stretch>
            <a:fillRect/>
          </a:stretch>
        </p:blipFill>
        <p:spPr>
          <a:xfrm>
            <a:off x="436529" y="5724103"/>
            <a:ext cx="593264" cy="570446"/>
          </a:xfrm>
          <a:prstGeom prst="rect">
            <a:avLst/>
          </a:prstGeom>
        </p:spPr>
      </p:pic>
      <p:pic>
        <p:nvPicPr>
          <p:cNvPr id="10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783" y="3830858"/>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103" name="AutoShape 8"/>
          <p:cNvSpPr>
            <a:spLocks noChangeArrowheads="1"/>
          </p:cNvSpPr>
          <p:nvPr/>
        </p:nvSpPr>
        <p:spPr bwMode="auto">
          <a:xfrm>
            <a:off x="7661995" y="910000"/>
            <a:ext cx="753402" cy="286752"/>
          </a:xfrm>
          <a:prstGeom prst="roundRect">
            <a:avLst>
              <a:gd name="adj" fmla="val 17874"/>
            </a:avLst>
          </a:prstGeom>
          <a:ln>
            <a:headEnd/>
            <a:tailEnd/>
          </a:ln>
        </p:spPr>
        <p:style>
          <a:lnRef idx="0">
            <a:schemeClr val="accent2"/>
          </a:lnRef>
          <a:fillRef idx="3">
            <a:schemeClr val="accent2"/>
          </a:fillRef>
          <a:effectRef idx="3">
            <a:schemeClr val="accent2"/>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施設内</a:t>
            </a:r>
            <a:endParaRPr lang="en-US" altLang="ja-JP" sz="1400" dirty="0">
              <a:solidFill>
                <a:prstClr val="white"/>
              </a:solidFill>
              <a:latin typeface="HG丸ｺﾞｼｯｸM-PRO" pitchFamily="50" charset="-128"/>
              <a:ea typeface="HG丸ｺﾞｼｯｸM-PRO" pitchFamily="50" charset="-128"/>
            </a:endParaRPr>
          </a:p>
        </p:txBody>
      </p:sp>
      <p:sp>
        <p:nvSpPr>
          <p:cNvPr id="104" name="AutoShape 8"/>
          <p:cNvSpPr>
            <a:spLocks noChangeArrowheads="1"/>
          </p:cNvSpPr>
          <p:nvPr/>
        </p:nvSpPr>
        <p:spPr bwMode="auto">
          <a:xfrm>
            <a:off x="8544121" y="910000"/>
            <a:ext cx="753402" cy="286752"/>
          </a:xfrm>
          <a:prstGeom prst="roundRect">
            <a:avLst>
              <a:gd name="adj" fmla="val 17874"/>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defRPr/>
            </a:pPr>
            <a:r>
              <a:rPr lang="ja-JP" altLang="en-US" sz="1400" dirty="0">
                <a:solidFill>
                  <a:prstClr val="white"/>
                </a:solidFill>
                <a:latin typeface="HG丸ｺﾞｼｯｸM-PRO" pitchFamily="50" charset="-128"/>
                <a:ea typeface="HG丸ｺﾞｼｯｸM-PRO" pitchFamily="50" charset="-128"/>
              </a:rPr>
              <a:t>施設外</a:t>
            </a:r>
            <a:endParaRPr lang="en-US" altLang="ja-JP" sz="1400" dirty="0">
              <a:solidFill>
                <a:prstClr val="white"/>
              </a:solidFill>
              <a:latin typeface="HG丸ｺﾞｼｯｸM-PRO" pitchFamily="50" charset="-128"/>
              <a:ea typeface="HG丸ｺﾞｼｯｸM-PRO" pitchFamily="50" charset="-128"/>
            </a:endParaRPr>
          </a:p>
        </p:txBody>
      </p:sp>
      <p:sp>
        <p:nvSpPr>
          <p:cNvPr id="105" name="横巻き 104"/>
          <p:cNvSpPr/>
          <p:nvPr/>
        </p:nvSpPr>
        <p:spPr>
          <a:xfrm>
            <a:off x="10930396" y="406456"/>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1" name="AutoShape 8"/>
          <p:cNvSpPr>
            <a:spLocks noChangeArrowheads="1"/>
          </p:cNvSpPr>
          <p:nvPr/>
        </p:nvSpPr>
        <p:spPr bwMode="auto">
          <a:xfrm>
            <a:off x="7084706" y="5568718"/>
            <a:ext cx="2212818" cy="1185231"/>
          </a:xfrm>
          <a:prstGeom prst="roundRect">
            <a:avLst>
              <a:gd name="adj" fmla="val 14589"/>
            </a:avLst>
          </a:prstGeom>
          <a:ln>
            <a:headEnd/>
            <a:tailEnd/>
          </a:ln>
        </p:spPr>
        <p:style>
          <a:lnRef idx="0">
            <a:schemeClr val="accent5"/>
          </a:lnRef>
          <a:fillRef idx="3">
            <a:schemeClr val="accent5"/>
          </a:fillRef>
          <a:effectRef idx="3">
            <a:schemeClr val="accent5"/>
          </a:effectRef>
          <a:fontRef idx="minor">
            <a:schemeClr val="lt1"/>
          </a:fontRef>
        </p:style>
        <p:txBody>
          <a:bodyPr wrap="none" anchor="t">
            <a:noAutofit/>
          </a:bodyPr>
          <a:lstStyle/>
          <a:p>
            <a:pPr marL="342900" indent="-342900" algn="ctr">
              <a:defRPr/>
            </a:pPr>
            <a:r>
              <a:rPr lang="ja-JP" altLang="en-US" dirty="0">
                <a:solidFill>
                  <a:prstClr val="white"/>
                </a:solidFill>
                <a:latin typeface="HG丸ｺﾞｼｯｸM-PRO" pitchFamily="50" charset="-128"/>
                <a:ea typeface="HG丸ｺﾞｼｯｸM-PRO" pitchFamily="50" charset="-128"/>
              </a:rPr>
              <a:t>外部アーカイブ</a:t>
            </a:r>
            <a:endParaRPr lang="en-US" altLang="ja-JP" dirty="0">
              <a:solidFill>
                <a:prstClr val="white"/>
              </a:solidFill>
              <a:latin typeface="HG丸ｺﾞｼｯｸM-PRO" pitchFamily="50" charset="-128"/>
              <a:ea typeface="HG丸ｺﾞｼｯｸM-PRO" pitchFamily="50" charset="-128"/>
            </a:endParaRPr>
          </a:p>
          <a:p>
            <a:pPr marL="342900" indent="-342900" algn="ctr">
              <a:defRPr/>
            </a:pPr>
            <a:endParaRPr lang="en-US" altLang="ja-JP" dirty="0">
              <a:solidFill>
                <a:prstClr val="white"/>
              </a:solidFill>
              <a:latin typeface="HG丸ｺﾞｼｯｸM-PRO" pitchFamily="50" charset="-128"/>
              <a:ea typeface="HG丸ｺﾞｼｯｸM-PRO" pitchFamily="50" charset="-128"/>
            </a:endParaRPr>
          </a:p>
        </p:txBody>
      </p:sp>
      <p:sp>
        <p:nvSpPr>
          <p:cNvPr id="43" name="左矢印 42"/>
          <p:cNvSpPr/>
          <p:nvPr/>
        </p:nvSpPr>
        <p:spPr>
          <a:xfrm rot="5400000">
            <a:off x="7073585" y="4537397"/>
            <a:ext cx="560801" cy="1582746"/>
          </a:xfrm>
          <a:prstGeom prst="leftArrow">
            <a:avLst/>
          </a:prstGeom>
          <a:solidFill>
            <a:srgbClr val="00206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050" dirty="0">
              <a:solidFill>
                <a:prstClr val="black"/>
              </a:solidFill>
            </a:endParaRPr>
          </a:p>
        </p:txBody>
      </p:sp>
      <p:sp>
        <p:nvSpPr>
          <p:cNvPr id="55" name="AutoShape 8"/>
          <p:cNvSpPr>
            <a:spLocks noChangeArrowheads="1"/>
          </p:cNvSpPr>
          <p:nvPr/>
        </p:nvSpPr>
        <p:spPr bwMode="auto">
          <a:xfrm>
            <a:off x="2543917" y="1707014"/>
            <a:ext cx="945202" cy="442966"/>
          </a:xfrm>
          <a:prstGeom prst="roundRect">
            <a:avLst>
              <a:gd name="adj" fmla="val 25048"/>
            </a:avLst>
          </a:prstGeom>
          <a:ln>
            <a:headEnd/>
            <a:tailEnd/>
          </a:ln>
        </p:spPr>
        <p:style>
          <a:lnRef idx="2">
            <a:schemeClr val="accent3"/>
          </a:lnRef>
          <a:fillRef idx="1">
            <a:schemeClr val="lt1"/>
          </a:fillRef>
          <a:effectRef idx="0">
            <a:schemeClr val="accent3"/>
          </a:effectRef>
          <a:fontRef idx="minor">
            <a:schemeClr val="dk1"/>
          </a:fontRef>
        </p:style>
        <p:txBody>
          <a:bodyPr wrap="square" anchor="t" anchorCtr="0">
            <a:noAutofit/>
          </a:bodyPr>
          <a:lstStyle/>
          <a:p>
            <a:pPr indent="-342900" algn="ctr">
              <a:defRPr/>
            </a:pPr>
            <a:r>
              <a:rPr lang="ja-JP" altLang="en-US" sz="1200" b="1" kern="0" dirty="0">
                <a:solidFill>
                  <a:schemeClr val="tx1"/>
                </a:solidFill>
                <a:latin typeface="Calibri"/>
                <a:ea typeface="ＭＳ Ｐゴシック" panose="020B0600070205080204" pitchFamily="50" charset="-128"/>
              </a:rPr>
              <a:t>地域資料の発信</a:t>
            </a:r>
            <a:endParaRPr lang="en-US" altLang="ja-JP" sz="1200" b="1" kern="0" dirty="0">
              <a:solidFill>
                <a:schemeClr val="tx1"/>
              </a:solidFill>
              <a:latin typeface="Calibri"/>
              <a:ea typeface="ＭＳ Ｐゴシック" panose="020B0600070205080204" pitchFamily="50" charset="-128"/>
            </a:endParaRPr>
          </a:p>
        </p:txBody>
      </p:sp>
      <p:pic>
        <p:nvPicPr>
          <p:cNvPr id="60"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01" y="2838143"/>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67" y="859928"/>
            <a:ext cx="699087" cy="5415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驚く男の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24" y="830576"/>
            <a:ext cx="699087" cy="541565"/>
          </a:xfrm>
          <a:prstGeom prst="rect">
            <a:avLst/>
          </a:prstGeom>
          <a:noFill/>
          <a:extLst>
            <a:ext uri="{909E8E84-426E-40DD-AFC4-6F175D3DCCD1}">
              <a14:hiddenFill xmlns:a14="http://schemas.microsoft.com/office/drawing/2010/main">
                <a:solidFill>
                  <a:srgbClr val="FFFFFF"/>
                </a:solidFill>
              </a14:hiddenFill>
            </a:ext>
          </a:extLst>
        </p:spPr>
      </p:pic>
      <p:sp>
        <p:nvSpPr>
          <p:cNvPr id="57" name="横巻き 56"/>
          <p:cNvSpPr/>
          <p:nvPr/>
        </p:nvSpPr>
        <p:spPr>
          <a:xfrm>
            <a:off x="8206543" y="6136393"/>
            <a:ext cx="952143" cy="53845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hlinkClick r:id="rId8" action="ppaction://hlinkfile"/>
              </a:rPr>
              <a:t>Pdf</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58" name="横巻き 57"/>
          <p:cNvSpPr/>
          <p:nvPr/>
        </p:nvSpPr>
        <p:spPr>
          <a:xfrm>
            <a:off x="9464040" y="2439801"/>
            <a:ext cx="2657185" cy="3039101"/>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ナショナルアーカイブの機能イメージにマッピング</a:t>
            </a: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壁のない図書館</a:t>
            </a:r>
          </a:p>
          <a:p>
            <a:pPr algn="ctr"/>
            <a:r>
              <a:rPr lang="ja-JP" altLang="en-US" b="1" dirty="0">
                <a:solidFill>
                  <a:srgbClr val="FF0000"/>
                </a:solidFill>
                <a:latin typeface="Meiryo UI" panose="020B0604030504040204" pitchFamily="50" charset="-128"/>
                <a:ea typeface="Meiryo UI" panose="020B0604030504040204" pitchFamily="50" charset="-128"/>
              </a:rPr>
              <a:t>知識創造の場</a:t>
            </a:r>
          </a:p>
          <a:p>
            <a:pPr algn="ctr"/>
            <a:r>
              <a:rPr lang="ja-JP" altLang="en-US" b="1" dirty="0">
                <a:solidFill>
                  <a:srgbClr val="FF0000"/>
                </a:solidFill>
                <a:latin typeface="Meiryo UI" panose="020B0604030504040204" pitchFamily="50" charset="-128"/>
                <a:ea typeface="Meiryo UI" panose="020B0604030504040204" pitchFamily="50" charset="-128"/>
              </a:rPr>
              <a:t>知識利活用の場</a:t>
            </a:r>
          </a:p>
          <a:p>
            <a:pPr algn="ctr"/>
            <a:r>
              <a:rPr lang="ja-JP" altLang="en-US" b="1" dirty="0">
                <a:solidFill>
                  <a:srgbClr val="FF0000"/>
                </a:solidFill>
                <a:latin typeface="Meiryo UI" panose="020B0604030504040204" pitchFamily="50" charset="-128"/>
                <a:ea typeface="Meiryo UI" panose="020B0604030504040204" pitchFamily="50" charset="-128"/>
              </a:rPr>
              <a:t>恒久的保存設備</a:t>
            </a:r>
          </a:p>
          <a:p>
            <a:pPr algn="ctr"/>
            <a:r>
              <a:rPr lang="ja-JP" altLang="en-US" b="1" dirty="0">
                <a:solidFill>
                  <a:srgbClr val="FF0000"/>
                </a:solidFill>
                <a:latin typeface="Meiryo UI" panose="020B0604030504040204" pitchFamily="50" charset="-128"/>
                <a:ea typeface="Meiryo UI" panose="020B0604030504040204" pitchFamily="50" charset="-128"/>
              </a:rPr>
              <a:t>を想定</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9464040" y="1325016"/>
            <a:ext cx="2554558" cy="738664"/>
          </a:xfrm>
          <a:prstGeom prst="rect">
            <a:avLst/>
          </a:prstGeom>
        </p:spPr>
        <p:txBody>
          <a:bodyPr wrap="square">
            <a:spAutoFit/>
          </a:bodyPr>
          <a:lstStyle/>
          <a:p>
            <a:pPr algn="ctr"/>
            <a:r>
              <a:rPr lang="ja-JP" altLang="en-US" sz="1400" dirty="0">
                <a:solidFill>
                  <a:srgbClr val="FF0000"/>
                </a:solidFill>
                <a:latin typeface="Meiryo UI" panose="020B0604030504040204" pitchFamily="50" charset="-128"/>
                <a:ea typeface="Meiryo UI" panose="020B0604030504040204" pitchFamily="50" charset="-128"/>
              </a:rPr>
              <a:t>赤が施設としての図書館</a:t>
            </a:r>
          </a:p>
          <a:p>
            <a:pPr algn="ctr"/>
            <a:r>
              <a:rPr lang="ja-JP" altLang="en-US" sz="1400" dirty="0">
                <a:solidFill>
                  <a:srgbClr val="0070C0"/>
                </a:solidFill>
                <a:latin typeface="Meiryo UI" panose="020B0604030504040204" pitchFamily="50" charset="-128"/>
                <a:ea typeface="Meiryo UI" panose="020B0604030504040204" pitchFamily="50" charset="-128"/>
              </a:rPr>
              <a:t>青が施設を越えて、インターネット空間での図書館</a:t>
            </a:r>
          </a:p>
        </p:txBody>
      </p:sp>
    </p:spTree>
    <p:extLst>
      <p:ext uri="{BB962C8B-B14F-4D97-AF65-F5344CB8AC3E}">
        <p14:creationId xmlns:p14="http://schemas.microsoft.com/office/powerpoint/2010/main" val="1653274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935420"/>
          </a:xfrm>
        </p:spPr>
        <p:txBody>
          <a:bodyPr>
            <a:normAutofit/>
          </a:bodyPr>
          <a:lstStyle/>
          <a:p>
            <a:r>
              <a:rPr lang="ja-JP" altLang="ja-JP" sz="4000" dirty="0"/>
              <a:t>これからの図書館</a:t>
            </a:r>
            <a:r>
              <a:rPr lang="ja-JP" altLang="en-US" sz="4000" dirty="0"/>
              <a:t>、博物館、美術館等の機能</a:t>
            </a:r>
          </a:p>
        </p:txBody>
      </p:sp>
      <p:sp>
        <p:nvSpPr>
          <p:cNvPr id="3" name="コンテンツ プレースホルダー 2"/>
          <p:cNvSpPr>
            <a:spLocks noGrp="1"/>
          </p:cNvSpPr>
          <p:nvPr>
            <p:ph sz="half" idx="1"/>
          </p:nvPr>
        </p:nvSpPr>
        <p:spPr>
          <a:xfrm>
            <a:off x="162560" y="1119883"/>
            <a:ext cx="5857240" cy="5601593"/>
          </a:xfrm>
        </p:spPr>
        <p:txBody>
          <a:bodyPr>
            <a:noAutofit/>
          </a:bodyPr>
          <a:lstStyle/>
          <a:p>
            <a:r>
              <a:rPr lang="ja-JP" altLang="en-US" sz="2000" dirty="0">
                <a:solidFill>
                  <a:srgbClr val="FF0000"/>
                </a:solidFill>
              </a:rPr>
              <a:t>壁のない図書館</a:t>
            </a:r>
            <a:endParaRPr lang="en-US" altLang="ja-JP" sz="2000" dirty="0">
              <a:solidFill>
                <a:srgbClr val="FF0000"/>
              </a:solidFill>
            </a:endParaRPr>
          </a:p>
          <a:p>
            <a:pPr lvl="1"/>
            <a:r>
              <a:rPr lang="ja-JP" altLang="en-US" sz="1600" dirty="0"/>
              <a:t>図書館の枠を越えて、文献情報の枠を越えて、</a:t>
            </a:r>
            <a:endParaRPr lang="en-US" altLang="ja-JP" sz="1600" dirty="0"/>
          </a:p>
          <a:p>
            <a:pPr lvl="1"/>
            <a:r>
              <a:rPr lang="ja-JP" altLang="en-US" sz="1800" dirty="0"/>
              <a:t>所蔵場所、媒体の形態を問わず、情報の網羅性・完全性を確保</a:t>
            </a:r>
            <a:endParaRPr lang="en-US" altLang="ja-JP" sz="1800" dirty="0"/>
          </a:p>
          <a:p>
            <a:pPr lvl="1"/>
            <a:r>
              <a:rPr lang="ja-JP" altLang="en-US" sz="1600" dirty="0"/>
              <a:t>いつでも、だれでも、どこにいても、閲覧可</a:t>
            </a:r>
            <a:endParaRPr lang="en-US" altLang="ja-JP" sz="1600" dirty="0"/>
          </a:p>
          <a:p>
            <a:pPr lvl="1"/>
            <a:r>
              <a:rPr lang="ja-JP" altLang="en-US" sz="1600" dirty="0"/>
              <a:t>商用と無償の電子書籍が一体になった電子図書館サービス</a:t>
            </a:r>
            <a:endParaRPr lang="en-US" altLang="ja-JP" sz="1600" dirty="0"/>
          </a:p>
          <a:p>
            <a:r>
              <a:rPr lang="ja-JP" altLang="ja-JP" sz="2000" dirty="0">
                <a:solidFill>
                  <a:srgbClr val="FF0000"/>
                </a:solidFill>
              </a:rPr>
              <a:t>知識創造</a:t>
            </a:r>
            <a:r>
              <a:rPr lang="ja-JP" altLang="en-US" sz="2000" dirty="0">
                <a:solidFill>
                  <a:srgbClr val="FF0000"/>
                </a:solidFill>
              </a:rPr>
              <a:t>の場</a:t>
            </a:r>
            <a:endParaRPr lang="ja-JP" altLang="ja-JP" sz="2000" dirty="0">
              <a:solidFill>
                <a:srgbClr val="FF0000"/>
              </a:solidFill>
            </a:endParaRPr>
          </a:p>
          <a:p>
            <a:pPr lvl="1"/>
            <a:r>
              <a:rPr lang="ja-JP" altLang="en-US" sz="1800" dirty="0"/>
              <a:t>物理的空間で集う場</a:t>
            </a:r>
            <a:endParaRPr lang="en-US" altLang="ja-JP" sz="1800" dirty="0"/>
          </a:p>
          <a:p>
            <a:pPr lvl="2"/>
            <a:r>
              <a:rPr lang="ja-JP" altLang="en-US" sz="1600" dirty="0"/>
              <a:t>異文化交流・出会い・議論の</a:t>
            </a:r>
            <a:r>
              <a:rPr lang="ja-JP" altLang="ja-JP" sz="1600" dirty="0"/>
              <a:t>場</a:t>
            </a:r>
            <a:endParaRPr lang="en-US" altLang="ja-JP" sz="1600" dirty="0"/>
          </a:p>
          <a:p>
            <a:pPr lvl="2"/>
            <a:r>
              <a:rPr lang="ja-JP" altLang="en-US" sz="1600" dirty="0"/>
              <a:t>出版者（著作者）と読者を繋ぐ場</a:t>
            </a:r>
            <a:endParaRPr lang="en-US" altLang="ja-JP" sz="1600" dirty="0"/>
          </a:p>
          <a:p>
            <a:pPr lvl="2"/>
            <a:r>
              <a:rPr lang="ja-JP" altLang="en-US" sz="1600" dirty="0"/>
              <a:t>グループによる学習ができる公共の場</a:t>
            </a:r>
          </a:p>
          <a:p>
            <a:pPr lvl="3"/>
            <a:r>
              <a:rPr lang="ja-JP" altLang="en-US" sz="1400" dirty="0"/>
              <a:t>協調学習のリーダーとなりうる専門知識を持った人材の配置が必要</a:t>
            </a:r>
            <a:endParaRPr lang="ja-JP" altLang="ja-JP" sz="1400" dirty="0"/>
          </a:p>
          <a:p>
            <a:pPr lvl="1"/>
            <a:r>
              <a:rPr lang="ja-JP" altLang="en-US" sz="1800" dirty="0">
                <a:solidFill>
                  <a:srgbClr val="FF0000"/>
                </a:solidFill>
              </a:rPr>
              <a:t>仮想空間での共同作業の場</a:t>
            </a:r>
            <a:endParaRPr lang="en-US" altLang="ja-JP" sz="1800" dirty="0">
              <a:solidFill>
                <a:srgbClr val="FF0000"/>
              </a:solidFill>
            </a:endParaRPr>
          </a:p>
          <a:p>
            <a:pPr lvl="2"/>
            <a:r>
              <a:rPr lang="ja-JP" altLang="en-US" sz="1600" dirty="0"/>
              <a:t>クラウドソーシングの場の提供</a:t>
            </a:r>
            <a:endParaRPr lang="en-US" altLang="ja-JP" sz="1600" dirty="0"/>
          </a:p>
        </p:txBody>
      </p:sp>
      <p:sp>
        <p:nvSpPr>
          <p:cNvPr id="6" name="コンテンツ プレースホルダー 5"/>
          <p:cNvSpPr>
            <a:spLocks noGrp="1"/>
          </p:cNvSpPr>
          <p:nvPr>
            <p:ph sz="half" idx="2"/>
          </p:nvPr>
        </p:nvSpPr>
        <p:spPr>
          <a:xfrm>
            <a:off x="6172200" y="1119883"/>
            <a:ext cx="5847080" cy="5601593"/>
          </a:xfrm>
        </p:spPr>
        <p:txBody>
          <a:bodyPr>
            <a:normAutofit/>
          </a:bodyPr>
          <a:lstStyle/>
          <a:p>
            <a:pPr lvl="0"/>
            <a:r>
              <a:rPr lang="ja-JP" altLang="en-US" sz="1800" dirty="0">
                <a:solidFill>
                  <a:srgbClr val="FF0000"/>
                </a:solidFill>
              </a:rPr>
              <a:t>知識利活用の場</a:t>
            </a:r>
            <a:endParaRPr lang="ja-JP" altLang="ja-JP" sz="1800" dirty="0">
              <a:solidFill>
                <a:srgbClr val="FF0000"/>
              </a:solidFill>
            </a:endParaRPr>
          </a:p>
          <a:p>
            <a:pPr lvl="1"/>
            <a:r>
              <a:rPr lang="ja-JP" altLang="en-US" sz="1600" dirty="0"/>
              <a:t>文献の提供から、あらゆる情報の提供へ</a:t>
            </a:r>
            <a:endParaRPr lang="en-US" altLang="ja-JP" sz="1600" dirty="0"/>
          </a:p>
          <a:p>
            <a:pPr lvl="1"/>
            <a:r>
              <a:rPr lang="ja-JP" altLang="en-US" sz="1600" dirty="0"/>
              <a:t>知識探索・閲覧サービス（利用者の目的、レベル、利用環境に応じてきめ細かく）</a:t>
            </a:r>
            <a:endParaRPr lang="en-US" altLang="ja-JP" sz="1600" dirty="0"/>
          </a:p>
          <a:p>
            <a:pPr lvl="1"/>
            <a:r>
              <a:rPr lang="ja-JP" altLang="en-US" sz="1600" dirty="0"/>
              <a:t>情報探索支援から、課題回答そのものへのナビゲーション</a:t>
            </a:r>
            <a:endParaRPr lang="en-US" altLang="ja-JP" sz="2000" dirty="0"/>
          </a:p>
          <a:p>
            <a:pPr lvl="1"/>
            <a:r>
              <a:rPr lang="ja-JP" altLang="en-US" sz="1600" dirty="0">
                <a:solidFill>
                  <a:srgbClr val="FF0000"/>
                </a:solidFill>
              </a:rPr>
              <a:t>仮想空間</a:t>
            </a:r>
            <a:endParaRPr lang="ja-JP" altLang="ja-JP" sz="1600" dirty="0">
              <a:solidFill>
                <a:srgbClr val="FF0000"/>
              </a:solidFill>
            </a:endParaRPr>
          </a:p>
          <a:p>
            <a:pPr lvl="2"/>
            <a:r>
              <a:rPr lang="ja-JP" altLang="en-US" sz="1400" dirty="0"/>
              <a:t>あらゆる</a:t>
            </a:r>
            <a:r>
              <a:rPr lang="ja-JP" altLang="ja-JP" sz="1400" dirty="0"/>
              <a:t>情報を探索（検索・閲覧）</a:t>
            </a:r>
            <a:endParaRPr lang="en-US" altLang="ja-JP" sz="1400" dirty="0"/>
          </a:p>
          <a:p>
            <a:pPr lvl="2"/>
            <a:r>
              <a:rPr lang="ja-JP" altLang="en-US" sz="1400" dirty="0"/>
              <a:t>あらゆる情報の閲覧</a:t>
            </a:r>
            <a:endParaRPr lang="en-US" altLang="ja-JP" sz="1400" dirty="0"/>
          </a:p>
          <a:p>
            <a:pPr lvl="2"/>
            <a:r>
              <a:rPr lang="ja-JP" altLang="en-US" sz="1400" dirty="0"/>
              <a:t>テーマにより企画されたデジタルギャラリ</a:t>
            </a:r>
            <a:endParaRPr lang="en-US" altLang="ja-JP" sz="1400" dirty="0"/>
          </a:p>
          <a:p>
            <a:pPr lvl="2"/>
            <a:r>
              <a:rPr lang="ja-JP" altLang="en-US" sz="1400" dirty="0"/>
              <a:t>デジタル化されていない資料の遠隔複写申込み</a:t>
            </a:r>
            <a:endParaRPr lang="en-US" altLang="ja-JP" sz="1400" dirty="0"/>
          </a:p>
          <a:p>
            <a:pPr lvl="2"/>
            <a:r>
              <a:rPr lang="ja-JP" altLang="en-US" sz="1400" dirty="0"/>
              <a:t>オンラインレファレンス</a:t>
            </a:r>
            <a:endParaRPr lang="ja-JP" altLang="ja-JP" sz="1400" dirty="0"/>
          </a:p>
          <a:p>
            <a:pPr lvl="1"/>
            <a:r>
              <a:rPr lang="ja-JP" altLang="en-US" sz="1600" dirty="0">
                <a:solidFill>
                  <a:srgbClr val="FF0000"/>
                </a:solidFill>
              </a:rPr>
              <a:t>物理的空間</a:t>
            </a:r>
            <a:endParaRPr lang="ja-JP" altLang="ja-JP" sz="1600" dirty="0">
              <a:solidFill>
                <a:srgbClr val="FF0000"/>
              </a:solidFill>
            </a:endParaRPr>
          </a:p>
          <a:p>
            <a:pPr lvl="2"/>
            <a:r>
              <a:rPr lang="ja-JP" altLang="en-US" sz="1400" dirty="0"/>
              <a:t>博物館的展示スペース（</a:t>
            </a:r>
            <a:r>
              <a:rPr lang="ja-JP" altLang="ja-JP" sz="1400" dirty="0"/>
              <a:t>現物を閲覧・鑑賞する場</a:t>
            </a:r>
            <a:r>
              <a:rPr lang="ja-JP" altLang="en-US" sz="1400" dirty="0"/>
              <a:t>）</a:t>
            </a:r>
            <a:endParaRPr lang="en-US" altLang="ja-JP" sz="1400" dirty="0"/>
          </a:p>
          <a:p>
            <a:pPr lvl="2"/>
            <a:r>
              <a:rPr lang="ja-JP" altLang="en-US" sz="1400" dirty="0"/>
              <a:t>外部公開できないデジタル情報の閲覧・複写申込み</a:t>
            </a:r>
            <a:endParaRPr lang="ja-JP" altLang="ja-JP" sz="1400" dirty="0"/>
          </a:p>
          <a:p>
            <a:pPr lvl="0"/>
            <a:r>
              <a:rPr lang="ja-JP" altLang="ja-JP" sz="1800" dirty="0">
                <a:solidFill>
                  <a:srgbClr val="FF0000"/>
                </a:solidFill>
              </a:rPr>
              <a:t>恒久的保存</a:t>
            </a:r>
            <a:r>
              <a:rPr lang="ja-JP" altLang="en-US" sz="1800" dirty="0">
                <a:solidFill>
                  <a:srgbClr val="FF0000"/>
                </a:solidFill>
              </a:rPr>
              <a:t>設備</a:t>
            </a:r>
            <a:endParaRPr lang="ja-JP" altLang="ja-JP" sz="1800" dirty="0">
              <a:solidFill>
                <a:srgbClr val="FF0000"/>
              </a:solidFill>
            </a:endParaRPr>
          </a:p>
          <a:p>
            <a:pPr lvl="1"/>
            <a:r>
              <a:rPr lang="ja-JP" altLang="ja-JP" sz="1600" dirty="0"/>
              <a:t>拠点に分散したアーカイブ</a:t>
            </a:r>
            <a:r>
              <a:rPr lang="ja-JP" altLang="en-US" sz="1600" dirty="0"/>
              <a:t>で構成</a:t>
            </a:r>
            <a:endParaRPr lang="en-US" altLang="ja-JP" sz="1600" dirty="0"/>
          </a:p>
          <a:p>
            <a:pPr lvl="2"/>
            <a:r>
              <a:rPr lang="ja-JP" altLang="en-US" sz="1400" dirty="0"/>
              <a:t>ディザスタリカバリ</a:t>
            </a:r>
            <a:r>
              <a:rPr lang="en-US" altLang="ja-JP" sz="1400" dirty="0"/>
              <a:t>―</a:t>
            </a:r>
          </a:p>
          <a:p>
            <a:pPr lvl="1"/>
            <a:r>
              <a:rPr lang="ja-JP" altLang="en-US" sz="1600" dirty="0"/>
              <a:t>あらゆる情報資源の集約と意味的関連付け</a:t>
            </a:r>
            <a:endParaRPr lang="en-US" altLang="ja-JP" sz="1600" dirty="0"/>
          </a:p>
          <a:p>
            <a:pPr lvl="2"/>
            <a:r>
              <a:rPr lang="ja-JP" altLang="en-US" sz="1400" dirty="0"/>
              <a:t>分散した組織が保有する情報を、情報内の記述個所が意味的に関連付けられた知識データベースを構築</a:t>
            </a:r>
            <a:endParaRPr lang="en-US" altLang="ja-JP" sz="1400" dirty="0"/>
          </a:p>
          <a:p>
            <a:pPr lvl="1"/>
            <a:endParaRPr lang="ja-JP" altLang="ja-JP" sz="1200" dirty="0"/>
          </a:p>
          <a:p>
            <a:endParaRPr kumimoji="1" lang="ja-JP" altLang="en-US" dirty="0"/>
          </a:p>
        </p:txBody>
      </p:sp>
      <p:sp>
        <p:nvSpPr>
          <p:cNvPr id="5" name="スライド番号プレースホルダー 4"/>
          <p:cNvSpPr>
            <a:spLocks noGrp="1"/>
          </p:cNvSpPr>
          <p:nvPr>
            <p:ph type="sldNum" sz="quarter" idx="12"/>
          </p:nvPr>
        </p:nvSpPr>
        <p:spPr>
          <a:xfrm>
            <a:off x="9428480" y="6492875"/>
            <a:ext cx="2743200" cy="365125"/>
          </a:xfrm>
        </p:spPr>
        <p:txBody>
          <a:bodyPr/>
          <a:lstStyle/>
          <a:p>
            <a:fld id="{042AED99-7FB4-404E-8A97-64753DCE42EC}" type="slidenum">
              <a:rPr kumimoji="0" lang="en-US" smtClean="0"/>
              <a:pPr/>
              <a:t>76</a:t>
            </a:fld>
            <a:endParaRPr kumimoji="0" lang="en-US" dirty="0"/>
          </a:p>
        </p:txBody>
      </p:sp>
      <p:sp>
        <p:nvSpPr>
          <p:cNvPr id="7" name="横巻き 6"/>
          <p:cNvSpPr/>
          <p:nvPr/>
        </p:nvSpPr>
        <p:spPr>
          <a:xfrm>
            <a:off x="10960053" y="137907"/>
            <a:ext cx="952143" cy="53845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100" b="1" dirty="0">
                <a:solidFill>
                  <a:srgbClr val="FF0000"/>
                </a:solidFill>
                <a:latin typeface="HG丸ｺﾞｼｯｸM-PRO" panose="020F0600000000000000" pitchFamily="50" charset="-128"/>
                <a:ea typeface="HG丸ｺﾞｼｯｸM-PRO" panose="020F0600000000000000" pitchFamily="50" charset="-128"/>
              </a:rPr>
              <a:t>2015</a:t>
            </a:r>
            <a:r>
              <a:rPr lang="ja-JP" altLang="en-US" sz="1100" b="1" dirty="0">
                <a:solidFill>
                  <a:srgbClr val="FF0000"/>
                </a:solidFill>
                <a:latin typeface="HG丸ｺﾞｼｯｸM-PRO" panose="020F0600000000000000" pitchFamily="50" charset="-128"/>
                <a:ea typeface="HG丸ｺﾞｼｯｸM-PRO" panose="020F0600000000000000" pitchFamily="50" charset="-128"/>
              </a:rPr>
              <a:t>年</a:t>
            </a:r>
            <a:endParaRPr lang="en-US" altLang="ja-JP" sz="1100" b="1" dirty="0">
              <a:solidFill>
                <a:srgbClr val="FF000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82517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0"/>
            <a:ext cx="12192000" cy="928670"/>
          </a:xfrm>
        </p:spPr>
        <p:txBody>
          <a:bodyPr>
            <a:noAutofit/>
          </a:bodyPr>
          <a:lstStyle/>
          <a:p>
            <a:r>
              <a:rPr lang="ja-JP" altLang="en-US" sz="4000" dirty="0"/>
              <a:t>今後の公共図書館に望まれる図書館システム</a:t>
            </a:r>
          </a:p>
        </p:txBody>
      </p:sp>
      <p:sp>
        <p:nvSpPr>
          <p:cNvPr id="6" name="コンテンツ プレースホルダー 5"/>
          <p:cNvSpPr>
            <a:spLocks noGrp="1"/>
          </p:cNvSpPr>
          <p:nvPr>
            <p:ph sz="half" idx="1"/>
          </p:nvPr>
        </p:nvSpPr>
        <p:spPr>
          <a:xfrm>
            <a:off x="123568" y="1052736"/>
            <a:ext cx="5896232" cy="5805264"/>
          </a:xfrm>
        </p:spPr>
        <p:txBody>
          <a:bodyPr>
            <a:normAutofit fontScale="85000" lnSpcReduction="10000"/>
          </a:bodyPr>
          <a:lstStyle/>
          <a:p>
            <a:r>
              <a:rPr lang="ja-JP" altLang="en-US" dirty="0">
                <a:solidFill>
                  <a:srgbClr val="FF0000"/>
                </a:solidFill>
              </a:rPr>
              <a:t>保有資料の書誌提供</a:t>
            </a:r>
            <a:endParaRPr lang="en-US" altLang="ja-JP" dirty="0">
              <a:solidFill>
                <a:srgbClr val="FF0000"/>
              </a:solidFill>
            </a:endParaRPr>
          </a:p>
          <a:p>
            <a:pPr lvl="1"/>
            <a:r>
              <a:rPr lang="ja-JP" altLang="en-US" dirty="0"/>
              <a:t>書誌情報、記事情報、関連リンク情報の作成</a:t>
            </a:r>
          </a:p>
          <a:p>
            <a:pPr lvl="2"/>
            <a:r>
              <a:rPr lang="ja-JP" altLang="en-US" dirty="0"/>
              <a:t>流通本は</a:t>
            </a:r>
            <a:r>
              <a:rPr lang="en-US" altLang="ja-JP" dirty="0"/>
              <a:t>JPO</a:t>
            </a:r>
            <a:r>
              <a:rPr lang="ja-JP" altLang="en-US" dirty="0"/>
              <a:t>近刊情報、</a:t>
            </a:r>
            <a:r>
              <a:rPr lang="en-US" altLang="ja-JP" dirty="0"/>
              <a:t>NDL</a:t>
            </a:r>
            <a:r>
              <a:rPr lang="ja-JP" altLang="en-US" dirty="0"/>
              <a:t>新着書誌情報の活用</a:t>
            </a:r>
          </a:p>
          <a:p>
            <a:pPr lvl="2"/>
            <a:r>
              <a:rPr lang="ja-JP" altLang="en-US" dirty="0"/>
              <a:t>出版情報（販売に資する情報）、書評等を書誌情報を補強する情報として活用</a:t>
            </a:r>
          </a:p>
          <a:p>
            <a:pPr lvl="2"/>
            <a:r>
              <a:rPr lang="ja-JP" altLang="en-US" dirty="0"/>
              <a:t>郷土資料は、独自に書誌情報、目次情報、関連リンク情報の作成</a:t>
            </a:r>
            <a:endParaRPr lang="en-US" altLang="ja-JP" dirty="0"/>
          </a:p>
          <a:p>
            <a:r>
              <a:rPr lang="ja-JP" altLang="en-US" dirty="0">
                <a:solidFill>
                  <a:srgbClr val="FF0000"/>
                </a:solidFill>
              </a:rPr>
              <a:t>地域資料のデジタル化</a:t>
            </a:r>
            <a:endParaRPr lang="en-US" altLang="ja-JP" dirty="0">
              <a:solidFill>
                <a:srgbClr val="FF0000"/>
              </a:solidFill>
            </a:endParaRPr>
          </a:p>
          <a:p>
            <a:pPr lvl="1"/>
            <a:r>
              <a:rPr lang="ja-JP" altLang="en-US" dirty="0"/>
              <a:t>図書館等での郷土資料の原本保証のためのデジタル化は可能</a:t>
            </a:r>
            <a:endParaRPr lang="en-US" altLang="ja-JP" dirty="0"/>
          </a:p>
          <a:p>
            <a:pPr lvl="2"/>
            <a:r>
              <a:rPr lang="ja-JP" altLang="en-US" i="1" dirty="0">
                <a:solidFill>
                  <a:srgbClr val="0070C0"/>
                </a:solidFill>
              </a:rPr>
              <a:t>郷⼟資料など「絶版等の理由による⼊⼿困難なもので貴重な資料」について、「損傷等が始まる前の良好な状態で後世に当該資料の記録を継承するために複製すること」は現⾏法上可能</a:t>
            </a:r>
            <a:endParaRPr lang="en-US" altLang="ja-JP" i="1" dirty="0">
              <a:solidFill>
                <a:srgbClr val="0070C0"/>
              </a:solidFill>
            </a:endParaRPr>
          </a:p>
          <a:p>
            <a:pPr lvl="2"/>
            <a:r>
              <a:rPr lang="ja-JP" altLang="en-US" i="1" dirty="0">
                <a:solidFill>
                  <a:srgbClr val="0070C0"/>
                </a:solidFill>
              </a:rPr>
              <a:t>（著作権法第</a:t>
            </a:r>
            <a:r>
              <a:rPr lang="en-US" altLang="ja-JP" i="1" dirty="0">
                <a:solidFill>
                  <a:srgbClr val="0070C0"/>
                </a:solidFill>
              </a:rPr>
              <a:t>31</a:t>
            </a:r>
            <a:r>
              <a:rPr lang="ja-JP" altLang="en-US" i="1" dirty="0">
                <a:solidFill>
                  <a:srgbClr val="0070C0"/>
                </a:solidFill>
              </a:rPr>
              <a:t>条第</a:t>
            </a:r>
            <a:r>
              <a:rPr lang="en-US" altLang="ja-JP" i="1" dirty="0">
                <a:solidFill>
                  <a:srgbClr val="0070C0"/>
                </a:solidFill>
              </a:rPr>
              <a:t>1</a:t>
            </a:r>
            <a:r>
              <a:rPr lang="ja-JP" altLang="en-US" i="1" dirty="0">
                <a:solidFill>
                  <a:srgbClr val="0070C0"/>
                </a:solidFill>
              </a:rPr>
              <a:t>項第</a:t>
            </a:r>
            <a:r>
              <a:rPr lang="en-US" altLang="ja-JP" i="1" dirty="0">
                <a:solidFill>
                  <a:srgbClr val="0070C0"/>
                </a:solidFill>
              </a:rPr>
              <a:t>2</a:t>
            </a:r>
            <a:r>
              <a:rPr lang="ja-JP" altLang="en-US" i="1" dirty="0">
                <a:solidFill>
                  <a:srgbClr val="0070C0"/>
                </a:solidFill>
              </a:rPr>
              <a:t>号「図書館資料の保存のため必要がある場合」の解釈の明確化）</a:t>
            </a:r>
            <a:endParaRPr lang="en-US" altLang="ja-JP" i="1" dirty="0">
              <a:solidFill>
                <a:srgbClr val="0070C0"/>
              </a:solidFill>
            </a:endParaRPr>
          </a:p>
          <a:p>
            <a:r>
              <a:rPr lang="ja-JP" altLang="en-US" dirty="0">
                <a:solidFill>
                  <a:srgbClr val="FF0000"/>
                </a:solidFill>
              </a:rPr>
              <a:t>地域情報に関するレファレンス情報の集約</a:t>
            </a:r>
            <a:endParaRPr lang="en-US" altLang="ja-JP" dirty="0">
              <a:solidFill>
                <a:srgbClr val="FF0000"/>
              </a:solidFill>
            </a:endParaRPr>
          </a:p>
          <a:p>
            <a:pPr lvl="1"/>
            <a:r>
              <a:rPr lang="ja-JP" altLang="en-US" dirty="0"/>
              <a:t>レファレンス協同データベールの活用</a:t>
            </a:r>
            <a:endParaRPr lang="en-US" altLang="ja-JP" dirty="0"/>
          </a:p>
        </p:txBody>
      </p:sp>
      <p:sp>
        <p:nvSpPr>
          <p:cNvPr id="2" name="コンテンツ プレースホルダー 1"/>
          <p:cNvSpPr>
            <a:spLocks noGrp="1"/>
          </p:cNvSpPr>
          <p:nvPr>
            <p:ph sz="half" idx="2"/>
          </p:nvPr>
        </p:nvSpPr>
        <p:spPr>
          <a:xfrm>
            <a:off x="5879976" y="1052736"/>
            <a:ext cx="6188456" cy="5668739"/>
          </a:xfrm>
        </p:spPr>
        <p:txBody>
          <a:bodyPr>
            <a:normAutofit fontScale="85000" lnSpcReduction="10000"/>
          </a:bodyPr>
          <a:lstStyle/>
          <a:p>
            <a:r>
              <a:rPr lang="ja-JP" altLang="en-US" dirty="0">
                <a:solidFill>
                  <a:srgbClr val="FF0000"/>
                </a:solidFill>
              </a:rPr>
              <a:t>地域資料のオープンデータ化</a:t>
            </a:r>
            <a:endParaRPr lang="en-US" altLang="ja-JP" dirty="0">
              <a:solidFill>
                <a:srgbClr val="FF0000"/>
              </a:solidFill>
            </a:endParaRPr>
          </a:p>
          <a:p>
            <a:pPr lvl="1"/>
            <a:r>
              <a:rPr lang="ja-JP" altLang="en-US" dirty="0"/>
              <a:t>デジタルアーカイブの構築</a:t>
            </a:r>
            <a:endParaRPr lang="en-US" altLang="ja-JP" dirty="0"/>
          </a:p>
          <a:p>
            <a:pPr lvl="1"/>
            <a:r>
              <a:rPr lang="en-US" altLang="ja-JP" dirty="0"/>
              <a:t>GUI</a:t>
            </a:r>
            <a:r>
              <a:rPr lang="ja-JP" altLang="en-US" dirty="0"/>
              <a:t>のみならず、外部への提供用</a:t>
            </a:r>
            <a:r>
              <a:rPr lang="en-US" altLang="ja-JP" dirty="0"/>
              <a:t>API</a:t>
            </a:r>
            <a:r>
              <a:rPr lang="ja-JP" altLang="en-US" dirty="0"/>
              <a:t>の実装</a:t>
            </a:r>
            <a:endParaRPr lang="en-US" altLang="ja-JP" dirty="0"/>
          </a:p>
          <a:p>
            <a:pPr lvl="2"/>
            <a:r>
              <a:rPr lang="ja-JP" altLang="en-US" dirty="0"/>
              <a:t>メタデータ差分ハーベスト用</a:t>
            </a:r>
            <a:r>
              <a:rPr lang="en-US" altLang="ja-JP" dirty="0"/>
              <a:t>API</a:t>
            </a:r>
          </a:p>
          <a:p>
            <a:pPr lvl="2"/>
            <a:r>
              <a:rPr lang="ja-JP" altLang="en-US" dirty="0"/>
              <a:t>コンテンツへの直接リンク</a:t>
            </a:r>
            <a:r>
              <a:rPr lang="en-US" altLang="ja-JP" dirty="0"/>
              <a:t>URL</a:t>
            </a:r>
          </a:p>
          <a:p>
            <a:pPr lvl="1"/>
            <a:r>
              <a:rPr lang="ja-JP" altLang="en-US" dirty="0"/>
              <a:t>地域資料の他の図書館への送信</a:t>
            </a:r>
            <a:endParaRPr lang="en-US" altLang="ja-JP" dirty="0"/>
          </a:p>
          <a:p>
            <a:pPr lvl="2"/>
            <a:r>
              <a:rPr lang="ja-JP" altLang="en-US" dirty="0">
                <a:solidFill>
                  <a:srgbClr val="0070C0"/>
                </a:solidFill>
              </a:rPr>
              <a:t>「図書館等がデジタル化した絶版等資料」で国⽴国会図書館が所蔵していないものについて、「国⽴国会図書館の⾏</a:t>
            </a:r>
            <a:r>
              <a:rPr lang="ja-JP" altLang="en-US" dirty="0" err="1">
                <a:solidFill>
                  <a:srgbClr val="0070C0"/>
                </a:solidFill>
              </a:rPr>
              <a:t>う</a:t>
            </a:r>
            <a:r>
              <a:rPr lang="ja-JP" altLang="en-US" dirty="0">
                <a:solidFill>
                  <a:srgbClr val="0070C0"/>
                </a:solidFill>
              </a:rPr>
              <a:t>図書館送信サービスにより、他の図書館等に送信することについては、現⾏法上可能」</a:t>
            </a:r>
            <a:endParaRPr lang="en-US" altLang="ja-JP" dirty="0">
              <a:solidFill>
                <a:srgbClr val="0070C0"/>
              </a:solidFill>
            </a:endParaRPr>
          </a:p>
          <a:p>
            <a:pPr lvl="2"/>
            <a:r>
              <a:rPr lang="ja-JP" altLang="en-US" dirty="0">
                <a:solidFill>
                  <a:srgbClr val="0070C0"/>
                </a:solidFill>
              </a:rPr>
              <a:t>国⽴国会図書館による送信サービスを活用</a:t>
            </a:r>
          </a:p>
          <a:p>
            <a:r>
              <a:rPr lang="ja-JP" altLang="en-US" dirty="0">
                <a:solidFill>
                  <a:srgbClr val="FF0000"/>
                </a:solidFill>
              </a:rPr>
              <a:t>県域での電子図書館サービスの提供</a:t>
            </a:r>
            <a:endParaRPr lang="en-US" altLang="ja-JP" dirty="0">
              <a:solidFill>
                <a:srgbClr val="FF0000"/>
              </a:solidFill>
            </a:endParaRPr>
          </a:p>
          <a:p>
            <a:pPr lvl="1"/>
            <a:r>
              <a:rPr lang="ja-JP" altLang="en-US" dirty="0"/>
              <a:t>県民のための資料・情報提供</a:t>
            </a:r>
            <a:endParaRPr lang="en-US" altLang="ja-JP" dirty="0"/>
          </a:p>
          <a:p>
            <a:pPr lvl="2"/>
            <a:r>
              <a:rPr lang="ja-JP" altLang="en-US" dirty="0"/>
              <a:t>所蔵していない情報に関しては、県外にある情報へのアクセスを保証</a:t>
            </a:r>
            <a:endParaRPr lang="en-US" altLang="ja-JP" dirty="0"/>
          </a:p>
          <a:p>
            <a:pPr lvl="2"/>
            <a:r>
              <a:rPr lang="ja-JP" altLang="en-US" dirty="0"/>
              <a:t>有償電子書籍に関しては、商用電子図書館サービスの活用</a:t>
            </a:r>
            <a:endParaRPr lang="en-US" altLang="ja-JP" dirty="0"/>
          </a:p>
          <a:p>
            <a:pPr lvl="1"/>
            <a:r>
              <a:rPr lang="ja-JP" altLang="en-US" dirty="0"/>
              <a:t>県内のみならず、県外にある地域資料の集約と発信</a:t>
            </a:r>
            <a:endParaRPr lang="en-US" altLang="ja-JP" dirty="0"/>
          </a:p>
          <a:p>
            <a:pPr lvl="2"/>
            <a:r>
              <a:rPr lang="en-US" altLang="ja-JP" dirty="0"/>
              <a:t>NDL</a:t>
            </a:r>
            <a:r>
              <a:rPr lang="ja-JP" altLang="en-US" dirty="0"/>
              <a:t>サーチ等の検索</a:t>
            </a:r>
            <a:r>
              <a:rPr lang="en-US" altLang="ja-JP" dirty="0"/>
              <a:t>API</a:t>
            </a:r>
            <a:r>
              <a:rPr lang="ja-JP" altLang="en-US" dirty="0" err="1"/>
              <a:t>、</a:t>
            </a:r>
            <a:r>
              <a:rPr lang="en-US" altLang="ja-JP" dirty="0"/>
              <a:t>NDL</a:t>
            </a:r>
            <a:r>
              <a:rPr lang="ja-JP" altLang="en-US" dirty="0"/>
              <a:t>デジタルコレクションのコンテンツ閲覧</a:t>
            </a:r>
            <a:r>
              <a:rPr lang="en-US" altLang="ja-JP" dirty="0"/>
              <a:t>API</a:t>
            </a:r>
            <a:r>
              <a:rPr lang="ja-JP" altLang="en-US" dirty="0"/>
              <a:t>の活用</a:t>
            </a:r>
            <a:endParaRPr lang="en-US" altLang="ja-JP" dirty="0"/>
          </a:p>
          <a:p>
            <a:pPr lvl="1"/>
            <a:endParaRPr lang="en-US" altLang="ja-JP" dirty="0"/>
          </a:p>
          <a:p>
            <a:pPr lvl="1"/>
            <a:endParaRPr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a:xfrm>
            <a:off x="9829800" y="6480416"/>
            <a:ext cx="2743200" cy="365125"/>
          </a:xfrm>
        </p:spPr>
        <p:txBody>
          <a:bodyPr/>
          <a:lstStyle/>
          <a:p>
            <a:pPr>
              <a:defRPr/>
            </a:pPr>
            <a:fld id="{3C3BFEE1-B11D-4F33-BE4E-1752C7FA7201}" type="slidenum">
              <a:rPr lang="ja-JP" altLang="en-US" smtClean="0"/>
              <a:pPr>
                <a:defRPr/>
              </a:pPr>
              <a:t>77</a:t>
            </a:fld>
            <a:endParaRPr lang="ja-JP" altLang="en-US" dirty="0"/>
          </a:p>
        </p:txBody>
      </p:sp>
    </p:spTree>
    <p:extLst>
      <p:ext uri="{BB962C8B-B14F-4D97-AF65-F5344CB8AC3E}">
        <p14:creationId xmlns:p14="http://schemas.microsoft.com/office/powerpoint/2010/main" val="3808176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6200" y="0"/>
            <a:ext cx="12192000" cy="928668"/>
          </a:xfrm>
        </p:spPr>
        <p:txBody>
          <a:bodyPr>
            <a:noAutofit/>
          </a:bodyPr>
          <a:lstStyle/>
          <a:p>
            <a:r>
              <a:rPr lang="ja-JP" altLang="en-US" sz="3200" dirty="0"/>
              <a:t>関係機関に何を期待するか？</a:t>
            </a:r>
          </a:p>
        </p:txBody>
      </p:sp>
      <p:sp>
        <p:nvSpPr>
          <p:cNvPr id="6" name="コンテンツ プレースホルダー 5"/>
          <p:cNvSpPr>
            <a:spLocks noGrp="1"/>
          </p:cNvSpPr>
          <p:nvPr>
            <p:ph sz="half" idx="1"/>
          </p:nvPr>
        </p:nvSpPr>
        <p:spPr>
          <a:xfrm>
            <a:off x="199768" y="1503264"/>
            <a:ext cx="5896232" cy="5112166"/>
          </a:xfrm>
        </p:spPr>
        <p:txBody>
          <a:bodyPr>
            <a:normAutofit fontScale="92500" lnSpcReduction="20000"/>
          </a:bodyPr>
          <a:lstStyle/>
          <a:p>
            <a:r>
              <a:rPr lang="ja-JP" altLang="en-US" dirty="0">
                <a:solidFill>
                  <a:srgbClr val="FF0000"/>
                </a:solidFill>
              </a:rPr>
              <a:t>流通本の書誌作成の負荷の低減</a:t>
            </a:r>
            <a:endParaRPr lang="en-US" altLang="ja-JP" dirty="0">
              <a:solidFill>
                <a:srgbClr val="FF0000"/>
              </a:solidFill>
            </a:endParaRPr>
          </a:p>
          <a:p>
            <a:pPr lvl="1"/>
            <a:r>
              <a:rPr lang="ja-JP" altLang="en-US" dirty="0"/>
              <a:t>近刊情報・インプロセスデータ取り込み機能を実装するための情報提供、技術支援</a:t>
            </a:r>
          </a:p>
          <a:p>
            <a:pPr lvl="2"/>
            <a:r>
              <a:rPr lang="en-US" altLang="ja-JP" dirty="0"/>
              <a:t>EXCEL</a:t>
            </a:r>
            <a:r>
              <a:rPr lang="ja-JP" altLang="en-US" dirty="0"/>
              <a:t>シートでの書誌取り込みもその</a:t>
            </a:r>
            <a:r>
              <a:rPr lang="en-US" altLang="ja-JP" dirty="0"/>
              <a:t>1</a:t>
            </a:r>
            <a:r>
              <a:rPr lang="ja-JP" altLang="en-US" dirty="0"/>
              <a:t>つ</a:t>
            </a:r>
          </a:p>
          <a:p>
            <a:pPr lvl="1"/>
            <a:r>
              <a:rPr lang="ja-JP" altLang="en-US" dirty="0"/>
              <a:t>出版社が提供する販売情報、書評等を書誌情報を補強する情報として提供</a:t>
            </a:r>
          </a:p>
          <a:p>
            <a:r>
              <a:rPr lang="ja-JP" altLang="en-US" dirty="0">
                <a:solidFill>
                  <a:srgbClr val="FF0000"/>
                </a:solidFill>
              </a:rPr>
              <a:t>地域資料の書誌・目次作成の負荷の低減</a:t>
            </a:r>
            <a:endParaRPr lang="en-US" altLang="ja-JP" dirty="0">
              <a:solidFill>
                <a:srgbClr val="FF0000"/>
              </a:solidFill>
            </a:endParaRPr>
          </a:p>
          <a:p>
            <a:pPr lvl="1"/>
            <a:r>
              <a:rPr kumimoji="1" lang="ja-JP" altLang="en-US" dirty="0"/>
              <a:t>クラウドソーシングでの書誌・目次作成環境の提供</a:t>
            </a:r>
            <a:endParaRPr kumimoji="1" lang="en-US" altLang="ja-JP" dirty="0"/>
          </a:p>
          <a:p>
            <a:r>
              <a:rPr lang="ja-JP" altLang="en-US" dirty="0">
                <a:solidFill>
                  <a:srgbClr val="FF0000"/>
                </a:solidFill>
              </a:rPr>
              <a:t>地域資料のオープンデータ化の支援</a:t>
            </a:r>
            <a:r>
              <a:rPr lang="ja-JP" altLang="en-US" dirty="0"/>
              <a:t>（ガイドラインおよび研修等）</a:t>
            </a:r>
            <a:endParaRPr lang="en-US" altLang="ja-JP" dirty="0"/>
          </a:p>
          <a:p>
            <a:pPr lvl="1"/>
            <a:r>
              <a:rPr lang="ja-JP" altLang="en-US" dirty="0"/>
              <a:t>地域資料のデジタル化</a:t>
            </a:r>
            <a:endParaRPr lang="en-US" altLang="ja-JP" dirty="0"/>
          </a:p>
          <a:p>
            <a:pPr lvl="1"/>
            <a:r>
              <a:rPr lang="ja-JP" altLang="en-US" dirty="0"/>
              <a:t>メタデータ作成</a:t>
            </a:r>
            <a:endParaRPr lang="en-US" altLang="ja-JP" dirty="0"/>
          </a:p>
          <a:p>
            <a:pPr lvl="1"/>
            <a:r>
              <a:rPr lang="ja-JP" altLang="en-US" dirty="0"/>
              <a:t>アーカイブ構築</a:t>
            </a:r>
            <a:endParaRPr lang="en-US" altLang="ja-JP" dirty="0"/>
          </a:p>
          <a:p>
            <a:pPr lvl="1"/>
            <a:r>
              <a:rPr lang="ja-JP" altLang="en-US" dirty="0"/>
              <a:t>外部への提供用の標準</a:t>
            </a:r>
            <a:r>
              <a:rPr lang="en-US" altLang="ja-JP" dirty="0"/>
              <a:t>API</a:t>
            </a:r>
            <a:r>
              <a:rPr lang="ja-JP" altLang="en-US" dirty="0"/>
              <a:t>の実装</a:t>
            </a:r>
            <a:endParaRPr lang="en-US" altLang="ja-JP" dirty="0"/>
          </a:p>
          <a:p>
            <a:pPr lvl="1"/>
            <a:r>
              <a:rPr lang="ja-JP" altLang="en-US" dirty="0"/>
              <a:t>地域資料の</a:t>
            </a:r>
            <a:r>
              <a:rPr lang="en-US" altLang="ja-JP" dirty="0"/>
              <a:t>NDL</a:t>
            </a:r>
            <a:r>
              <a:rPr lang="ja-JP" altLang="en-US" dirty="0"/>
              <a:t>からの図書館送信サービス</a:t>
            </a:r>
            <a:endParaRPr lang="en-US" altLang="ja-JP" dirty="0"/>
          </a:p>
          <a:p>
            <a:endParaRPr kumimoji="1" lang="en-US" altLang="ja-JP" dirty="0"/>
          </a:p>
          <a:p>
            <a:pPr lvl="1"/>
            <a:endParaRPr kumimoji="1" lang="en-US" altLang="ja-JP" dirty="0"/>
          </a:p>
          <a:p>
            <a:pPr lvl="1"/>
            <a:endParaRPr kumimoji="1" lang="ja-JP" altLang="en-US" dirty="0"/>
          </a:p>
        </p:txBody>
      </p:sp>
      <p:sp>
        <p:nvSpPr>
          <p:cNvPr id="2" name="コンテンツ プレースホルダー 1"/>
          <p:cNvSpPr>
            <a:spLocks noGrp="1"/>
          </p:cNvSpPr>
          <p:nvPr>
            <p:ph sz="half" idx="2"/>
          </p:nvPr>
        </p:nvSpPr>
        <p:spPr>
          <a:xfrm>
            <a:off x="5974080" y="1625184"/>
            <a:ext cx="6019800" cy="5112166"/>
          </a:xfrm>
        </p:spPr>
        <p:txBody>
          <a:bodyPr>
            <a:normAutofit fontScale="92500" lnSpcReduction="20000"/>
          </a:bodyPr>
          <a:lstStyle/>
          <a:p>
            <a:r>
              <a:rPr kumimoji="1" lang="ja-JP" altLang="en-US" dirty="0"/>
              <a:t>人・</a:t>
            </a:r>
            <a:r>
              <a:rPr lang="ja-JP" altLang="en-US" dirty="0"/>
              <a:t>物</a:t>
            </a:r>
            <a:r>
              <a:rPr kumimoji="1" lang="ja-JP" altLang="en-US" dirty="0"/>
              <a:t>・金の資源の確保</a:t>
            </a:r>
            <a:endParaRPr kumimoji="1" lang="en-US" altLang="ja-JP" dirty="0"/>
          </a:p>
          <a:p>
            <a:pPr lvl="1"/>
            <a:r>
              <a:rPr lang="ja-JP" altLang="en-US" dirty="0">
                <a:solidFill>
                  <a:srgbClr val="FF0000"/>
                </a:solidFill>
              </a:rPr>
              <a:t>知財画</a:t>
            </a:r>
            <a:r>
              <a:rPr lang="en-US" altLang="ja-JP" dirty="0">
                <a:solidFill>
                  <a:srgbClr val="FF0000"/>
                </a:solidFill>
              </a:rPr>
              <a:t>2015</a:t>
            </a:r>
            <a:r>
              <a:rPr lang="ja-JP" altLang="en-US" dirty="0">
                <a:solidFill>
                  <a:srgbClr val="FF0000"/>
                </a:solidFill>
              </a:rPr>
              <a:t>の推進</a:t>
            </a:r>
            <a:endParaRPr lang="en-US" altLang="ja-JP" dirty="0">
              <a:solidFill>
                <a:srgbClr val="FF0000"/>
              </a:solidFill>
            </a:endParaRPr>
          </a:p>
          <a:p>
            <a:pPr lvl="2"/>
            <a:r>
              <a:rPr lang="ja-JP" altLang="en-US" dirty="0"/>
              <a:t>アーカイブ構築の基盤整備、人財育成プログラムの実施</a:t>
            </a:r>
            <a:endParaRPr lang="en-US" altLang="ja-JP" dirty="0"/>
          </a:p>
          <a:p>
            <a:pPr lvl="1"/>
            <a:r>
              <a:rPr lang="en-US" altLang="ja-JP" dirty="0" err="1">
                <a:solidFill>
                  <a:srgbClr val="FF0000"/>
                </a:solidFill>
              </a:rPr>
              <a:t>i</a:t>
            </a:r>
            <a:r>
              <a:rPr lang="ja-JP" altLang="en-US" dirty="0">
                <a:solidFill>
                  <a:srgbClr val="FF0000"/>
                </a:solidFill>
              </a:rPr>
              <a:t>コンピテンシ・ディクショナリ</a:t>
            </a:r>
            <a:endParaRPr lang="en-US" altLang="ja-JP" dirty="0">
              <a:solidFill>
                <a:srgbClr val="FF0000"/>
              </a:solidFill>
            </a:endParaRPr>
          </a:p>
          <a:p>
            <a:pPr lvl="2"/>
            <a:r>
              <a:rPr lang="ja-JP" altLang="en-US" dirty="0"/>
              <a:t>タスクプロフィール</a:t>
            </a:r>
            <a:endParaRPr lang="en-US" altLang="ja-JP" dirty="0"/>
          </a:p>
          <a:p>
            <a:pPr lvl="3"/>
            <a:r>
              <a:rPr lang="ja-JP" altLang="en-US" dirty="0"/>
              <a:t>業務遂行に必要なタスクの集合</a:t>
            </a:r>
            <a:endParaRPr lang="en-US" altLang="ja-JP" dirty="0"/>
          </a:p>
          <a:p>
            <a:pPr lvl="2"/>
            <a:r>
              <a:rPr kumimoji="1" lang="ja-JP" altLang="en-US" dirty="0"/>
              <a:t>タスク</a:t>
            </a:r>
            <a:r>
              <a:rPr lang="ja-JP" altLang="en-US" dirty="0"/>
              <a:t>（業務）</a:t>
            </a:r>
            <a:endParaRPr lang="en-US" altLang="ja-JP" dirty="0"/>
          </a:p>
          <a:p>
            <a:pPr lvl="2"/>
            <a:r>
              <a:rPr kumimoji="1" lang="ja-JP" altLang="en-US" dirty="0"/>
              <a:t>スキル</a:t>
            </a:r>
            <a:r>
              <a:rPr lang="ja-JP" altLang="en-US" dirty="0"/>
              <a:t>（タスク遂行に必要なスキル）</a:t>
            </a:r>
            <a:endParaRPr lang="en-US" altLang="ja-JP" dirty="0"/>
          </a:p>
          <a:p>
            <a:pPr lvl="2"/>
            <a:r>
              <a:rPr kumimoji="1" lang="ja-JP" altLang="en-US" dirty="0"/>
              <a:t>知識</a:t>
            </a:r>
            <a:r>
              <a:rPr lang="ja-JP" altLang="en-US" dirty="0"/>
              <a:t>（</a:t>
            </a:r>
            <a:r>
              <a:rPr kumimoji="1" lang="ja-JP" altLang="en-US" dirty="0"/>
              <a:t>スキルを裏付ける知識）</a:t>
            </a:r>
            <a:endParaRPr kumimoji="1" lang="en-US" altLang="ja-JP" dirty="0"/>
          </a:p>
          <a:p>
            <a:pPr lvl="1"/>
            <a:r>
              <a:rPr lang="ja-JP" altLang="en-US" dirty="0">
                <a:solidFill>
                  <a:srgbClr val="FF0000"/>
                </a:solidFill>
              </a:rPr>
              <a:t>図書館職員向けタスクプロフィールの作成</a:t>
            </a:r>
            <a:endParaRPr lang="en-US" altLang="ja-JP" dirty="0">
              <a:solidFill>
                <a:srgbClr val="FF0000"/>
              </a:solidFill>
            </a:endParaRPr>
          </a:p>
          <a:p>
            <a:pPr lvl="2"/>
            <a:r>
              <a:rPr lang="ja-JP" altLang="en-US" dirty="0"/>
              <a:t>図書館職員に必要なスキル、知識に特化して体系的に習得できるように</a:t>
            </a:r>
            <a:endParaRPr lang="en-US" altLang="ja-JP" dirty="0"/>
          </a:p>
          <a:p>
            <a:pPr lvl="1"/>
            <a:r>
              <a:rPr lang="ja-JP" altLang="en-US" dirty="0"/>
              <a:t>必要とするスキル、知識の習得</a:t>
            </a:r>
            <a:endParaRPr lang="en-US" altLang="ja-JP" dirty="0"/>
          </a:p>
          <a:p>
            <a:pPr lvl="2"/>
            <a:r>
              <a:rPr lang="ja-JP" altLang="en-US" dirty="0"/>
              <a:t>各種研修による習得→教育機関、</a:t>
            </a:r>
            <a:r>
              <a:rPr lang="en-US" altLang="ja-JP" dirty="0"/>
              <a:t>IPA</a:t>
            </a:r>
            <a:r>
              <a:rPr lang="ja-JP" altLang="en-US" dirty="0"/>
              <a:t>等</a:t>
            </a:r>
            <a:endParaRPr lang="en-US" altLang="ja-JP" dirty="0"/>
          </a:p>
          <a:p>
            <a:pPr lvl="2"/>
            <a:r>
              <a:rPr lang="ja-JP" altLang="en-US" dirty="0"/>
              <a:t>優秀な人材の下での</a:t>
            </a:r>
            <a:r>
              <a:rPr lang="en-US" altLang="ja-JP" dirty="0"/>
              <a:t>OJT</a:t>
            </a:r>
          </a:p>
          <a:p>
            <a:pPr lvl="1"/>
            <a:r>
              <a:rPr lang="ja-JP" altLang="en-US" dirty="0"/>
              <a:t>スキル、知識の評価</a:t>
            </a:r>
            <a:endParaRPr lang="en-US" altLang="ja-JP" dirty="0"/>
          </a:p>
          <a:p>
            <a:pPr lvl="2"/>
            <a:r>
              <a:rPr lang="ja-JP" altLang="en-US" dirty="0"/>
              <a:t>情報処理関連試験</a:t>
            </a:r>
            <a:endParaRPr lang="en-US" altLang="ja-JP" dirty="0"/>
          </a:p>
          <a:p>
            <a:pPr lvl="2"/>
            <a:endParaRPr lang="en-US" altLang="ja-JP" dirty="0"/>
          </a:p>
          <a:p>
            <a:pPr lvl="1"/>
            <a:endParaRPr kumimoji="1" lang="en-US" altLang="ja-JP" dirty="0"/>
          </a:p>
        </p:txBody>
      </p:sp>
      <p:sp>
        <p:nvSpPr>
          <p:cNvPr id="3" name="フッター プレースホルダー 2"/>
          <p:cNvSpPr>
            <a:spLocks noGrp="1"/>
          </p:cNvSpPr>
          <p:nvPr>
            <p:ph type="ftr" sz="quarter" idx="11"/>
          </p:nvPr>
        </p:nvSpPr>
        <p:spPr/>
        <p:txBody>
          <a:bodyPr/>
          <a:lstStyle/>
          <a:p>
            <a:pPr>
              <a:defRPr/>
            </a:pPr>
            <a:endParaRPr lang="ja-JP" altLang="en-US" dirty="0"/>
          </a:p>
        </p:txBody>
      </p:sp>
      <p:sp>
        <p:nvSpPr>
          <p:cNvPr id="4" name="スライド番号プレースホルダー 3"/>
          <p:cNvSpPr>
            <a:spLocks noGrp="1"/>
          </p:cNvSpPr>
          <p:nvPr>
            <p:ph type="sldNum" sz="quarter" idx="12"/>
          </p:nvPr>
        </p:nvSpPr>
        <p:spPr/>
        <p:txBody>
          <a:bodyPr/>
          <a:lstStyle/>
          <a:p>
            <a:pPr>
              <a:defRPr/>
            </a:pPr>
            <a:fld id="{3C3BFEE1-B11D-4F33-BE4E-1752C7FA7201}" type="slidenum">
              <a:rPr lang="ja-JP" altLang="en-US" smtClean="0"/>
              <a:pPr>
                <a:defRPr/>
              </a:pPr>
              <a:t>78</a:t>
            </a:fld>
            <a:endParaRPr lang="ja-JP" altLang="en-US" dirty="0"/>
          </a:p>
        </p:txBody>
      </p:sp>
      <p:sp>
        <p:nvSpPr>
          <p:cNvPr id="8" name="横巻き 7"/>
          <p:cNvSpPr/>
          <p:nvPr/>
        </p:nvSpPr>
        <p:spPr>
          <a:xfrm>
            <a:off x="2377440" y="746760"/>
            <a:ext cx="7940040" cy="716279"/>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公共図書館でのデジタル化とアーカイブ構築・提供を推進するために、国等の外部機関が様々な形で支援することを期待する。</a:t>
            </a:r>
          </a:p>
        </p:txBody>
      </p:sp>
    </p:spTree>
    <p:extLst>
      <p:ext uri="{BB962C8B-B14F-4D97-AF65-F5344CB8AC3E}">
        <p14:creationId xmlns:p14="http://schemas.microsoft.com/office/powerpoint/2010/main" val="3270773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課題論点</a:t>
            </a:r>
            <a:endParaRPr kumimoji="1" lang="ja-JP" altLang="en-US" dirty="0"/>
          </a:p>
        </p:txBody>
      </p:sp>
      <p:sp>
        <p:nvSpPr>
          <p:cNvPr id="3" name="コンテンツ プレースホルダー 2"/>
          <p:cNvSpPr>
            <a:spLocks noGrp="1"/>
          </p:cNvSpPr>
          <p:nvPr>
            <p:ph idx="1"/>
          </p:nvPr>
        </p:nvSpPr>
        <p:spPr>
          <a:xfrm>
            <a:off x="838200" y="965200"/>
            <a:ext cx="10515600" cy="5746496"/>
          </a:xfrm>
        </p:spPr>
        <p:txBody>
          <a:bodyPr>
            <a:normAutofit fontScale="92500" lnSpcReduction="10000"/>
          </a:bodyPr>
          <a:lstStyle/>
          <a:p>
            <a:r>
              <a:rPr lang="ja-JP" altLang="en-US" dirty="0"/>
              <a:t>公的機関としての理念</a:t>
            </a:r>
            <a:endParaRPr lang="en-US" altLang="ja-JP" dirty="0"/>
          </a:p>
          <a:p>
            <a:pPr lvl="1"/>
            <a:r>
              <a:rPr lang="ja-JP" altLang="en-US" dirty="0"/>
              <a:t>設立趣旨を果たす権利（権限）には、実施の責任と義務がある。</a:t>
            </a:r>
            <a:endParaRPr lang="en-US" altLang="ja-JP" dirty="0"/>
          </a:p>
          <a:p>
            <a:pPr lvl="2"/>
            <a:r>
              <a:rPr lang="ja-JP" altLang="en-US" dirty="0"/>
              <a:t>実施の責任と義務を果たさなければ、存立意義も失われる。</a:t>
            </a:r>
            <a:endParaRPr lang="en-US" altLang="ja-JP" dirty="0"/>
          </a:p>
          <a:p>
            <a:r>
              <a:rPr lang="ja-JP" altLang="en-US" dirty="0"/>
              <a:t>市区町村立図書館（地域住民サービス、地域活性化の拠点）</a:t>
            </a:r>
            <a:endParaRPr lang="en-US" altLang="ja-JP" dirty="0"/>
          </a:p>
          <a:p>
            <a:pPr lvl="1"/>
            <a:r>
              <a:rPr lang="ja-JP" altLang="en-US" dirty="0"/>
              <a:t>新刊文芸書の充実より、身近な図書館として、</a:t>
            </a:r>
            <a:r>
              <a:rPr lang="en-US" altLang="ja-JP" dirty="0"/>
              <a:t>IT</a:t>
            </a:r>
            <a:r>
              <a:rPr lang="ja-JP" altLang="en-US" dirty="0"/>
              <a:t>を活用して、様々な情報を得られる場の充実が重要ではないか</a:t>
            </a:r>
            <a:endParaRPr lang="en-US" altLang="ja-JP" dirty="0"/>
          </a:p>
          <a:p>
            <a:r>
              <a:rPr lang="ja-JP" altLang="en-US" dirty="0"/>
              <a:t>県立図書館</a:t>
            </a:r>
            <a:endParaRPr lang="en-US" altLang="ja-JP" dirty="0"/>
          </a:p>
          <a:p>
            <a:pPr lvl="1"/>
            <a:r>
              <a:rPr lang="ja-JP" altLang="en-US" dirty="0"/>
              <a:t>市区町村図書館での電子図書館サービスの導入を支援することが重要ではないか</a:t>
            </a:r>
            <a:endParaRPr lang="en-US" altLang="ja-JP" dirty="0"/>
          </a:p>
          <a:p>
            <a:r>
              <a:rPr lang="en-US" altLang="ja-JP" dirty="0"/>
              <a:t>NDL</a:t>
            </a:r>
          </a:p>
          <a:p>
            <a:pPr lvl="1"/>
            <a:r>
              <a:rPr lang="ja-JP" altLang="en-US" dirty="0"/>
              <a:t>ストックとして、将来の利用を保証するために、国民には国内刊行物を納本義務があり、また、</a:t>
            </a:r>
            <a:r>
              <a:rPr lang="en-US" altLang="ja-JP" dirty="0"/>
              <a:t>NDL</a:t>
            </a:r>
            <a:r>
              <a:rPr lang="ja-JP" altLang="en-US" dirty="0"/>
              <a:t>は網羅的に収集して保存する責任と義務がある</a:t>
            </a:r>
            <a:endParaRPr lang="en-US" altLang="ja-JP" dirty="0"/>
          </a:p>
          <a:p>
            <a:pPr lvl="1"/>
            <a:r>
              <a:rPr lang="ja-JP" altLang="en-US" dirty="0"/>
              <a:t>フローとして、現在の利用者に対しての利用の保証は、すでに各機関で分担したビジネスモデルがあるのではないか</a:t>
            </a:r>
            <a:endParaRPr lang="en-US" altLang="ja-JP" dirty="0"/>
          </a:p>
          <a:p>
            <a:r>
              <a:rPr lang="ja-JP" altLang="en-US" dirty="0"/>
              <a:t>出版界</a:t>
            </a:r>
            <a:endParaRPr lang="en-US" altLang="ja-JP" dirty="0"/>
          </a:p>
          <a:p>
            <a:pPr lvl="1"/>
            <a:r>
              <a:rPr lang="ja-JP" altLang="en-US" dirty="0"/>
              <a:t>電子出版権は、出版社の権利ではあるが、それは、利用者に対しての義務は？</a:t>
            </a:r>
            <a:endParaRPr lang="en-US" altLang="ja-JP" dirty="0"/>
          </a:p>
          <a:p>
            <a:pPr lvl="1"/>
            <a:r>
              <a:rPr lang="ja-JP" altLang="en-US" dirty="0"/>
              <a:t>絶版になっている資料のインターネット公開制限は誰のため？</a:t>
            </a:r>
            <a:endParaRPr lang="en-US" altLang="ja-JP" dirty="0"/>
          </a:p>
          <a:p>
            <a:pPr lvl="1"/>
            <a:endParaRPr lang="en-US" altLang="ja-JP" dirty="0"/>
          </a:p>
          <a:p>
            <a:pPr lvl="1"/>
            <a:endParaRPr lang="en-US" altLang="ja-JP" dirty="0"/>
          </a:p>
        </p:txBody>
      </p:sp>
    </p:spTree>
    <p:extLst>
      <p:ext uri="{BB962C8B-B14F-4D97-AF65-F5344CB8AC3E}">
        <p14:creationId xmlns:p14="http://schemas.microsoft.com/office/powerpoint/2010/main" val="335445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95032" y="120911"/>
            <a:ext cx="7808974" cy="401605"/>
          </a:xfrm>
        </p:spPr>
        <p:txBody>
          <a:bodyPr>
            <a:normAutofit/>
          </a:bodyPr>
          <a:lstStyle/>
          <a:p>
            <a:r>
              <a:rPr lang="en-US" altLang="ja-JP" sz="2000" dirty="0">
                <a:cs typeface="Meiryo UI" panose="020B0604030504040204" pitchFamily="50" charset="-128"/>
              </a:rPr>
              <a:t>DAP34 </a:t>
            </a:r>
            <a:r>
              <a:rPr lang="ja-JP" altLang="en-US" sz="2000" dirty="0">
                <a:cs typeface="Meiryo UI" panose="020B0604030504040204" pitchFamily="50" charset="-128"/>
              </a:rPr>
              <a:t>次世代サービスの構築のために</a:t>
            </a:r>
          </a:p>
        </p:txBody>
      </p:sp>
      <p:sp>
        <p:nvSpPr>
          <p:cNvPr id="3" name="下リボン 2"/>
          <p:cNvSpPr/>
          <p:nvPr/>
        </p:nvSpPr>
        <p:spPr>
          <a:xfrm>
            <a:off x="8889246" y="339295"/>
            <a:ext cx="1343326" cy="939027"/>
          </a:xfrm>
          <a:prstGeom prst="ribbon">
            <a:avLst>
              <a:gd name="adj1" fmla="val 16667"/>
              <a:gd name="adj2" fmla="val 75000"/>
            </a:avLst>
          </a:prstGeom>
        </p:spPr>
        <p:style>
          <a:lnRef idx="2">
            <a:schemeClr val="accent2"/>
          </a:lnRef>
          <a:fillRef idx="1">
            <a:schemeClr val="lt1"/>
          </a:fillRef>
          <a:effectRef idx="0">
            <a:schemeClr val="accent2"/>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目指すところ</a:t>
            </a:r>
          </a:p>
        </p:txBody>
      </p:sp>
      <p:sp>
        <p:nvSpPr>
          <p:cNvPr id="4" name="タイトル 1"/>
          <p:cNvSpPr txBox="1">
            <a:spLocks/>
          </p:cNvSpPr>
          <p:nvPr/>
        </p:nvSpPr>
        <p:spPr>
          <a:xfrm>
            <a:off x="1582057" y="24722"/>
            <a:ext cx="8592457" cy="497794"/>
          </a:xfrm>
          <a:prstGeom prst="rect">
            <a:avLst/>
          </a:prstGeom>
        </p:spPr>
        <p:txBody>
          <a:bodyPr vert="horz" lIns="76806" tIns="38403" rIns="76806" bIns="38403" rtlCol="0" anchor="ctr">
            <a:normAutofit fontScale="92500" lnSpcReduction="10000"/>
          </a:bodyPr>
          <a:lstStyle>
            <a:lvl1pPr algn="ctr" defTabSz="1075284" rtl="0" eaLnBrk="1" latinLnBrk="0" hangingPunct="1">
              <a:lnSpc>
                <a:spcPct val="90000"/>
              </a:lnSpc>
              <a:spcBef>
                <a:spcPct val="0"/>
              </a:spcBef>
              <a:buNone/>
              <a:defRPr kumimoji="1" sz="5200" kern="1200">
                <a:solidFill>
                  <a:schemeClr val="tx1"/>
                </a:solidFill>
                <a:latin typeface="Meiryo UI" panose="020B0604030504040204" pitchFamily="50" charset="-128"/>
                <a:ea typeface="Meiryo UI" panose="020B0604030504040204" pitchFamily="50" charset="-128"/>
                <a:cs typeface="+mj-cs"/>
              </a:defRPr>
            </a:lvl1pPr>
          </a:lstStyle>
          <a:p>
            <a:endParaRPr lang="ja-JP" altLang="en-US" sz="3714" dirty="0">
              <a:cs typeface="Meiryo UI" panose="020B0604030504040204" pitchFamily="50" charset="-128"/>
            </a:endParaRPr>
          </a:p>
        </p:txBody>
      </p:sp>
      <p:sp>
        <p:nvSpPr>
          <p:cNvPr id="5" name="正方形/長方形 4"/>
          <p:cNvSpPr/>
          <p:nvPr/>
        </p:nvSpPr>
        <p:spPr>
          <a:xfrm>
            <a:off x="1591849" y="626179"/>
            <a:ext cx="3333583" cy="984566"/>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デジタルアーカイブの歴史</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【DAX40-02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電子図書館サービスの始動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】【DAX40-03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電子図書館サービスから知識インフラの構築へ</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a:xfrm>
            <a:off x="1743253" y="990184"/>
            <a:ext cx="8693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デジタルアーカイブの歩み</a:t>
            </a:r>
          </a:p>
        </p:txBody>
      </p:sp>
      <p:sp>
        <p:nvSpPr>
          <p:cNvPr id="7" name="角丸四角形 6"/>
          <p:cNvSpPr/>
          <p:nvPr/>
        </p:nvSpPr>
        <p:spPr>
          <a:xfrm>
            <a:off x="2739308" y="943786"/>
            <a:ext cx="932856"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デジタルアーカイブポータル</a:t>
            </a:r>
          </a:p>
        </p:txBody>
      </p:sp>
      <p:sp>
        <p:nvSpPr>
          <p:cNvPr id="8" name="角丸四角形 7"/>
          <p:cNvSpPr/>
          <p:nvPr/>
        </p:nvSpPr>
        <p:spPr>
          <a:xfrm>
            <a:off x="2739309" y="1198787"/>
            <a:ext cx="750924"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a:t>
            </a:r>
          </a:p>
        </p:txBody>
      </p:sp>
      <p:sp>
        <p:nvSpPr>
          <p:cNvPr id="9" name="角丸四角形 8"/>
          <p:cNvSpPr/>
          <p:nvPr/>
        </p:nvSpPr>
        <p:spPr>
          <a:xfrm>
            <a:off x="3712402" y="945202"/>
            <a:ext cx="895958" cy="17015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PORTA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NDLSearch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角丸四角形 9"/>
          <p:cNvSpPr/>
          <p:nvPr/>
        </p:nvSpPr>
        <p:spPr>
          <a:xfrm>
            <a:off x="3720239" y="1178867"/>
            <a:ext cx="812074"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ひなぎく→知識インフラ</a:t>
            </a:r>
          </a:p>
        </p:txBody>
      </p:sp>
      <p:sp>
        <p:nvSpPr>
          <p:cNvPr id="11" name="正方形/長方形 10"/>
          <p:cNvSpPr/>
          <p:nvPr/>
        </p:nvSpPr>
        <p:spPr>
          <a:xfrm>
            <a:off x="5136949" y="606285"/>
            <a:ext cx="2131104" cy="90987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次世代サービスの想定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【DAX40-04 ICT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の急速な発展と図書館を取り巻くサービスの変革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】DAX40-05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「知の共有化」の実現を目指した構想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】】DAX40-07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課題テーマ</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今後の図書館サービスシステムの構築を考える</a:t>
            </a:r>
          </a:p>
          <a:p>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角丸四角形 11"/>
          <p:cNvSpPr/>
          <p:nvPr/>
        </p:nvSpPr>
        <p:spPr>
          <a:xfrm>
            <a:off x="5283995" y="1059541"/>
            <a:ext cx="725208"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次世代サービス</a:t>
            </a:r>
          </a:p>
        </p:txBody>
      </p:sp>
      <p:sp>
        <p:nvSpPr>
          <p:cNvPr id="13" name="角丸四角形 12"/>
          <p:cNvSpPr/>
          <p:nvPr/>
        </p:nvSpPr>
        <p:spPr>
          <a:xfrm>
            <a:off x="5310562" y="1285164"/>
            <a:ext cx="672208"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サービスイメージ</a:t>
            </a:r>
          </a:p>
        </p:txBody>
      </p:sp>
      <p:sp>
        <p:nvSpPr>
          <p:cNvPr id="14" name="角丸四角形 13"/>
          <p:cNvSpPr/>
          <p:nvPr/>
        </p:nvSpPr>
        <p:spPr>
          <a:xfrm>
            <a:off x="6134701" y="1291857"/>
            <a:ext cx="660026"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必要な機能</a:t>
            </a:r>
          </a:p>
        </p:txBody>
      </p:sp>
      <p:sp>
        <p:nvSpPr>
          <p:cNvPr id="15" name="角丸四角形 14"/>
          <p:cNvSpPr/>
          <p:nvPr/>
        </p:nvSpPr>
        <p:spPr>
          <a:xfrm>
            <a:off x="6150544" y="1059541"/>
            <a:ext cx="885111"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未来の図書館を作るとは</a:t>
            </a:r>
          </a:p>
        </p:txBody>
      </p:sp>
      <p:sp>
        <p:nvSpPr>
          <p:cNvPr id="16" name="正方形/長方形 15"/>
          <p:cNvSpPr/>
          <p:nvPr/>
        </p:nvSpPr>
        <p:spPr>
          <a:xfrm>
            <a:off x="7621395" y="598509"/>
            <a:ext cx="1161619" cy="69650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年後に運用するシステムのイメージ</a:t>
            </a:r>
          </a:p>
        </p:txBody>
      </p:sp>
      <p:sp>
        <p:nvSpPr>
          <p:cNvPr id="17" name="角丸四角形 16"/>
          <p:cNvSpPr/>
          <p:nvPr/>
        </p:nvSpPr>
        <p:spPr>
          <a:xfrm>
            <a:off x="7752241" y="944792"/>
            <a:ext cx="599606"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構築イメージ</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3281850" y="1949990"/>
            <a:ext cx="1062121" cy="116520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a:t>
            </a:r>
          </a:p>
        </p:txBody>
      </p:sp>
      <p:sp>
        <p:nvSpPr>
          <p:cNvPr id="19" name="角丸四角形 18"/>
          <p:cNvSpPr/>
          <p:nvPr/>
        </p:nvSpPr>
        <p:spPr>
          <a:xfrm>
            <a:off x="3373993" y="2199543"/>
            <a:ext cx="721748"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p>
        </p:txBody>
      </p:sp>
      <p:sp>
        <p:nvSpPr>
          <p:cNvPr id="20" name="角丸四角形 19"/>
          <p:cNvSpPr/>
          <p:nvPr/>
        </p:nvSpPr>
        <p:spPr>
          <a:xfrm>
            <a:off x="3399175" y="2405491"/>
            <a:ext cx="726485"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Digital Transformation</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p>
        </p:txBody>
      </p:sp>
      <p:sp>
        <p:nvSpPr>
          <p:cNvPr id="21" name="正方形/長方形 20"/>
          <p:cNvSpPr/>
          <p:nvPr/>
        </p:nvSpPr>
        <p:spPr>
          <a:xfrm>
            <a:off x="4489663" y="1972543"/>
            <a:ext cx="1306701" cy="1208113"/>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2" name="角丸四角形 21"/>
          <p:cNvSpPr/>
          <p:nvPr/>
        </p:nvSpPr>
        <p:spPr>
          <a:xfrm>
            <a:off x="4551869" y="2170034"/>
            <a:ext cx="709113"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時代のタスク</a:t>
            </a:r>
          </a:p>
        </p:txBody>
      </p:sp>
      <p:sp>
        <p:nvSpPr>
          <p:cNvPr id="23" name="角丸四角形 22"/>
          <p:cNvSpPr/>
          <p:nvPr/>
        </p:nvSpPr>
        <p:spPr>
          <a:xfrm>
            <a:off x="4782046" y="2424099"/>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業務・サービス</a:t>
            </a:r>
          </a:p>
        </p:txBody>
      </p:sp>
      <p:sp>
        <p:nvSpPr>
          <p:cNvPr id="24" name="角丸四角形 23"/>
          <p:cNvSpPr/>
          <p:nvPr/>
        </p:nvSpPr>
        <p:spPr>
          <a:xfrm>
            <a:off x="4787238" y="2673100"/>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25" name="角丸四角形 24"/>
          <p:cNvSpPr/>
          <p:nvPr/>
        </p:nvSpPr>
        <p:spPr>
          <a:xfrm>
            <a:off x="4787238" y="2900409"/>
            <a:ext cx="688251"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p:cNvSpPr/>
          <p:nvPr/>
        </p:nvSpPr>
        <p:spPr>
          <a:xfrm>
            <a:off x="7739768" y="1353187"/>
            <a:ext cx="2273269" cy="223662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時代に適用すべきと思われる技術、普及が見込まれるサービス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角丸四角形 26"/>
          <p:cNvSpPr/>
          <p:nvPr/>
        </p:nvSpPr>
        <p:spPr>
          <a:xfrm>
            <a:off x="9019630" y="2898667"/>
            <a:ext cx="923620"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P2P/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ブロックチェーン技術</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角丸四角形 27"/>
          <p:cNvSpPr/>
          <p:nvPr/>
        </p:nvSpPr>
        <p:spPr>
          <a:xfrm>
            <a:off x="8026617" y="2182708"/>
            <a:ext cx="84017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RPA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IPA</a:t>
            </a:r>
          </a:p>
        </p:txBody>
      </p:sp>
      <p:sp>
        <p:nvSpPr>
          <p:cNvPr id="29" name="角丸四角形 28"/>
          <p:cNvSpPr/>
          <p:nvPr/>
        </p:nvSpPr>
        <p:spPr>
          <a:xfrm>
            <a:off x="7879266" y="3296679"/>
            <a:ext cx="104474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エッジコンピューティング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角丸四角形 29"/>
          <p:cNvSpPr/>
          <p:nvPr/>
        </p:nvSpPr>
        <p:spPr>
          <a:xfrm>
            <a:off x="9055028" y="2576476"/>
            <a:ext cx="81695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データサイエンスツール</a:t>
            </a:r>
          </a:p>
        </p:txBody>
      </p:sp>
      <p:sp>
        <p:nvSpPr>
          <p:cNvPr id="31" name="角丸四角形 30"/>
          <p:cNvSpPr/>
          <p:nvPr/>
        </p:nvSpPr>
        <p:spPr>
          <a:xfrm>
            <a:off x="9114322" y="1801719"/>
            <a:ext cx="757661"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GUI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NUI</a:t>
            </a:r>
          </a:p>
        </p:txBody>
      </p:sp>
      <p:sp>
        <p:nvSpPr>
          <p:cNvPr id="32" name="角丸四角形 31"/>
          <p:cNvSpPr/>
          <p:nvPr/>
        </p:nvSpPr>
        <p:spPr>
          <a:xfrm>
            <a:off x="7879267" y="2981597"/>
            <a:ext cx="987524"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アシスタントデバイス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角丸四角形 32"/>
          <p:cNvSpPr/>
          <p:nvPr/>
        </p:nvSpPr>
        <p:spPr>
          <a:xfrm>
            <a:off x="8000395" y="1877677"/>
            <a:ext cx="892085"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エンタープライズ・チャット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8026619" y="2482250"/>
            <a:ext cx="897397" cy="36453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iPaaS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Integration Platform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角丸四角形 34"/>
          <p:cNvSpPr/>
          <p:nvPr/>
        </p:nvSpPr>
        <p:spPr>
          <a:xfrm>
            <a:off x="9114321" y="2175162"/>
            <a:ext cx="481209" cy="17015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VR</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AR</a:t>
            </a:r>
          </a:p>
        </p:txBody>
      </p:sp>
      <p:sp>
        <p:nvSpPr>
          <p:cNvPr id="36" name="角丸四角形 35"/>
          <p:cNvSpPr/>
          <p:nvPr/>
        </p:nvSpPr>
        <p:spPr>
          <a:xfrm>
            <a:off x="9089418" y="3235389"/>
            <a:ext cx="923621" cy="267345"/>
          </a:xfrm>
          <a:prstGeom prst="roundRect">
            <a:avLst/>
          </a:prstGeom>
        </p:spPr>
        <p:style>
          <a:lnRef idx="1">
            <a:schemeClr val="accent4"/>
          </a:lnRef>
          <a:fillRef idx="2">
            <a:schemeClr val="accent4"/>
          </a:fillRef>
          <a:effectRef idx="1">
            <a:schemeClr val="accent4"/>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働き方改革ソリューションツール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p:cNvSpPr/>
          <p:nvPr/>
        </p:nvSpPr>
        <p:spPr>
          <a:xfrm>
            <a:off x="5878286" y="2034009"/>
            <a:ext cx="1609506" cy="1900948"/>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構築・運用に必要な役割と、必要な技能・知識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DAX40-06-3</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角丸四角形 37"/>
          <p:cNvSpPr/>
          <p:nvPr/>
        </p:nvSpPr>
        <p:spPr>
          <a:xfrm>
            <a:off x="6059241" y="2284671"/>
            <a:ext cx="854351"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必要な役（タスク）</a:t>
            </a:r>
          </a:p>
        </p:txBody>
      </p:sp>
      <p:sp>
        <p:nvSpPr>
          <p:cNvPr id="39" name="角丸四角形 38"/>
          <p:cNvSpPr/>
          <p:nvPr/>
        </p:nvSpPr>
        <p:spPr>
          <a:xfrm>
            <a:off x="6478465" y="2499261"/>
            <a:ext cx="593332"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マネージャ</a:t>
            </a:r>
          </a:p>
        </p:txBody>
      </p:sp>
      <p:sp>
        <p:nvSpPr>
          <p:cNvPr id="40" name="角丸四角形 39"/>
          <p:cNvSpPr/>
          <p:nvPr/>
        </p:nvSpPr>
        <p:spPr>
          <a:xfrm>
            <a:off x="6478463" y="2677991"/>
            <a:ext cx="789589"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データサイエンティスト</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・データアナリスト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6480409" y="2957631"/>
            <a:ext cx="787644" cy="26734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システムエンジニア</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・データエンジニア</a:t>
            </a:r>
          </a:p>
        </p:txBody>
      </p:sp>
      <p:sp>
        <p:nvSpPr>
          <p:cNvPr id="42" name="角丸四角形 41"/>
          <p:cNvSpPr/>
          <p:nvPr/>
        </p:nvSpPr>
        <p:spPr>
          <a:xfrm>
            <a:off x="6148176" y="3276639"/>
            <a:ext cx="1029592" cy="170155"/>
          </a:xfrm>
          <a:prstGeom prst="roundRect">
            <a:avLst/>
          </a:prstGeom>
        </p:spPr>
        <p:style>
          <a:lnRef idx="0">
            <a:schemeClr val="accent1"/>
          </a:lnRef>
          <a:fillRef idx="3">
            <a:schemeClr val="accent1"/>
          </a:fillRef>
          <a:effectRef idx="3">
            <a:schemeClr val="accent1"/>
          </a:effectRef>
          <a:fontRef idx="minor">
            <a:schemeClr val="lt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必要な技能、知識（スキル）</a:t>
            </a:r>
          </a:p>
        </p:txBody>
      </p:sp>
      <p:sp>
        <p:nvSpPr>
          <p:cNvPr id="43" name="正方形/長方形 42"/>
          <p:cNvSpPr/>
          <p:nvPr/>
        </p:nvSpPr>
        <p:spPr>
          <a:xfrm>
            <a:off x="1642271" y="3151898"/>
            <a:ext cx="2408619" cy="159103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標準的なシステム構築プロセス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DAX40-06-2</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2728454" y="3376259"/>
            <a:ext cx="9236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従来型のシステムの開発手法</a:t>
            </a:r>
          </a:p>
        </p:txBody>
      </p:sp>
      <p:sp>
        <p:nvSpPr>
          <p:cNvPr id="45" name="角丸四角形 44"/>
          <p:cNvSpPr/>
          <p:nvPr/>
        </p:nvSpPr>
        <p:spPr>
          <a:xfrm>
            <a:off x="2749362" y="4009501"/>
            <a:ext cx="1026680"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創造的なシステムの開発手法</a:t>
            </a:r>
          </a:p>
        </p:txBody>
      </p:sp>
      <p:sp>
        <p:nvSpPr>
          <p:cNvPr id="46" name="角丸四角形 45"/>
          <p:cNvSpPr/>
          <p:nvPr/>
        </p:nvSpPr>
        <p:spPr>
          <a:xfrm>
            <a:off x="3097586" y="3777237"/>
            <a:ext cx="77152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ウォータフォール</a:t>
            </a:r>
          </a:p>
        </p:txBody>
      </p:sp>
      <p:sp>
        <p:nvSpPr>
          <p:cNvPr id="47" name="角丸四角形 46"/>
          <p:cNvSpPr/>
          <p:nvPr/>
        </p:nvSpPr>
        <p:spPr>
          <a:xfrm>
            <a:off x="3076697" y="4458654"/>
            <a:ext cx="668037"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b="1" dirty="0">
                <a:latin typeface="Meiryo UI" panose="020B0604030504040204" pitchFamily="50" charset="-128"/>
                <a:ea typeface="Meiryo UI" panose="020B0604030504040204" pitchFamily="50" charset="-128"/>
                <a:cs typeface="Meiryo UI" panose="020B0604030504040204" pitchFamily="50" charset="-128"/>
              </a:rPr>
              <a:t>アジャイル</a:t>
            </a:r>
          </a:p>
        </p:txBody>
      </p:sp>
      <p:sp>
        <p:nvSpPr>
          <p:cNvPr id="48" name="正方形/長方形 47"/>
          <p:cNvSpPr/>
          <p:nvPr/>
        </p:nvSpPr>
        <p:spPr>
          <a:xfrm>
            <a:off x="5194311" y="3988094"/>
            <a:ext cx="2938687" cy="89687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時代に必要な能力</a:t>
            </a:r>
          </a:p>
        </p:txBody>
      </p:sp>
      <p:sp>
        <p:nvSpPr>
          <p:cNvPr id="49" name="角丸四角形 48"/>
          <p:cNvSpPr/>
          <p:nvPr/>
        </p:nvSpPr>
        <p:spPr>
          <a:xfrm>
            <a:off x="6683039" y="4137005"/>
            <a:ext cx="1296293"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という部下を使いこなすための能力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角丸四角形 49"/>
          <p:cNvSpPr/>
          <p:nvPr/>
        </p:nvSpPr>
        <p:spPr>
          <a:xfrm>
            <a:off x="6774607" y="4510227"/>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5296578" y="4203459"/>
            <a:ext cx="1296521" cy="26734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が人間をアシストする「インテリジェント・ワークプレイス」</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p:cNvSpPr/>
          <p:nvPr/>
        </p:nvSpPr>
        <p:spPr>
          <a:xfrm>
            <a:off x="8300360" y="3668512"/>
            <a:ext cx="1177771" cy="926791"/>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時代の技能の習得方法</a:t>
            </a:r>
          </a:p>
        </p:txBody>
      </p:sp>
      <p:sp>
        <p:nvSpPr>
          <p:cNvPr id="53" name="角丸四角形 52"/>
          <p:cNvSpPr/>
          <p:nvPr/>
        </p:nvSpPr>
        <p:spPr>
          <a:xfrm>
            <a:off x="8351847" y="3857689"/>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技能の習得方法</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8468750" y="4116124"/>
            <a:ext cx="6206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プログラミング</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角丸四角形 54"/>
          <p:cNvSpPr/>
          <p:nvPr/>
        </p:nvSpPr>
        <p:spPr>
          <a:xfrm>
            <a:off x="8480385" y="4369484"/>
            <a:ext cx="63204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リベラルアーツ</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右矢印 55"/>
          <p:cNvSpPr/>
          <p:nvPr/>
        </p:nvSpPr>
        <p:spPr>
          <a:xfrm>
            <a:off x="4941185" y="905069"/>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右矢印 56"/>
          <p:cNvSpPr/>
          <p:nvPr/>
        </p:nvSpPr>
        <p:spPr>
          <a:xfrm>
            <a:off x="7342173" y="868903"/>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右矢印 57"/>
          <p:cNvSpPr/>
          <p:nvPr/>
        </p:nvSpPr>
        <p:spPr>
          <a:xfrm>
            <a:off x="4299900" y="234734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右矢印 58"/>
          <p:cNvSpPr/>
          <p:nvPr/>
        </p:nvSpPr>
        <p:spPr>
          <a:xfrm>
            <a:off x="5714532" y="2442384"/>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右矢印 59"/>
          <p:cNvSpPr/>
          <p:nvPr/>
        </p:nvSpPr>
        <p:spPr>
          <a:xfrm rot="5400000">
            <a:off x="6061090" y="181917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右矢印 60"/>
          <p:cNvSpPr/>
          <p:nvPr/>
        </p:nvSpPr>
        <p:spPr>
          <a:xfrm rot="5400000">
            <a:off x="6130346" y="3864803"/>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矢印 61"/>
          <p:cNvSpPr/>
          <p:nvPr/>
        </p:nvSpPr>
        <p:spPr>
          <a:xfrm>
            <a:off x="8150512" y="4111980"/>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右矢印 62"/>
          <p:cNvSpPr/>
          <p:nvPr/>
        </p:nvSpPr>
        <p:spPr>
          <a:xfrm rot="5400000">
            <a:off x="3129480" y="2994741"/>
            <a:ext cx="140282"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右矢印 63"/>
          <p:cNvSpPr/>
          <p:nvPr/>
        </p:nvSpPr>
        <p:spPr>
          <a:xfrm rot="16200000">
            <a:off x="8633487" y="1125569"/>
            <a:ext cx="175958"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64"/>
          <p:cNvSpPr/>
          <p:nvPr/>
        </p:nvSpPr>
        <p:spPr>
          <a:xfrm>
            <a:off x="1743253" y="1248717"/>
            <a:ext cx="808086" cy="267345"/>
          </a:xfrm>
          <a:prstGeom prst="roundRect">
            <a:avLst/>
          </a:prstGeom>
        </p:spPr>
        <p:style>
          <a:lnRef idx="1">
            <a:schemeClr val="accent2"/>
          </a:lnRef>
          <a:fillRef idx="2">
            <a:schemeClr val="accent2"/>
          </a:fillRef>
          <a:effectRef idx="1">
            <a:schemeClr val="accent2"/>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電子図書館中期計画、</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e-Japan</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66" name="角丸四角形 65"/>
          <p:cNvSpPr/>
          <p:nvPr/>
        </p:nvSpPr>
        <p:spPr>
          <a:xfrm>
            <a:off x="7879267" y="1620480"/>
            <a:ext cx="696874" cy="170155"/>
          </a:xfrm>
          <a:prstGeom prst="roundRect">
            <a:avLst/>
          </a:prstGeom>
        </p:spPr>
        <p:style>
          <a:lnRef idx="0">
            <a:schemeClr val="accent4"/>
          </a:lnRef>
          <a:fillRef idx="3">
            <a:schemeClr val="accent4"/>
          </a:fillRef>
          <a:effectRef idx="3">
            <a:schemeClr val="accent4"/>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次世代技術</a:t>
            </a:r>
          </a:p>
        </p:txBody>
      </p:sp>
      <p:sp>
        <p:nvSpPr>
          <p:cNvPr id="67" name="角丸四角形 66"/>
          <p:cNvSpPr/>
          <p:nvPr/>
        </p:nvSpPr>
        <p:spPr>
          <a:xfrm>
            <a:off x="1770828" y="3723768"/>
            <a:ext cx="923621"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共通フレームワーク</a:t>
            </a:r>
          </a:p>
        </p:txBody>
      </p:sp>
      <p:sp>
        <p:nvSpPr>
          <p:cNvPr id="68" name="角丸四角形 67"/>
          <p:cNvSpPr/>
          <p:nvPr/>
        </p:nvSpPr>
        <p:spPr>
          <a:xfrm>
            <a:off x="1699580" y="3434607"/>
            <a:ext cx="923621" cy="170155"/>
          </a:xfrm>
          <a:prstGeom prst="roundRect">
            <a:avLst/>
          </a:prstGeom>
        </p:spPr>
        <p:style>
          <a:lnRef idx="0">
            <a:schemeClr val="accent3"/>
          </a:lnRef>
          <a:fillRef idx="3">
            <a:schemeClr val="accent3"/>
          </a:fillRef>
          <a:effectRef idx="3">
            <a:schemeClr val="accent3"/>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システム開発標準</a:t>
            </a:r>
          </a:p>
        </p:txBody>
      </p:sp>
      <p:sp>
        <p:nvSpPr>
          <p:cNvPr id="69" name="角丸四角形 68"/>
          <p:cNvSpPr/>
          <p:nvPr/>
        </p:nvSpPr>
        <p:spPr>
          <a:xfrm>
            <a:off x="1751117" y="4003347"/>
            <a:ext cx="923621" cy="26734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政府情報システム構築ガイドライン、実務者手引書</a:t>
            </a:r>
          </a:p>
        </p:txBody>
      </p:sp>
      <p:sp>
        <p:nvSpPr>
          <p:cNvPr id="70" name="角丸四角形 69"/>
          <p:cNvSpPr/>
          <p:nvPr/>
        </p:nvSpPr>
        <p:spPr>
          <a:xfrm>
            <a:off x="6479353" y="3490452"/>
            <a:ext cx="897616"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コンピテンシ・ディクショナリ</a:t>
            </a:r>
          </a:p>
        </p:txBody>
      </p:sp>
      <p:sp>
        <p:nvSpPr>
          <p:cNvPr id="71" name="角丸四角形 70"/>
          <p:cNvSpPr/>
          <p:nvPr/>
        </p:nvSpPr>
        <p:spPr>
          <a:xfrm>
            <a:off x="6480409" y="3703432"/>
            <a:ext cx="923621" cy="170155"/>
          </a:xfrm>
          <a:prstGeom prst="roundRect">
            <a:avLst/>
          </a:prstGeom>
        </p:spPr>
        <p:style>
          <a:lnRef idx="1">
            <a:schemeClr val="accent1"/>
          </a:lnRef>
          <a:fillRef idx="2">
            <a:schemeClr val="accent1"/>
          </a:fillRef>
          <a:effectRef idx="1">
            <a:schemeClr val="accent1"/>
          </a:effectRef>
          <a:fontRef idx="minor">
            <a:schemeClr val="dk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情報処理技術者試験等</a:t>
            </a:r>
          </a:p>
        </p:txBody>
      </p:sp>
      <p:sp>
        <p:nvSpPr>
          <p:cNvPr id="72" name="正方形/長方形 71"/>
          <p:cNvSpPr/>
          <p:nvPr/>
        </p:nvSpPr>
        <p:spPr>
          <a:xfrm>
            <a:off x="1743253" y="2034009"/>
            <a:ext cx="1161619" cy="105729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社会の進展／国の施策</a:t>
            </a:r>
          </a:p>
        </p:txBody>
      </p:sp>
      <p:sp>
        <p:nvSpPr>
          <p:cNvPr id="73" name="角丸四角形 72"/>
          <p:cNvSpPr/>
          <p:nvPr/>
        </p:nvSpPr>
        <p:spPr>
          <a:xfrm>
            <a:off x="1784088" y="2762171"/>
            <a:ext cx="1079949" cy="164196"/>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36"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endParaRPr lang="en-US" altLang="ja-JP" sz="53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1809595" y="2183146"/>
            <a:ext cx="881641"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右矢印 74"/>
          <p:cNvSpPr/>
          <p:nvPr/>
        </p:nvSpPr>
        <p:spPr>
          <a:xfrm>
            <a:off x="2987872" y="2237498"/>
            <a:ext cx="263617" cy="305506"/>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spAutoFit/>
          </a:bodyP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角丸四角形 75"/>
          <p:cNvSpPr/>
          <p:nvPr/>
        </p:nvSpPr>
        <p:spPr>
          <a:xfrm>
            <a:off x="9112431" y="709176"/>
            <a:ext cx="830819"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未来の図書館の実現</a:t>
            </a:r>
          </a:p>
        </p:txBody>
      </p:sp>
      <p:sp>
        <p:nvSpPr>
          <p:cNvPr id="77" name="角丸四角形 76"/>
          <p:cNvSpPr/>
          <p:nvPr/>
        </p:nvSpPr>
        <p:spPr>
          <a:xfrm>
            <a:off x="9089417" y="999724"/>
            <a:ext cx="853834" cy="170155"/>
          </a:xfrm>
          <a:prstGeom prst="roundRect">
            <a:avLst/>
          </a:prstGeom>
        </p:spPr>
        <p:style>
          <a:lnRef idx="0">
            <a:schemeClr val="accent2"/>
          </a:lnRef>
          <a:fillRef idx="3">
            <a:schemeClr val="accent2"/>
          </a:fillRef>
          <a:effectRef idx="3">
            <a:schemeClr val="accent2"/>
          </a:effectRef>
          <a:fontRef idx="minor">
            <a:schemeClr val="lt1"/>
          </a:fontRef>
        </p:style>
        <p:txBody>
          <a:bodyPr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知の共有化の実現</a:t>
            </a:r>
          </a:p>
        </p:txBody>
      </p:sp>
      <p:sp>
        <p:nvSpPr>
          <p:cNvPr id="78" name="右矢印 77"/>
          <p:cNvSpPr/>
          <p:nvPr/>
        </p:nvSpPr>
        <p:spPr>
          <a:xfrm>
            <a:off x="8760671" y="731007"/>
            <a:ext cx="263617" cy="290649"/>
          </a:xfrm>
          <a:prstGeom prst="rightArrow">
            <a:avLst/>
          </a:prstGeom>
        </p:spPr>
        <p:style>
          <a:lnRef idx="1">
            <a:schemeClr val="dk1"/>
          </a:lnRef>
          <a:fillRef idx="2">
            <a:schemeClr val="dk1"/>
          </a:fillRef>
          <a:effectRef idx="1">
            <a:schemeClr val="dk1"/>
          </a:effectRef>
          <a:fontRef idx="minor">
            <a:schemeClr val="dk1"/>
          </a:fontRef>
        </p:style>
        <p:txBody>
          <a:bodyPr lIns="65311" tIns="32656" rIns="65311" bIns="32656" rtlCol="0" anchor="ctr"/>
          <a:lstStyle/>
          <a:p>
            <a:pPr algn="ctr"/>
            <a:endParaRPr lang="ja-JP" altLang="en-US" sz="571">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8464516" y="4673429"/>
            <a:ext cx="1249800" cy="267345"/>
          </a:xfrm>
          <a:prstGeom prst="roundRect">
            <a:avLst/>
          </a:prstGeom>
        </p:spPr>
        <p:style>
          <a:lnRef idx="0">
            <a:schemeClr val="accent2"/>
          </a:lnRef>
          <a:fillRef idx="3">
            <a:schemeClr val="accent2"/>
          </a:fillRef>
          <a:effectRef idx="3">
            <a:schemeClr val="accent2"/>
          </a:effectRef>
          <a:fontRef idx="minor">
            <a:schemeClr val="lt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まとめ</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DAX40-09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見たことのない図書館</a:t>
            </a:r>
          </a:p>
        </p:txBody>
      </p:sp>
      <p:sp>
        <p:nvSpPr>
          <p:cNvPr id="80" name="テキスト ボックス 79"/>
          <p:cNvSpPr txBox="1"/>
          <p:nvPr/>
        </p:nvSpPr>
        <p:spPr>
          <a:xfrm>
            <a:off x="8889246" y="1"/>
            <a:ext cx="1303881"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2020</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27</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82" name="正方形/長方形 81"/>
          <p:cNvSpPr/>
          <p:nvPr/>
        </p:nvSpPr>
        <p:spPr>
          <a:xfrm>
            <a:off x="3840594" y="5006016"/>
            <a:ext cx="2726277" cy="1229219"/>
          </a:xfrm>
          <a:prstGeom prst="rect">
            <a:avLst/>
          </a:prstGeom>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サイバーセキュリティ対策</a:t>
            </a:r>
          </a:p>
        </p:txBody>
      </p:sp>
      <p:sp>
        <p:nvSpPr>
          <p:cNvPr id="83" name="角丸四角形 82"/>
          <p:cNvSpPr/>
          <p:nvPr/>
        </p:nvSpPr>
        <p:spPr>
          <a:xfrm>
            <a:off x="3921177" y="5341432"/>
            <a:ext cx="779861" cy="182996"/>
          </a:xfrm>
          <a:prstGeom prst="roundRect">
            <a:avLst/>
          </a:prstGeom>
        </p:spPr>
        <p:style>
          <a:lnRef idx="0">
            <a:schemeClr val="accent6"/>
          </a:lnRef>
          <a:fillRef idx="3">
            <a:schemeClr val="accent6"/>
          </a:fillRef>
          <a:effectRef idx="3">
            <a:schemeClr val="accent6"/>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3900664" y="5626201"/>
            <a:ext cx="677126"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電子的認証</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5012613" y="5341432"/>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GDPR</a:t>
            </a:r>
          </a:p>
        </p:txBody>
      </p:sp>
      <p:sp>
        <p:nvSpPr>
          <p:cNvPr id="86" name="角丸四角形 85"/>
          <p:cNvSpPr/>
          <p:nvPr/>
        </p:nvSpPr>
        <p:spPr>
          <a:xfrm>
            <a:off x="3071052" y="2872452"/>
            <a:ext cx="360874" cy="17015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SDGs</a:t>
            </a:r>
          </a:p>
        </p:txBody>
      </p:sp>
      <p:sp>
        <p:nvSpPr>
          <p:cNvPr id="87" name="角丸四角形 86"/>
          <p:cNvSpPr/>
          <p:nvPr/>
        </p:nvSpPr>
        <p:spPr>
          <a:xfrm>
            <a:off x="5109060" y="5766445"/>
            <a:ext cx="1131440"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サイバー・フィジカル・セキュリティ・フレームワーク</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808014" y="5509843"/>
            <a:ext cx="713569"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サプライチェーン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正方形/長方形 88"/>
          <p:cNvSpPr/>
          <p:nvPr/>
        </p:nvSpPr>
        <p:spPr>
          <a:xfrm>
            <a:off x="5131232" y="1548777"/>
            <a:ext cx="2218536" cy="40121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サービスの構築運用</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角丸四角形 89"/>
          <p:cNvSpPr/>
          <p:nvPr/>
        </p:nvSpPr>
        <p:spPr>
          <a:xfrm>
            <a:off x="5392284" y="1705974"/>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業務要件</a:t>
            </a:r>
          </a:p>
        </p:txBody>
      </p:sp>
      <p:sp>
        <p:nvSpPr>
          <p:cNvPr id="91" name="角丸四角形 90"/>
          <p:cNvSpPr/>
          <p:nvPr/>
        </p:nvSpPr>
        <p:spPr>
          <a:xfrm>
            <a:off x="6220149" y="1694692"/>
            <a:ext cx="693443" cy="170155"/>
          </a:xfrm>
          <a:prstGeom prst="roundRect">
            <a:avLst/>
          </a:prstGeom>
        </p:spPr>
        <p:style>
          <a:lnRef idx="1">
            <a:schemeClr val="accent1"/>
          </a:lnRef>
          <a:fillRef idx="2">
            <a:schemeClr val="accent1"/>
          </a:fillRef>
          <a:effectRef idx="1">
            <a:schemeClr val="accent1"/>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システム化要件</a:t>
            </a:r>
          </a:p>
        </p:txBody>
      </p:sp>
      <p:sp>
        <p:nvSpPr>
          <p:cNvPr id="92" name="角丸四角形 91"/>
          <p:cNvSpPr/>
          <p:nvPr/>
        </p:nvSpPr>
        <p:spPr>
          <a:xfrm>
            <a:off x="5392284" y="4619084"/>
            <a:ext cx="1204724" cy="170155"/>
          </a:xfrm>
          <a:prstGeom prst="roundRect">
            <a:avLst/>
          </a:prstGeom>
        </p:spPr>
        <p:style>
          <a:lnRef idx="1">
            <a:schemeClr val="accent3"/>
          </a:lnRef>
          <a:fillRef idx="2">
            <a:schemeClr val="accent3"/>
          </a:fillRef>
          <a:effectRef idx="1">
            <a:schemeClr val="accent3"/>
          </a:effectRef>
          <a:fontRef idx="minor">
            <a:schemeClr val="dk1"/>
          </a:fontRef>
        </p:style>
        <p:txBody>
          <a:bodyPr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ではすぐに置換できない能力</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4185635" y="3246810"/>
            <a:ext cx="1622379" cy="741284"/>
          </a:xfrm>
          <a:prstGeom prst="rect">
            <a:avLst/>
          </a:prstGeom>
        </p:spPr>
        <p:style>
          <a:lnRef idx="2">
            <a:schemeClr val="accent1"/>
          </a:lnRef>
          <a:fillRef idx="1">
            <a:schemeClr val="lt1"/>
          </a:fillRef>
          <a:effectRef idx="0">
            <a:schemeClr val="accent1"/>
          </a:effectRef>
          <a:fontRef idx="minor">
            <a:schemeClr val="dk1"/>
          </a:fontRef>
        </p:style>
        <p:txBody>
          <a:bodyPr lIns="65311" tIns="32656" rIns="65311" bIns="32656" rtlCol="0"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時代の仕事の種類</a:t>
            </a:r>
          </a:p>
        </p:txBody>
      </p:sp>
      <p:sp>
        <p:nvSpPr>
          <p:cNvPr id="94" name="角丸四角形 93"/>
          <p:cNvSpPr/>
          <p:nvPr/>
        </p:nvSpPr>
        <p:spPr>
          <a:xfrm>
            <a:off x="4293039" y="339596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創造性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角丸四角形 94"/>
          <p:cNvSpPr/>
          <p:nvPr/>
        </p:nvSpPr>
        <p:spPr>
          <a:xfrm>
            <a:off x="4285214" y="3589862"/>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角丸四角形 95"/>
          <p:cNvSpPr/>
          <p:nvPr/>
        </p:nvSpPr>
        <p:spPr>
          <a:xfrm>
            <a:off x="4287775" y="3782704"/>
            <a:ext cx="49419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感性</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角丸四角形 96"/>
          <p:cNvSpPr/>
          <p:nvPr/>
        </p:nvSpPr>
        <p:spPr>
          <a:xfrm>
            <a:off x="5888918" y="5153471"/>
            <a:ext cx="551760" cy="18299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eIDAS</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角丸四角形 97"/>
          <p:cNvSpPr/>
          <p:nvPr/>
        </p:nvSpPr>
        <p:spPr>
          <a:xfrm>
            <a:off x="2278554" y="4382747"/>
            <a:ext cx="668037" cy="26734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DevOps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による迅速なソフト開発</a:t>
            </a:r>
          </a:p>
        </p:txBody>
      </p:sp>
      <p:sp>
        <p:nvSpPr>
          <p:cNvPr id="99" name="角丸四角形 98"/>
          <p:cNvSpPr/>
          <p:nvPr/>
        </p:nvSpPr>
        <p:spPr>
          <a:xfrm>
            <a:off x="4831607" y="3369112"/>
            <a:ext cx="732766"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コミュニケーション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角丸四角形 99"/>
          <p:cNvSpPr/>
          <p:nvPr/>
        </p:nvSpPr>
        <p:spPr>
          <a:xfrm>
            <a:off x="4831736" y="3553512"/>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進化と発展を生み出す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角丸四角形 100"/>
          <p:cNvSpPr/>
          <p:nvPr/>
        </p:nvSpPr>
        <p:spPr>
          <a:xfrm>
            <a:off x="4834858" y="3752349"/>
            <a:ext cx="907269"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教育に</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かか</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割る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角丸四角形 102"/>
          <p:cNvSpPr/>
          <p:nvPr/>
        </p:nvSpPr>
        <p:spPr>
          <a:xfrm>
            <a:off x="3919539" y="5860915"/>
            <a:ext cx="1093074" cy="280186"/>
          </a:xfrm>
          <a:prstGeom prst="roundRect">
            <a:avLst/>
          </a:prstGeom>
        </p:spPr>
        <p:style>
          <a:lnRef idx="1">
            <a:schemeClr val="accent6"/>
          </a:lnRef>
          <a:fillRef idx="2">
            <a:schemeClr val="accent6"/>
          </a:fillRef>
          <a:effectRef idx="1">
            <a:schemeClr val="accent6"/>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DevSecOps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（セキュアなソフトウェア開発ライフサイクル）</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角丸四角形 103"/>
          <p:cNvSpPr/>
          <p:nvPr/>
        </p:nvSpPr>
        <p:spPr>
          <a:xfrm>
            <a:off x="7535145" y="3578740"/>
            <a:ext cx="688242" cy="36453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WaaS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Workspace as a Service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角丸四角形 104"/>
          <p:cNvSpPr/>
          <p:nvPr/>
        </p:nvSpPr>
        <p:spPr>
          <a:xfrm>
            <a:off x="3482850" y="2844370"/>
            <a:ext cx="721748" cy="26734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65311" tIns="32656" rIns="65311" bIns="32656"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Connected Industries</a:t>
            </a:r>
          </a:p>
        </p:txBody>
      </p:sp>
      <p:sp>
        <p:nvSpPr>
          <p:cNvPr id="107" name="角丸四角形 106"/>
          <p:cNvSpPr/>
          <p:nvPr/>
        </p:nvSpPr>
        <p:spPr>
          <a:xfrm>
            <a:off x="3072421" y="4239927"/>
            <a:ext cx="768172" cy="17015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65311" tIns="32656" rIns="65311" bIns="32656"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PoC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（概念実証）</a:t>
            </a:r>
          </a:p>
        </p:txBody>
      </p:sp>
      <p:sp>
        <p:nvSpPr>
          <p:cNvPr id="109" name="角丸四角形 108"/>
          <p:cNvSpPr/>
          <p:nvPr/>
        </p:nvSpPr>
        <p:spPr>
          <a:xfrm>
            <a:off x="1815820" y="2393722"/>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角丸四角形 109"/>
          <p:cNvSpPr/>
          <p:nvPr/>
        </p:nvSpPr>
        <p:spPr>
          <a:xfrm>
            <a:off x="1809595" y="2591221"/>
            <a:ext cx="1089052" cy="170155"/>
          </a:xfrm>
          <a:prstGeom prst="roundRect">
            <a:avLst/>
          </a:prstGeom>
        </p:spPr>
        <p:style>
          <a:lnRef idx="1">
            <a:schemeClr val="accent2"/>
          </a:lnRef>
          <a:fillRef idx="2">
            <a:schemeClr val="accent2"/>
          </a:fillRef>
          <a:effectRef idx="1">
            <a:schemeClr val="accent2"/>
          </a:effectRef>
          <a:fontRef idx="minor">
            <a:schemeClr val="dk1"/>
          </a:fontRef>
        </p:style>
        <p:txBody>
          <a:bodyPr wrap="square" lIns="65311" tIns="32656" rIns="65311" bIns="32656"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81" name="インク 80">
                <a:extLst>
                  <a:ext uri="{FF2B5EF4-FFF2-40B4-BE49-F238E27FC236}">
                    <a16:creationId xmlns:a16="http://schemas.microsoft.com/office/drawing/2014/main" id="{CD3058B9-2E83-4CEF-828B-7111EF0D8856}"/>
                  </a:ext>
                </a:extLst>
              </p14:cNvPr>
              <p14:cNvContentPartPr/>
              <p14:nvPr/>
            </p14:nvContentPartPr>
            <p14:xfrm>
              <a:off x="3610559" y="291329"/>
              <a:ext cx="257" cy="257"/>
            </p14:xfrm>
          </p:contentPart>
        </mc:Choice>
        <mc:Fallback xmlns="">
          <p:pic>
            <p:nvPicPr>
              <p:cNvPr id="81" name="インク 80">
                <a:extLst>
                  <a:ext uri="{FF2B5EF4-FFF2-40B4-BE49-F238E27FC236}">
                    <a16:creationId xmlns:a16="http://schemas.microsoft.com/office/drawing/2014/main" id="{CD3058B9-2E83-4CEF-828B-7111EF0D8856}"/>
                  </a:ext>
                </a:extLst>
              </p:cNvPr>
              <p:cNvPicPr/>
              <p:nvPr/>
            </p:nvPicPr>
            <p:blipFill>
              <a:blip r:embed="rId3"/>
              <a:stretch>
                <a:fillRect/>
              </a:stretch>
            </p:blipFill>
            <p:spPr>
              <a:xfrm>
                <a:off x="3604134" y="284904"/>
                <a:ext cx="12850" cy="128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 name="インク 101">
                <a:extLst>
                  <a:ext uri="{FF2B5EF4-FFF2-40B4-BE49-F238E27FC236}">
                    <a16:creationId xmlns:a16="http://schemas.microsoft.com/office/drawing/2014/main" id="{2CBCA01C-9D3F-4394-99DA-6FCAE664CAEC}"/>
                  </a:ext>
                </a:extLst>
              </p14:cNvPr>
              <p14:cNvContentPartPr/>
              <p14:nvPr/>
            </p14:nvContentPartPr>
            <p14:xfrm>
              <a:off x="3187817" y="292471"/>
              <a:ext cx="257" cy="257"/>
            </p14:xfrm>
          </p:contentPart>
        </mc:Choice>
        <mc:Fallback xmlns="">
          <p:pic>
            <p:nvPicPr>
              <p:cNvPr id="102" name="インク 101">
                <a:extLst>
                  <a:ext uri="{FF2B5EF4-FFF2-40B4-BE49-F238E27FC236}">
                    <a16:creationId xmlns:a16="http://schemas.microsoft.com/office/drawing/2014/main" id="{2CBCA01C-9D3F-4394-99DA-6FCAE664CAEC}"/>
                  </a:ext>
                </a:extLst>
              </p:cNvPr>
              <p:cNvPicPr/>
              <p:nvPr/>
            </p:nvPicPr>
            <p:blipFill>
              <a:blip r:embed="rId3"/>
              <a:stretch>
                <a:fillRect/>
              </a:stretch>
            </p:blipFill>
            <p:spPr>
              <a:xfrm>
                <a:off x="3181392" y="286046"/>
                <a:ext cx="12850" cy="12850"/>
              </a:xfrm>
              <a:prstGeom prst="rect">
                <a:avLst/>
              </a:prstGeom>
            </p:spPr>
          </p:pic>
        </mc:Fallback>
      </mc:AlternateContent>
    </p:spTree>
    <p:extLst>
      <p:ext uri="{BB962C8B-B14F-4D97-AF65-F5344CB8AC3E}">
        <p14:creationId xmlns:p14="http://schemas.microsoft.com/office/powerpoint/2010/main" val="4013876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公共的書誌情報基盤</a:t>
            </a:r>
            <a:br>
              <a:rPr lang="en-US" altLang="ja-JP" dirty="0"/>
            </a:br>
            <a:r>
              <a:rPr lang="ja-JP" altLang="en-US" dirty="0"/>
              <a:t>（公共図書館での出版情報の活用）</a:t>
            </a:r>
          </a:p>
        </p:txBody>
      </p:sp>
    </p:spTree>
    <p:extLst>
      <p:ext uri="{BB962C8B-B14F-4D97-AF65-F5344CB8AC3E}">
        <p14:creationId xmlns:p14="http://schemas.microsoft.com/office/powerpoint/2010/main" val="900549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8"/>
          <p:cNvSpPr>
            <a:spLocks noChangeArrowheads="1"/>
          </p:cNvSpPr>
          <p:nvPr/>
        </p:nvSpPr>
        <p:spPr bwMode="auto">
          <a:xfrm>
            <a:off x="90278" y="1749777"/>
            <a:ext cx="11945547" cy="4987462"/>
          </a:xfrm>
          <a:prstGeom prst="roundRect">
            <a:avLst>
              <a:gd name="adj" fmla="val 5477"/>
            </a:avLst>
          </a:prstGeom>
          <a:ln>
            <a:headEnd/>
            <a:tailEnd/>
          </a:ln>
        </p:spPr>
        <p:style>
          <a:lnRef idx="2">
            <a:schemeClr val="accent2"/>
          </a:lnRef>
          <a:fillRef idx="1">
            <a:schemeClr val="lt1"/>
          </a:fillRef>
          <a:effectRef idx="0">
            <a:schemeClr val="accent2"/>
          </a:effectRef>
          <a:fontRef idx="minor">
            <a:schemeClr val="dk1"/>
          </a:fontRef>
        </p:style>
        <p:txBody>
          <a:bodyPr wrap="square" anchor="t" anchorCtr="0">
            <a:noAutofit/>
          </a:bodyPr>
          <a:lstStyle/>
          <a:p>
            <a:pPr marL="342900" indent="-342900">
              <a:defRPr/>
            </a:pPr>
            <a:r>
              <a:rPr lang="ja-JP" altLang="en-US" dirty="0">
                <a:latin typeface="メイリオ" panose="020B0604030504040204" pitchFamily="50" charset="-128"/>
                <a:ea typeface="メイリオ" panose="020B0604030504040204" pitchFamily="50" charset="-128"/>
              </a:rPr>
              <a:t>恒久的保存基盤</a:t>
            </a:r>
            <a:endParaRPr lang="en-US" altLang="ja-JP" sz="1600" dirty="0">
              <a:latin typeface="メイリオ" panose="020B0604030504040204" pitchFamily="50" charset="-128"/>
              <a:ea typeface="メイリオ" panose="020B0604030504040204" pitchFamily="50" charset="-128"/>
            </a:endParaRPr>
          </a:p>
        </p:txBody>
      </p:sp>
      <p:sp>
        <p:nvSpPr>
          <p:cNvPr id="6" name="タイトル 5"/>
          <p:cNvSpPr>
            <a:spLocks noGrp="1"/>
          </p:cNvSpPr>
          <p:nvPr>
            <p:ph type="title"/>
          </p:nvPr>
        </p:nvSpPr>
        <p:spPr/>
        <p:txBody>
          <a:bodyPr/>
          <a:lstStyle/>
          <a:p>
            <a:r>
              <a:rPr kumimoji="1" lang="ja-JP" altLang="en-US" dirty="0"/>
              <a:t>出版界と図書館界の情報の共有</a:t>
            </a:r>
          </a:p>
        </p:txBody>
      </p:sp>
      <p:sp>
        <p:nvSpPr>
          <p:cNvPr id="7" name="正方形/長方形 6"/>
          <p:cNvSpPr/>
          <p:nvPr/>
        </p:nvSpPr>
        <p:spPr>
          <a:xfrm>
            <a:off x="582709" y="4405831"/>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市町村立図書館１</a:t>
            </a:r>
            <a:endParaRPr lang="en-US" altLang="ja-JP" sz="1400" dirty="0">
              <a:latin typeface="Meiryo UI" panose="020B0604030504040204" pitchFamily="50" charset="-128"/>
              <a:ea typeface="Meiryo UI" panose="020B0604030504040204" pitchFamily="50" charset="-128"/>
            </a:endParaRPr>
          </a:p>
        </p:txBody>
      </p:sp>
      <p:sp>
        <p:nvSpPr>
          <p:cNvPr id="8" name="フローチャート: 端子 20"/>
          <p:cNvSpPr/>
          <p:nvPr/>
        </p:nvSpPr>
        <p:spPr>
          <a:xfrm>
            <a:off x="582709" y="5978209"/>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altLang="ja-JP" sz="1400" dirty="0">
              <a:latin typeface="Meiryo UI" panose="020B0604030504040204" pitchFamily="50" charset="-128"/>
              <a:ea typeface="Meiryo UI" panose="020B0604030504040204" pitchFamily="50" charset="-128"/>
            </a:endParaRPr>
          </a:p>
        </p:txBody>
      </p:sp>
      <p:sp>
        <p:nvSpPr>
          <p:cNvPr id="10" name="横巻き 9"/>
          <p:cNvSpPr/>
          <p:nvPr/>
        </p:nvSpPr>
        <p:spPr>
          <a:xfrm>
            <a:off x="8188037" y="5656762"/>
            <a:ext cx="3743468" cy="8146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図書館サービスの向上</a:t>
            </a:r>
            <a:endParaRPr kumimoji="1"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・効率的・効果的なサービスの構築</a:t>
            </a:r>
            <a:endParaRPr kumimoji="1" lang="ja-JP" altLang="en-US" dirty="0">
              <a:latin typeface="Meiryo UI" panose="020B0604030504040204" pitchFamily="50" charset="-128"/>
              <a:ea typeface="Meiryo UI" panose="020B0604030504040204" pitchFamily="50" charset="-128"/>
            </a:endParaRPr>
          </a:p>
        </p:txBody>
      </p:sp>
      <p:sp>
        <p:nvSpPr>
          <p:cNvPr id="11" name="正方形/長方形 10"/>
          <p:cNvSpPr/>
          <p:nvPr/>
        </p:nvSpPr>
        <p:spPr>
          <a:xfrm>
            <a:off x="2259109" y="3506401"/>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カーリル</a:t>
            </a:r>
            <a:endParaRPr lang="en-US" altLang="ja-JP"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3045275" y="4438178"/>
            <a:ext cx="94156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京都府立</a:t>
            </a:r>
            <a:endParaRPr lang="en-US" altLang="ja-JP" sz="1400" dirty="0">
              <a:latin typeface="Meiryo UI" panose="020B0604030504040204" pitchFamily="50" charset="-128"/>
              <a:ea typeface="Meiryo UI" panose="020B0604030504040204" pitchFamily="50" charset="-128"/>
            </a:endParaRPr>
          </a:p>
        </p:txBody>
      </p:sp>
      <p:sp>
        <p:nvSpPr>
          <p:cNvPr id="13" name="正方形/長方形 12"/>
          <p:cNvSpPr/>
          <p:nvPr/>
        </p:nvSpPr>
        <p:spPr>
          <a:xfrm>
            <a:off x="4586945" y="4438178"/>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県立図書館１</a:t>
            </a:r>
            <a:endParaRPr lang="en-US" altLang="ja-JP" sz="14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912254" y="4796717"/>
            <a:ext cx="137051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県立図書館２</a:t>
            </a:r>
            <a:endParaRPr lang="en-US" altLang="ja-JP" sz="1400" dirty="0">
              <a:latin typeface="Meiryo UI" panose="020B0604030504040204" pitchFamily="50" charset="-128"/>
              <a:ea typeface="Meiryo UI" panose="020B0604030504040204" pitchFamily="50" charset="-128"/>
            </a:endParaRPr>
          </a:p>
        </p:txBody>
      </p:sp>
      <p:sp>
        <p:nvSpPr>
          <p:cNvPr id="15" name="正方形/長方形 14"/>
          <p:cNvSpPr/>
          <p:nvPr/>
        </p:nvSpPr>
        <p:spPr>
          <a:xfrm>
            <a:off x="2273782" y="2987998"/>
            <a:ext cx="94156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J-Stage</a:t>
            </a:r>
          </a:p>
        </p:txBody>
      </p:sp>
      <p:sp>
        <p:nvSpPr>
          <p:cNvPr id="16" name="正方形/長方形 15"/>
          <p:cNvSpPr/>
          <p:nvPr/>
        </p:nvSpPr>
        <p:spPr>
          <a:xfrm>
            <a:off x="6846054" y="3535309"/>
            <a:ext cx="123223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版元ドットコム</a:t>
            </a:r>
            <a:endParaRPr lang="en-US" altLang="ja-JP"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6817255" y="4251942"/>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版元会員社１</a:t>
            </a:r>
            <a:endParaRPr lang="en-US" altLang="ja-JP"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7191327" y="4644317"/>
            <a:ext cx="1370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版元会員社２</a:t>
            </a:r>
            <a:endParaRPr lang="en-US" altLang="ja-JP" sz="1400" dirty="0">
              <a:latin typeface="Meiryo UI" panose="020B0604030504040204" pitchFamily="50" charset="-128"/>
              <a:ea typeface="Meiryo UI" panose="020B0604030504040204" pitchFamily="50" charset="-128"/>
            </a:endParaRPr>
          </a:p>
        </p:txBody>
      </p:sp>
      <p:sp>
        <p:nvSpPr>
          <p:cNvPr id="19" name="正方形/長方形 18"/>
          <p:cNvSpPr/>
          <p:nvPr/>
        </p:nvSpPr>
        <p:spPr>
          <a:xfrm>
            <a:off x="8794128" y="4284290"/>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版元会員社外１</a:t>
            </a:r>
            <a:endParaRPr lang="en-US" altLang="ja-JP" sz="1400" dirty="0">
              <a:latin typeface="Meiryo UI" panose="020B0604030504040204" pitchFamily="50" charset="-128"/>
              <a:ea typeface="Meiryo UI" panose="020B0604030504040204" pitchFamily="50" charset="-128"/>
            </a:endParaRPr>
          </a:p>
        </p:txBody>
      </p:sp>
      <p:sp>
        <p:nvSpPr>
          <p:cNvPr id="20" name="正方形/長方形 19"/>
          <p:cNvSpPr/>
          <p:nvPr/>
        </p:nvSpPr>
        <p:spPr>
          <a:xfrm>
            <a:off x="8946528" y="4715075"/>
            <a:ext cx="151365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版元会員社外２</a:t>
            </a:r>
            <a:endParaRPr lang="en-US" altLang="ja-JP" sz="1400" dirty="0">
              <a:latin typeface="Meiryo UI" panose="020B0604030504040204" pitchFamily="50" charset="-128"/>
              <a:ea typeface="Meiryo UI" panose="020B0604030504040204" pitchFamily="50" charset="-128"/>
            </a:endParaRPr>
          </a:p>
        </p:txBody>
      </p:sp>
      <p:sp>
        <p:nvSpPr>
          <p:cNvPr id="21" name="正方形/長方形 20"/>
          <p:cNvSpPr/>
          <p:nvPr/>
        </p:nvSpPr>
        <p:spPr>
          <a:xfrm>
            <a:off x="8870737" y="3504912"/>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JPRO</a:t>
            </a:r>
          </a:p>
        </p:txBody>
      </p:sp>
      <p:sp>
        <p:nvSpPr>
          <p:cNvPr id="22" name="正方形/長方形 21"/>
          <p:cNvSpPr/>
          <p:nvPr/>
        </p:nvSpPr>
        <p:spPr>
          <a:xfrm>
            <a:off x="5625219" y="1860709"/>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NDL</a:t>
            </a:r>
            <a:r>
              <a:rPr lang="ja-JP" altLang="en-US" sz="1400" dirty="0">
                <a:latin typeface="Meiryo UI" panose="020B0604030504040204" pitchFamily="50" charset="-128"/>
                <a:ea typeface="Meiryo UI" panose="020B0604030504040204" pitchFamily="50" charset="-128"/>
              </a:rPr>
              <a:t>サーチ</a:t>
            </a:r>
            <a:endParaRPr lang="en-US" altLang="ja-JP" sz="1400" dirty="0">
              <a:latin typeface="Meiryo UI" panose="020B0604030504040204" pitchFamily="50" charset="-128"/>
              <a:ea typeface="Meiryo UI" panose="020B0604030504040204" pitchFamily="50" charset="-128"/>
            </a:endParaRPr>
          </a:p>
        </p:txBody>
      </p:sp>
      <p:sp>
        <p:nvSpPr>
          <p:cNvPr id="23" name="正方形/長方形 22"/>
          <p:cNvSpPr/>
          <p:nvPr/>
        </p:nvSpPr>
        <p:spPr>
          <a:xfrm>
            <a:off x="3921654" y="1864048"/>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WebCatPlus</a:t>
            </a:r>
            <a:endParaRPr lang="en-US" altLang="ja-JP" sz="1400" dirty="0">
              <a:latin typeface="Meiryo UI" panose="020B0604030504040204" pitchFamily="50" charset="-128"/>
              <a:ea typeface="Meiryo UI" panose="020B0604030504040204" pitchFamily="50" charset="-128"/>
            </a:endParaRPr>
          </a:p>
        </p:txBody>
      </p:sp>
      <p:sp>
        <p:nvSpPr>
          <p:cNvPr id="24" name="正方形/長方形 23"/>
          <p:cNvSpPr/>
          <p:nvPr/>
        </p:nvSpPr>
        <p:spPr>
          <a:xfrm>
            <a:off x="388200" y="2142868"/>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大学図書館１</a:t>
            </a:r>
            <a:endParaRPr lang="en-US" altLang="ja-JP" sz="1400" dirty="0">
              <a:latin typeface="Meiryo UI" panose="020B0604030504040204" pitchFamily="50" charset="-128"/>
              <a:ea typeface="Meiryo UI" panose="020B0604030504040204" pitchFamily="50" charset="-128"/>
            </a:endParaRPr>
          </a:p>
        </p:txBody>
      </p:sp>
      <p:sp>
        <p:nvSpPr>
          <p:cNvPr id="25" name="正方形/長方形 24"/>
          <p:cNvSpPr/>
          <p:nvPr/>
        </p:nvSpPr>
        <p:spPr>
          <a:xfrm>
            <a:off x="540600" y="2485303"/>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大学図書館２</a:t>
            </a:r>
            <a:endParaRPr lang="en-US" altLang="ja-JP"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8008200" y="198897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国立公文書館</a:t>
            </a:r>
            <a:endParaRPr lang="en-US" altLang="ja-JP" sz="1400" dirty="0">
              <a:latin typeface="Meiryo UI" panose="020B0604030504040204" pitchFamily="50" charset="-128"/>
              <a:ea typeface="Meiryo UI" panose="020B0604030504040204" pitchFamily="50" charset="-128"/>
            </a:endParaRPr>
          </a:p>
        </p:txBody>
      </p:sp>
      <p:sp>
        <p:nvSpPr>
          <p:cNvPr id="27" name="正方形/長方形 26"/>
          <p:cNvSpPr/>
          <p:nvPr/>
        </p:nvSpPr>
        <p:spPr>
          <a:xfrm>
            <a:off x="2273782" y="2450645"/>
            <a:ext cx="1150746"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err="1">
                <a:latin typeface="Meiryo UI" panose="020B0604030504040204" pitchFamily="50" charset="-128"/>
                <a:ea typeface="Meiryo UI" panose="020B0604030504040204" pitchFamily="50" charset="-128"/>
              </a:rPr>
              <a:t>CiNiiBooks</a:t>
            </a:r>
            <a:endParaRPr lang="en-US" altLang="ja-JP" sz="1400" dirty="0">
              <a:latin typeface="Meiryo UI" panose="020B0604030504040204" pitchFamily="50" charset="-128"/>
              <a:ea typeface="Meiryo UI" panose="020B0604030504040204" pitchFamily="50" charset="-128"/>
            </a:endParaRPr>
          </a:p>
        </p:txBody>
      </p:sp>
      <p:sp>
        <p:nvSpPr>
          <p:cNvPr id="28" name="正方形/長方形 27"/>
          <p:cNvSpPr/>
          <p:nvPr/>
        </p:nvSpPr>
        <p:spPr>
          <a:xfrm>
            <a:off x="8008200" y="2373099"/>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国立美術館</a:t>
            </a:r>
            <a:endParaRPr lang="en-US" altLang="ja-JP" sz="1400" dirty="0">
              <a:latin typeface="Meiryo UI" panose="020B0604030504040204" pitchFamily="50" charset="-128"/>
              <a:ea typeface="Meiryo UI" panose="020B0604030504040204" pitchFamily="50" charset="-128"/>
            </a:endParaRPr>
          </a:p>
        </p:txBody>
      </p:sp>
      <p:sp>
        <p:nvSpPr>
          <p:cNvPr id="29" name="正方形/長方形 28"/>
          <p:cNvSpPr/>
          <p:nvPr/>
        </p:nvSpPr>
        <p:spPr>
          <a:xfrm>
            <a:off x="8008199" y="2867318"/>
            <a:ext cx="154275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東京国立博物館</a:t>
            </a:r>
            <a:endParaRPr lang="en-US" altLang="ja-JP" sz="1400" dirty="0">
              <a:latin typeface="Meiryo UI" panose="020B0604030504040204" pitchFamily="50" charset="-128"/>
              <a:ea typeface="Meiryo UI" panose="020B0604030504040204" pitchFamily="50" charset="-128"/>
            </a:endParaRPr>
          </a:p>
        </p:txBody>
      </p:sp>
      <p:sp>
        <p:nvSpPr>
          <p:cNvPr id="32" name="正方形/長方形 31"/>
          <p:cNvSpPr/>
          <p:nvPr/>
        </p:nvSpPr>
        <p:spPr>
          <a:xfrm>
            <a:off x="10102973" y="2521449"/>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機関３</a:t>
            </a:r>
            <a:endParaRPr lang="en-US" altLang="ja-JP" sz="1400" dirty="0">
              <a:latin typeface="Meiryo UI" panose="020B0604030504040204" pitchFamily="50" charset="-128"/>
              <a:ea typeface="Meiryo UI" panose="020B0604030504040204" pitchFamily="50" charset="-128"/>
            </a:endParaRPr>
          </a:p>
        </p:txBody>
      </p:sp>
      <p:sp>
        <p:nvSpPr>
          <p:cNvPr id="34" name="正方形/長方形 33"/>
          <p:cNvSpPr/>
          <p:nvPr/>
        </p:nvSpPr>
        <p:spPr>
          <a:xfrm>
            <a:off x="9960099" y="2142867"/>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2</a:t>
            </a:r>
          </a:p>
        </p:txBody>
      </p:sp>
      <p:sp>
        <p:nvSpPr>
          <p:cNvPr id="35" name="正方形/長方形 34"/>
          <p:cNvSpPr/>
          <p:nvPr/>
        </p:nvSpPr>
        <p:spPr>
          <a:xfrm>
            <a:off x="9711377" y="1835091"/>
            <a:ext cx="119280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MLA</a:t>
            </a:r>
            <a:r>
              <a:rPr lang="ja-JP" altLang="en-US" sz="1400" dirty="0">
                <a:latin typeface="Meiryo UI" panose="020B0604030504040204" pitchFamily="50" charset="-128"/>
                <a:ea typeface="Meiryo UI" panose="020B0604030504040204" pitchFamily="50" charset="-128"/>
              </a:rPr>
              <a:t>機関</a:t>
            </a:r>
            <a:r>
              <a:rPr lang="en-US" altLang="ja-JP" sz="1400" dirty="0">
                <a:latin typeface="Meiryo UI" panose="020B0604030504040204" pitchFamily="50" charset="-128"/>
                <a:ea typeface="Meiryo UI" panose="020B0604030504040204" pitchFamily="50" charset="-128"/>
              </a:rPr>
              <a:t>1</a:t>
            </a:r>
          </a:p>
        </p:txBody>
      </p:sp>
      <p:sp>
        <p:nvSpPr>
          <p:cNvPr id="36" name="正方形/長方形 35"/>
          <p:cNvSpPr/>
          <p:nvPr/>
        </p:nvSpPr>
        <p:spPr>
          <a:xfrm>
            <a:off x="388200" y="3073644"/>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学協会１</a:t>
            </a:r>
            <a:endParaRPr lang="en-US" altLang="ja-JP" sz="1400" dirty="0">
              <a:latin typeface="Meiryo UI" panose="020B0604030504040204" pitchFamily="50" charset="-128"/>
              <a:ea typeface="Meiryo UI" panose="020B0604030504040204" pitchFamily="50" charset="-128"/>
            </a:endParaRPr>
          </a:p>
        </p:txBody>
      </p:sp>
      <p:sp>
        <p:nvSpPr>
          <p:cNvPr id="37" name="正方形/長方形 36"/>
          <p:cNvSpPr/>
          <p:nvPr/>
        </p:nvSpPr>
        <p:spPr>
          <a:xfrm>
            <a:off x="582709" y="3504911"/>
            <a:ext cx="96954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学協会２</a:t>
            </a:r>
            <a:endParaRPr lang="en-US" altLang="ja-JP" sz="14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40449" y="3443106"/>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国の機関</a:t>
            </a:r>
            <a:endParaRPr lang="en-US" altLang="ja-JP"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10640449" y="4284290"/>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民間</a:t>
            </a:r>
            <a:endParaRPr lang="en-US" altLang="ja-JP" sz="1400" dirty="0">
              <a:latin typeface="Meiryo UI" panose="020B0604030504040204" pitchFamily="50" charset="-128"/>
              <a:ea typeface="Meiryo UI" panose="020B0604030504040204" pitchFamily="50" charset="-128"/>
            </a:endParaRPr>
          </a:p>
        </p:txBody>
      </p:sp>
      <p:sp>
        <p:nvSpPr>
          <p:cNvPr id="40" name="フローチャート : 磁気ディスク 39"/>
          <p:cNvSpPr/>
          <p:nvPr/>
        </p:nvSpPr>
        <p:spPr>
          <a:xfrm>
            <a:off x="4912254" y="2373099"/>
            <a:ext cx="1330582" cy="611386"/>
          </a:xfrm>
          <a:prstGeom prst="flowChartMagneticDisk">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メタデータ</a:t>
            </a:r>
            <a:r>
              <a:rPr lang="en-US" altLang="ja-JP" sz="1400" dirty="0">
                <a:latin typeface="Meiryo UI" panose="020B0604030504040204" pitchFamily="50" charset="-128"/>
                <a:ea typeface="Meiryo UI" panose="020B0604030504040204" pitchFamily="50" charset="-128"/>
              </a:rPr>
              <a:t>DB</a:t>
            </a:r>
          </a:p>
        </p:txBody>
      </p:sp>
      <p:sp>
        <p:nvSpPr>
          <p:cNvPr id="41" name="正方形/長方形 40"/>
          <p:cNvSpPr/>
          <p:nvPr/>
        </p:nvSpPr>
        <p:spPr>
          <a:xfrm>
            <a:off x="4912254" y="755684"/>
            <a:ext cx="133058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文化資産</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知識活用基盤</a:t>
            </a:r>
            <a:endParaRPr lang="en-US" altLang="ja-JP" sz="1400" dirty="0">
              <a:latin typeface="Meiryo UI" panose="020B0604030504040204" pitchFamily="50" charset="-128"/>
              <a:ea typeface="Meiryo UI" panose="020B0604030504040204" pitchFamily="50" charset="-128"/>
            </a:endParaRPr>
          </a:p>
        </p:txBody>
      </p:sp>
      <p:sp>
        <p:nvSpPr>
          <p:cNvPr id="42" name="正方形/長方形 41"/>
          <p:cNvSpPr/>
          <p:nvPr/>
        </p:nvSpPr>
        <p:spPr>
          <a:xfrm>
            <a:off x="4912254" y="1327730"/>
            <a:ext cx="13305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知識創造基盤</a:t>
            </a:r>
            <a:endParaRPr lang="en-US" altLang="ja-JP" sz="1400" dirty="0">
              <a:latin typeface="Meiryo UI" panose="020B0604030504040204" pitchFamily="50" charset="-128"/>
              <a:ea typeface="Meiryo UI" panose="020B0604030504040204" pitchFamily="50" charset="-128"/>
            </a:endParaRPr>
          </a:p>
        </p:txBody>
      </p:sp>
      <p:cxnSp>
        <p:nvCxnSpPr>
          <p:cNvPr id="43" name="直線矢印コネクタ 42"/>
          <p:cNvCxnSpPr>
            <a:stCxn id="24" idx="3"/>
            <a:endCxn id="27" idx="1"/>
          </p:cNvCxnSpPr>
          <p:nvPr/>
        </p:nvCxnSpPr>
        <p:spPr>
          <a:xfrm>
            <a:off x="1718782" y="2296757"/>
            <a:ext cx="555000" cy="30777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5" idx="3"/>
            <a:endCxn id="27" idx="1"/>
          </p:cNvCxnSpPr>
          <p:nvPr/>
        </p:nvCxnSpPr>
        <p:spPr>
          <a:xfrm flipV="1">
            <a:off x="1871182" y="2604534"/>
            <a:ext cx="402600" cy="3465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6" idx="3"/>
            <a:endCxn id="15" idx="1"/>
          </p:cNvCxnSpPr>
          <p:nvPr/>
        </p:nvCxnSpPr>
        <p:spPr>
          <a:xfrm flipV="1">
            <a:off x="1357745" y="3141887"/>
            <a:ext cx="916037" cy="8564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7" idx="3"/>
            <a:endCxn id="15" idx="1"/>
          </p:cNvCxnSpPr>
          <p:nvPr/>
        </p:nvCxnSpPr>
        <p:spPr>
          <a:xfrm flipV="1">
            <a:off x="1552254" y="3141887"/>
            <a:ext cx="721528" cy="5169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7" idx="3"/>
            <a:endCxn id="11" idx="1"/>
          </p:cNvCxnSpPr>
          <p:nvPr/>
        </p:nvCxnSpPr>
        <p:spPr>
          <a:xfrm flipV="1">
            <a:off x="1524273" y="3660290"/>
            <a:ext cx="734836" cy="100715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1053491" y="5002649"/>
            <a:ext cx="9415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市町村立図書館２</a:t>
            </a:r>
            <a:endParaRPr lang="en-US" altLang="ja-JP" sz="1400" dirty="0">
              <a:latin typeface="Meiryo UI" panose="020B0604030504040204" pitchFamily="50" charset="-128"/>
              <a:ea typeface="Meiryo UI" panose="020B0604030504040204" pitchFamily="50" charset="-128"/>
            </a:endParaRPr>
          </a:p>
        </p:txBody>
      </p:sp>
      <p:cxnSp>
        <p:nvCxnSpPr>
          <p:cNvPr id="61" name="直線矢印コネクタ 60"/>
          <p:cNvCxnSpPr>
            <a:stCxn id="60" idx="3"/>
            <a:endCxn id="11" idx="1"/>
          </p:cNvCxnSpPr>
          <p:nvPr/>
        </p:nvCxnSpPr>
        <p:spPr>
          <a:xfrm flipV="1">
            <a:off x="1995055" y="3660290"/>
            <a:ext cx="264054" cy="160396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7" idx="3"/>
            <a:endCxn id="81" idx="1"/>
          </p:cNvCxnSpPr>
          <p:nvPr/>
        </p:nvCxnSpPr>
        <p:spPr>
          <a:xfrm>
            <a:off x="3424528" y="2604534"/>
            <a:ext cx="1535400" cy="65565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15" idx="3"/>
            <a:endCxn id="81" idx="1"/>
          </p:cNvCxnSpPr>
          <p:nvPr/>
        </p:nvCxnSpPr>
        <p:spPr>
          <a:xfrm>
            <a:off x="3215346" y="3141887"/>
            <a:ext cx="1744582" cy="11830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1" idx="3"/>
            <a:endCxn id="81" idx="1"/>
          </p:cNvCxnSpPr>
          <p:nvPr/>
        </p:nvCxnSpPr>
        <p:spPr>
          <a:xfrm flipV="1">
            <a:off x="3200673" y="3260191"/>
            <a:ext cx="1759255" cy="400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12" idx="3"/>
            <a:endCxn id="81" idx="1"/>
          </p:cNvCxnSpPr>
          <p:nvPr/>
        </p:nvCxnSpPr>
        <p:spPr>
          <a:xfrm flipV="1">
            <a:off x="3986839" y="3260191"/>
            <a:ext cx="973089" cy="13318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11" idx="2"/>
            <a:endCxn id="12" idx="0"/>
          </p:cNvCxnSpPr>
          <p:nvPr/>
        </p:nvCxnSpPr>
        <p:spPr>
          <a:xfrm>
            <a:off x="2729891" y="3814178"/>
            <a:ext cx="786166" cy="62400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4959928" y="3106302"/>
            <a:ext cx="133058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Harvester</a:t>
            </a:r>
          </a:p>
        </p:txBody>
      </p:sp>
      <p:cxnSp>
        <p:nvCxnSpPr>
          <p:cNvPr id="86" name="直線矢印コネクタ 85"/>
          <p:cNvCxnSpPr>
            <a:stCxn id="13" idx="0"/>
            <a:endCxn id="81" idx="2"/>
          </p:cNvCxnSpPr>
          <p:nvPr/>
        </p:nvCxnSpPr>
        <p:spPr>
          <a:xfrm flipV="1">
            <a:off x="5272200" y="3414079"/>
            <a:ext cx="353019" cy="102409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14" idx="0"/>
            <a:endCxn id="81" idx="2"/>
          </p:cNvCxnSpPr>
          <p:nvPr/>
        </p:nvCxnSpPr>
        <p:spPr>
          <a:xfrm flipV="1">
            <a:off x="5597509" y="3414079"/>
            <a:ext cx="27710" cy="138263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17" idx="0"/>
            <a:endCxn id="16" idx="2"/>
          </p:cNvCxnSpPr>
          <p:nvPr/>
        </p:nvCxnSpPr>
        <p:spPr>
          <a:xfrm flipH="1" flipV="1">
            <a:off x="7462172" y="3843086"/>
            <a:ext cx="40474" cy="40885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18" idx="0"/>
            <a:endCxn id="16" idx="2"/>
          </p:cNvCxnSpPr>
          <p:nvPr/>
        </p:nvCxnSpPr>
        <p:spPr>
          <a:xfrm flipH="1" flipV="1">
            <a:off x="7462172" y="3843086"/>
            <a:ext cx="414546" cy="80123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6" idx="0"/>
            <a:endCxn id="81" idx="2"/>
          </p:cNvCxnSpPr>
          <p:nvPr/>
        </p:nvCxnSpPr>
        <p:spPr>
          <a:xfrm flipH="1" flipV="1">
            <a:off x="5625219" y="3414079"/>
            <a:ext cx="1836953" cy="12123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26" idx="1"/>
            <a:endCxn id="81" idx="3"/>
          </p:cNvCxnSpPr>
          <p:nvPr/>
        </p:nvCxnSpPr>
        <p:spPr>
          <a:xfrm flipH="1">
            <a:off x="6290510" y="2142868"/>
            <a:ext cx="1717690" cy="111732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28" idx="1"/>
            <a:endCxn id="81" idx="3"/>
          </p:cNvCxnSpPr>
          <p:nvPr/>
        </p:nvCxnSpPr>
        <p:spPr>
          <a:xfrm flipH="1">
            <a:off x="6290510" y="2526988"/>
            <a:ext cx="1717690" cy="73320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29" idx="1"/>
            <a:endCxn id="81" idx="3"/>
          </p:cNvCxnSpPr>
          <p:nvPr/>
        </p:nvCxnSpPr>
        <p:spPr>
          <a:xfrm flipH="1">
            <a:off x="6290510" y="3021207"/>
            <a:ext cx="1717689" cy="23898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21" idx="1"/>
            <a:endCxn id="16" idx="3"/>
          </p:cNvCxnSpPr>
          <p:nvPr/>
        </p:nvCxnSpPr>
        <p:spPr>
          <a:xfrm flipH="1">
            <a:off x="8078290" y="3658801"/>
            <a:ext cx="792447" cy="3039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9" idx="0"/>
            <a:endCxn id="21" idx="2"/>
          </p:cNvCxnSpPr>
          <p:nvPr/>
        </p:nvCxnSpPr>
        <p:spPr>
          <a:xfrm flipH="1" flipV="1">
            <a:off x="9486855" y="3812689"/>
            <a:ext cx="64100" cy="47160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20" idx="0"/>
            <a:endCxn id="21" idx="2"/>
          </p:cNvCxnSpPr>
          <p:nvPr/>
        </p:nvCxnSpPr>
        <p:spPr>
          <a:xfrm flipH="1" flipV="1">
            <a:off x="9486855" y="3812689"/>
            <a:ext cx="216500" cy="90238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stCxn id="35" idx="1"/>
            <a:endCxn id="26" idx="3"/>
          </p:cNvCxnSpPr>
          <p:nvPr/>
        </p:nvCxnSpPr>
        <p:spPr>
          <a:xfrm flipH="1">
            <a:off x="9338782" y="1988980"/>
            <a:ext cx="372595" cy="1538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34" idx="1"/>
            <a:endCxn id="28" idx="3"/>
          </p:cNvCxnSpPr>
          <p:nvPr/>
        </p:nvCxnSpPr>
        <p:spPr>
          <a:xfrm flipH="1">
            <a:off x="9338782" y="2296756"/>
            <a:ext cx="621317" cy="23023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10616800" y="3834944"/>
            <a:ext cx="14190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400" dirty="0">
                <a:latin typeface="Meiryo UI" panose="020B0604030504040204" pitchFamily="50" charset="-128"/>
                <a:ea typeface="Meiryo UI" panose="020B0604030504040204" pitchFamily="50" charset="-128"/>
              </a:rPr>
              <a:t>地方公共団体</a:t>
            </a:r>
            <a:endParaRPr lang="en-US" altLang="ja-JP" sz="1400" dirty="0">
              <a:latin typeface="Meiryo UI" panose="020B0604030504040204" pitchFamily="50" charset="-128"/>
              <a:ea typeface="Meiryo UI" panose="020B0604030504040204" pitchFamily="50" charset="-128"/>
            </a:endParaRPr>
          </a:p>
        </p:txBody>
      </p:sp>
      <p:sp>
        <p:nvSpPr>
          <p:cNvPr id="140" name="正方形/長方形 139"/>
          <p:cNvSpPr/>
          <p:nvPr/>
        </p:nvSpPr>
        <p:spPr>
          <a:xfrm>
            <a:off x="9824349" y="3073644"/>
            <a:ext cx="123223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400" dirty="0">
                <a:latin typeface="Meiryo UI" panose="020B0604030504040204" pitchFamily="50" charset="-128"/>
                <a:ea typeface="Meiryo UI" panose="020B0604030504040204" pitchFamily="50" charset="-128"/>
              </a:rPr>
              <a:t>e-GOV</a:t>
            </a:r>
          </a:p>
        </p:txBody>
      </p:sp>
      <p:cxnSp>
        <p:nvCxnSpPr>
          <p:cNvPr id="141" name="直線矢印コネクタ 140"/>
          <p:cNvCxnSpPr>
            <a:stCxn id="81" idx="0"/>
            <a:endCxn id="40" idx="3"/>
          </p:cNvCxnSpPr>
          <p:nvPr/>
        </p:nvCxnSpPr>
        <p:spPr>
          <a:xfrm flipH="1" flipV="1">
            <a:off x="5577545" y="2984485"/>
            <a:ext cx="47674" cy="121817"/>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a:stCxn id="40" idx="1"/>
            <a:endCxn id="23" idx="2"/>
          </p:cNvCxnSpPr>
          <p:nvPr/>
        </p:nvCxnSpPr>
        <p:spPr>
          <a:xfrm flipH="1" flipV="1">
            <a:off x="4586945" y="2171825"/>
            <a:ext cx="990600" cy="201274"/>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40" idx="1"/>
            <a:endCxn id="22" idx="2"/>
          </p:cNvCxnSpPr>
          <p:nvPr/>
        </p:nvCxnSpPr>
        <p:spPr>
          <a:xfrm flipV="1">
            <a:off x="5577545" y="2168486"/>
            <a:ext cx="712965" cy="204613"/>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23" idx="0"/>
            <a:endCxn id="42" idx="2"/>
          </p:cNvCxnSpPr>
          <p:nvPr/>
        </p:nvCxnSpPr>
        <p:spPr>
          <a:xfrm flipV="1">
            <a:off x="4586945" y="1635507"/>
            <a:ext cx="990600" cy="22854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22" idx="0"/>
            <a:endCxn id="42" idx="2"/>
          </p:cNvCxnSpPr>
          <p:nvPr/>
        </p:nvCxnSpPr>
        <p:spPr>
          <a:xfrm flipH="1" flipV="1">
            <a:off x="5577545" y="1635507"/>
            <a:ext cx="712965" cy="22520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0" name="横巻き 69"/>
          <p:cNvSpPr/>
          <p:nvPr/>
        </p:nvSpPr>
        <p:spPr>
          <a:xfrm>
            <a:off x="8946529" y="659154"/>
            <a:ext cx="3089298" cy="976353"/>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図書館界と出版界でのメタデータの相互運用のパイロット的活動が進行中</a:t>
            </a:r>
          </a:p>
        </p:txBody>
      </p:sp>
    </p:spTree>
    <p:extLst>
      <p:ext uri="{BB962C8B-B14F-4D97-AF65-F5344CB8AC3E}">
        <p14:creationId xmlns:p14="http://schemas.microsoft.com/office/powerpoint/2010/main" val="1809038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出版界・</a:t>
            </a:r>
            <a:r>
              <a:rPr kumimoji="1" lang="en-US" altLang="ja-JP" dirty="0"/>
              <a:t>NDL</a:t>
            </a:r>
            <a:r>
              <a:rPr kumimoji="1" lang="ja-JP" altLang="en-US" dirty="0"/>
              <a:t>・図書館の情報のリンク付け</a:t>
            </a:r>
          </a:p>
        </p:txBody>
      </p:sp>
      <p:sp>
        <p:nvSpPr>
          <p:cNvPr id="3" name="正方形/長方形 2"/>
          <p:cNvSpPr/>
          <p:nvPr/>
        </p:nvSpPr>
        <p:spPr>
          <a:xfrm>
            <a:off x="403689" y="4383265"/>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403689" y="4718747"/>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5" name="正方形/長方形 4"/>
          <p:cNvSpPr/>
          <p:nvPr/>
        </p:nvSpPr>
        <p:spPr>
          <a:xfrm>
            <a:off x="388199" y="3695080"/>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6" name="正方形/長方形 5"/>
          <p:cNvSpPr/>
          <p:nvPr/>
        </p:nvSpPr>
        <p:spPr>
          <a:xfrm>
            <a:off x="388199" y="4044417"/>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388199" y="1297729"/>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12" name="正方形/長方形 11"/>
          <p:cNvSpPr/>
          <p:nvPr/>
        </p:nvSpPr>
        <p:spPr>
          <a:xfrm>
            <a:off x="430308" y="19357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13" name="正方形/長方形 12"/>
          <p:cNvSpPr/>
          <p:nvPr/>
        </p:nvSpPr>
        <p:spPr>
          <a:xfrm>
            <a:off x="388200" y="259189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14" name="正方形/長方形 13"/>
          <p:cNvSpPr/>
          <p:nvPr/>
        </p:nvSpPr>
        <p:spPr>
          <a:xfrm>
            <a:off x="430308" y="5060256"/>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457199" y="5390149"/>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16" name="正方形/長方形 15"/>
          <p:cNvSpPr/>
          <p:nvPr/>
        </p:nvSpPr>
        <p:spPr>
          <a:xfrm>
            <a:off x="403689" y="2936762"/>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17" name="正方形/長方形 16"/>
          <p:cNvSpPr/>
          <p:nvPr/>
        </p:nvSpPr>
        <p:spPr>
          <a:xfrm>
            <a:off x="403689" y="3357960"/>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18" name="正方形/長方形 17"/>
          <p:cNvSpPr/>
          <p:nvPr/>
        </p:nvSpPr>
        <p:spPr>
          <a:xfrm>
            <a:off x="4407652" y="4364823"/>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19" name="正方形/長方形 18"/>
          <p:cNvSpPr/>
          <p:nvPr/>
        </p:nvSpPr>
        <p:spPr>
          <a:xfrm>
            <a:off x="4407652" y="4700305"/>
            <a:ext cx="2022491"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392162" y="367663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1" name="正方形/長方形 20"/>
          <p:cNvSpPr/>
          <p:nvPr/>
        </p:nvSpPr>
        <p:spPr>
          <a:xfrm>
            <a:off x="4392162" y="4025975"/>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22" name="正方形/長方形 21"/>
          <p:cNvSpPr/>
          <p:nvPr/>
        </p:nvSpPr>
        <p:spPr>
          <a:xfrm>
            <a:off x="4392162" y="127928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23" name="正方形/長方形 22"/>
          <p:cNvSpPr/>
          <p:nvPr/>
        </p:nvSpPr>
        <p:spPr>
          <a:xfrm>
            <a:off x="4434271" y="1917271"/>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4434271" y="2591377"/>
            <a:ext cx="1896574"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出版社より</a:t>
            </a:r>
            <a:r>
              <a:rPr lang="en-US" altLang="ja-JP" sz="1200" dirty="0">
                <a:latin typeface="Meiryo UI" panose="020B0604030504040204" pitchFamily="50" charset="-128"/>
                <a:ea typeface="Meiryo UI" panose="020B0604030504040204" pitchFamily="50" charset="-128"/>
              </a:rPr>
              <a:t>)</a:t>
            </a:r>
          </a:p>
        </p:txBody>
      </p:sp>
      <p:sp>
        <p:nvSpPr>
          <p:cNvPr id="25" name="正方形/長方形 24"/>
          <p:cNvSpPr/>
          <p:nvPr/>
        </p:nvSpPr>
        <p:spPr>
          <a:xfrm>
            <a:off x="4434271" y="5041814"/>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6" name="正方形/長方形 25"/>
          <p:cNvSpPr/>
          <p:nvPr/>
        </p:nvSpPr>
        <p:spPr>
          <a:xfrm>
            <a:off x="4461162" y="5371707"/>
            <a:ext cx="224416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27" name="正方形/長方形 26"/>
          <p:cNvSpPr/>
          <p:nvPr/>
        </p:nvSpPr>
        <p:spPr>
          <a:xfrm>
            <a:off x="4407652" y="2918320"/>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28" name="正方形/長方形 27"/>
          <p:cNvSpPr/>
          <p:nvPr/>
        </p:nvSpPr>
        <p:spPr>
          <a:xfrm>
            <a:off x="4407652" y="3339518"/>
            <a:ext cx="13305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29" name="フローチャート: 端子 20"/>
          <p:cNvSpPr/>
          <p:nvPr/>
        </p:nvSpPr>
        <p:spPr>
          <a:xfrm>
            <a:off x="238798" y="720188"/>
            <a:ext cx="2462566" cy="46508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出版界</a:t>
            </a:r>
            <a:endParaRPr lang="en-US" altLang="ja-JP" sz="1400" dirty="0">
              <a:latin typeface="Meiryo UI" panose="020B0604030504040204" pitchFamily="50" charset="-128"/>
              <a:ea typeface="Meiryo UI" panose="020B0604030504040204" pitchFamily="50" charset="-128"/>
            </a:endParaRPr>
          </a:p>
        </p:txBody>
      </p:sp>
      <p:sp>
        <p:nvSpPr>
          <p:cNvPr id="30" name="フローチャート: 端子 20"/>
          <p:cNvSpPr/>
          <p:nvPr/>
        </p:nvSpPr>
        <p:spPr>
          <a:xfrm>
            <a:off x="7860704" y="720187"/>
            <a:ext cx="2462566" cy="465085"/>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ja-JP" altLang="en-US" sz="1400" dirty="0">
                <a:latin typeface="Meiryo UI" panose="020B0604030504040204" pitchFamily="50" charset="-128"/>
                <a:ea typeface="Meiryo UI" panose="020B0604030504040204" pitchFamily="50" charset="-128"/>
              </a:rPr>
              <a:t>各図書館</a:t>
            </a:r>
            <a:endParaRPr lang="en-US" altLang="ja-JP" sz="1400" dirty="0">
              <a:latin typeface="Meiryo UI" panose="020B0604030504040204" pitchFamily="50" charset="-128"/>
              <a:ea typeface="Meiryo UI" panose="020B0604030504040204" pitchFamily="50" charset="-128"/>
            </a:endParaRPr>
          </a:p>
        </p:txBody>
      </p:sp>
      <p:sp>
        <p:nvSpPr>
          <p:cNvPr id="31" name="正方形/長方形 30"/>
          <p:cNvSpPr/>
          <p:nvPr/>
        </p:nvSpPr>
        <p:spPr>
          <a:xfrm>
            <a:off x="8300779" y="4489512"/>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8300779" y="4824994"/>
            <a:ext cx="2022491"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（著者名）</a:t>
            </a:r>
            <a:endParaRPr lang="en-US" altLang="ja-JP" sz="1200" dirty="0">
              <a:latin typeface="Meiryo UI" panose="020B0604030504040204" pitchFamily="50" charset="-128"/>
              <a:ea typeface="Meiryo UI" panose="020B0604030504040204" pitchFamily="50" charset="-128"/>
            </a:endParaRPr>
          </a:p>
        </p:txBody>
      </p:sp>
      <p:sp>
        <p:nvSpPr>
          <p:cNvPr id="33" name="正方形/長方形 32"/>
          <p:cNvSpPr/>
          <p:nvPr/>
        </p:nvSpPr>
        <p:spPr>
          <a:xfrm>
            <a:off x="8285289" y="3524227"/>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4" name="正方形/長方形 33"/>
          <p:cNvSpPr/>
          <p:nvPr/>
        </p:nvSpPr>
        <p:spPr>
          <a:xfrm>
            <a:off x="8285289" y="4150664"/>
            <a:ext cx="224416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（出版社名）</a:t>
            </a:r>
            <a:endParaRPr lang="en-US" altLang="ja-JP" sz="1200" dirty="0">
              <a:latin typeface="Meiryo UI" panose="020B0604030504040204" pitchFamily="50" charset="-128"/>
              <a:ea typeface="Meiryo UI" panose="020B0604030504040204" pitchFamily="50" charset="-128"/>
            </a:endParaRPr>
          </a:p>
        </p:txBody>
      </p:sp>
      <p:sp>
        <p:nvSpPr>
          <p:cNvPr id="35" name="正方形/長方形 34"/>
          <p:cNvSpPr/>
          <p:nvPr/>
        </p:nvSpPr>
        <p:spPr>
          <a:xfrm>
            <a:off x="8285289" y="1316250"/>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ISBN</a:t>
            </a:r>
          </a:p>
        </p:txBody>
      </p:sp>
      <p:sp>
        <p:nvSpPr>
          <p:cNvPr id="36" name="正方形/長方形 35"/>
          <p:cNvSpPr/>
          <p:nvPr/>
        </p:nvSpPr>
        <p:spPr>
          <a:xfrm>
            <a:off x="8327398" y="195423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出版情報</a:t>
            </a:r>
            <a:endParaRPr lang="en-US" altLang="ja-JP" sz="1200" dirty="0">
              <a:latin typeface="Meiryo UI" panose="020B0604030504040204" pitchFamily="50" charset="-128"/>
              <a:ea typeface="Meiryo UI" panose="020B0604030504040204" pitchFamily="50" charset="-128"/>
            </a:endParaRPr>
          </a:p>
        </p:txBody>
      </p:sp>
      <p:sp>
        <p:nvSpPr>
          <p:cNvPr id="37" name="正方形/長方形 36"/>
          <p:cNvSpPr/>
          <p:nvPr/>
        </p:nvSpPr>
        <p:spPr>
          <a:xfrm>
            <a:off x="8285289" y="2532819"/>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著者情報</a:t>
            </a:r>
            <a:endParaRPr lang="en-US" altLang="ja-JP" sz="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8327398" y="5166503"/>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39" name="正方形/長方形 38"/>
          <p:cNvSpPr/>
          <p:nvPr/>
        </p:nvSpPr>
        <p:spPr>
          <a:xfrm>
            <a:off x="8354289" y="5496396"/>
            <a:ext cx="224416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典拠</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（件名）</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8300779" y="2918314"/>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書誌</a:t>
            </a:r>
            <a:r>
              <a:rPr lang="en-US" altLang="ja-JP" sz="1200" dirty="0">
                <a:latin typeface="Meiryo UI" panose="020B0604030504040204" pitchFamily="50" charset="-128"/>
                <a:ea typeface="Meiryo UI" panose="020B0604030504040204" pitchFamily="50" charset="-128"/>
              </a:rPr>
              <a:t>ID</a:t>
            </a:r>
          </a:p>
        </p:txBody>
      </p:sp>
      <p:sp>
        <p:nvSpPr>
          <p:cNvPr id="41" name="正方形/長方形 40"/>
          <p:cNvSpPr/>
          <p:nvPr/>
        </p:nvSpPr>
        <p:spPr>
          <a:xfrm>
            <a:off x="8300779" y="3187107"/>
            <a:ext cx="133058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NDL</a:t>
            </a:r>
            <a:r>
              <a:rPr lang="ja-JP" altLang="en-US" sz="1200" dirty="0">
                <a:latin typeface="Meiryo UI" panose="020B0604030504040204" pitchFamily="50" charset="-128"/>
                <a:ea typeface="Meiryo UI" panose="020B0604030504040204" pitchFamily="50" charset="-128"/>
              </a:rPr>
              <a:t>作成書誌</a:t>
            </a:r>
            <a:endParaRPr lang="en-US" altLang="ja-JP" sz="1200" dirty="0">
              <a:latin typeface="Meiryo UI" panose="020B0604030504040204" pitchFamily="50" charset="-128"/>
              <a:ea typeface="Meiryo UI" panose="020B0604030504040204" pitchFamily="50" charset="-128"/>
            </a:endParaRPr>
          </a:p>
        </p:txBody>
      </p:sp>
      <p:sp>
        <p:nvSpPr>
          <p:cNvPr id="42" name="フローチャート: 端子 20"/>
          <p:cNvSpPr/>
          <p:nvPr/>
        </p:nvSpPr>
        <p:spPr>
          <a:xfrm>
            <a:off x="3826170" y="720188"/>
            <a:ext cx="2462566" cy="465085"/>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altLang="ja-JP" sz="1400" dirty="0">
                <a:latin typeface="Meiryo UI" panose="020B0604030504040204" pitchFamily="50" charset="-128"/>
                <a:ea typeface="Meiryo UI" panose="020B0604030504040204" pitchFamily="50" charset="-128"/>
              </a:rPr>
              <a:t>NDL</a:t>
            </a:r>
          </a:p>
        </p:txBody>
      </p:sp>
      <p:cxnSp>
        <p:nvCxnSpPr>
          <p:cNvPr id="44" name="直線矢印コネクタ 43"/>
          <p:cNvCxnSpPr>
            <a:stCxn id="7" idx="3"/>
            <a:endCxn id="22" idx="1"/>
          </p:cNvCxnSpPr>
          <p:nvPr/>
        </p:nvCxnSpPr>
        <p:spPr>
          <a:xfrm flipV="1">
            <a:off x="1718781" y="1417787"/>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47" name="正方形/長方形 46"/>
          <p:cNvSpPr/>
          <p:nvPr/>
        </p:nvSpPr>
        <p:spPr>
          <a:xfrm>
            <a:off x="2639203" y="1277797"/>
            <a:ext cx="832536" cy="276999"/>
          </a:xfrm>
          <a:prstGeom prst="rect">
            <a:avLst/>
          </a:prstGeom>
        </p:spPr>
        <p:txBody>
          <a:bodyPr wrap="none">
            <a:spAutoFit/>
          </a:bodyPr>
          <a:lstStyle/>
          <a:p>
            <a:pPr algn="ctr"/>
            <a:r>
              <a:rPr lang="en-US" altLang="ja-JP" sz="1200" dirty="0" err="1">
                <a:latin typeface="Meiryo UI" panose="020B0604030504040204" pitchFamily="50" charset="-128"/>
                <a:ea typeface="Meiryo UI" panose="020B0604030504040204" pitchFamily="50" charset="-128"/>
              </a:rPr>
              <a:t>ReLation</a:t>
            </a:r>
            <a:endParaRPr lang="en-US" altLang="ja-JP" sz="1200" dirty="0">
              <a:latin typeface="Meiryo UI" panose="020B0604030504040204" pitchFamily="50" charset="-128"/>
              <a:ea typeface="Meiryo UI" panose="020B0604030504040204" pitchFamily="50" charset="-128"/>
            </a:endParaRPr>
          </a:p>
        </p:txBody>
      </p:sp>
      <p:cxnSp>
        <p:nvCxnSpPr>
          <p:cNvPr id="48" name="直線矢印コネクタ 47"/>
          <p:cNvCxnSpPr>
            <a:stCxn id="12" idx="3"/>
            <a:endCxn id="23" idx="1"/>
          </p:cNvCxnSpPr>
          <p:nvPr/>
        </p:nvCxnSpPr>
        <p:spPr>
          <a:xfrm flipV="1">
            <a:off x="1760890" y="2055771"/>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1" name="直線矢印コネクタ 50"/>
          <p:cNvCxnSpPr>
            <a:stCxn id="13" idx="3"/>
            <a:endCxn id="24" idx="1"/>
          </p:cNvCxnSpPr>
          <p:nvPr/>
        </p:nvCxnSpPr>
        <p:spPr>
          <a:xfrm flipV="1">
            <a:off x="1718782" y="2729877"/>
            <a:ext cx="2715489" cy="51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59" name="直線矢印コネクタ 58"/>
          <p:cNvCxnSpPr>
            <a:stCxn id="27" idx="1"/>
            <a:endCxn id="16" idx="3"/>
          </p:cNvCxnSpPr>
          <p:nvPr/>
        </p:nvCxnSpPr>
        <p:spPr>
          <a:xfrm flipH="1">
            <a:off x="1734271" y="3056820"/>
            <a:ext cx="2673381"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 idx="3"/>
            <a:endCxn id="20" idx="1"/>
          </p:cNvCxnSpPr>
          <p:nvPr/>
        </p:nvCxnSpPr>
        <p:spPr>
          <a:xfrm flipV="1">
            <a:off x="1718781" y="3815138"/>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66" name="直線矢印コネクタ 65"/>
          <p:cNvCxnSpPr>
            <a:stCxn id="28" idx="1"/>
            <a:endCxn id="17" idx="3"/>
          </p:cNvCxnSpPr>
          <p:nvPr/>
        </p:nvCxnSpPr>
        <p:spPr>
          <a:xfrm flipH="1">
            <a:off x="1734271" y="3478018"/>
            <a:ext cx="2673381" cy="18442"/>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21" idx="1"/>
            <a:endCxn id="6" idx="3"/>
          </p:cNvCxnSpPr>
          <p:nvPr/>
        </p:nvCxnSpPr>
        <p:spPr>
          <a:xfrm flipH="1">
            <a:off x="2632364" y="4164475"/>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19" idx="1"/>
            <a:endCxn id="4" idx="3"/>
          </p:cNvCxnSpPr>
          <p:nvPr/>
        </p:nvCxnSpPr>
        <p:spPr>
          <a:xfrm flipH="1">
            <a:off x="2426180" y="4838805"/>
            <a:ext cx="1981472"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26" idx="1"/>
            <a:endCxn id="15" idx="3"/>
          </p:cNvCxnSpPr>
          <p:nvPr/>
        </p:nvCxnSpPr>
        <p:spPr>
          <a:xfrm flipH="1">
            <a:off x="2701364" y="5510207"/>
            <a:ext cx="1759798" cy="18442"/>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6453" y="2252752"/>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4434271" y="224925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cxnSp>
        <p:nvCxnSpPr>
          <p:cNvPr id="80" name="直線矢印コネクタ 79"/>
          <p:cNvCxnSpPr>
            <a:stCxn id="78" idx="3"/>
            <a:endCxn id="79" idx="1"/>
          </p:cNvCxnSpPr>
          <p:nvPr/>
        </p:nvCxnSpPr>
        <p:spPr>
          <a:xfrm flipV="1">
            <a:off x="1747035" y="2387754"/>
            <a:ext cx="2687236" cy="349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83" name="直線矢印コネクタ 82"/>
          <p:cNvCxnSpPr>
            <a:stCxn id="25" idx="1"/>
            <a:endCxn id="14" idx="3"/>
          </p:cNvCxnSpPr>
          <p:nvPr/>
        </p:nvCxnSpPr>
        <p:spPr>
          <a:xfrm flipH="1">
            <a:off x="1760890" y="5173409"/>
            <a:ext cx="2673381" cy="25347"/>
          </a:xfrm>
          <a:prstGeom prst="straightConnector1">
            <a:avLst/>
          </a:prstGeom>
          <a:ln>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3" idx="3"/>
            <a:endCxn id="18" idx="1"/>
          </p:cNvCxnSpPr>
          <p:nvPr/>
        </p:nvCxnSpPr>
        <p:spPr>
          <a:xfrm flipV="1">
            <a:off x="1734271" y="4503323"/>
            <a:ext cx="2673381" cy="18442"/>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89" name="正方形/長方形 88"/>
          <p:cNvSpPr/>
          <p:nvPr/>
        </p:nvSpPr>
        <p:spPr>
          <a:xfrm>
            <a:off x="443344" y="5745013"/>
            <a:ext cx="133058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0" name="正方形/長方形 89"/>
          <p:cNvSpPr/>
          <p:nvPr/>
        </p:nvSpPr>
        <p:spPr>
          <a:xfrm>
            <a:off x="4461162" y="5703448"/>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sp>
        <p:nvSpPr>
          <p:cNvPr id="91" name="正方形/長方形 90"/>
          <p:cNvSpPr/>
          <p:nvPr/>
        </p:nvSpPr>
        <p:spPr>
          <a:xfrm>
            <a:off x="8354424" y="5831874"/>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書影</a:t>
            </a:r>
            <a:endParaRPr lang="en-US" altLang="ja-JP" sz="1200" dirty="0">
              <a:latin typeface="Meiryo UI" panose="020B0604030504040204" pitchFamily="50" charset="-128"/>
              <a:ea typeface="Meiryo UI" panose="020B0604030504040204" pitchFamily="50" charset="-128"/>
            </a:endParaRPr>
          </a:p>
        </p:txBody>
      </p:sp>
      <p:cxnSp>
        <p:nvCxnSpPr>
          <p:cNvPr id="92" name="直線矢印コネクタ 91"/>
          <p:cNvCxnSpPr>
            <a:stCxn id="89" idx="3"/>
            <a:endCxn id="90" idx="1"/>
          </p:cNvCxnSpPr>
          <p:nvPr/>
        </p:nvCxnSpPr>
        <p:spPr>
          <a:xfrm flipV="1">
            <a:off x="1773926" y="5841948"/>
            <a:ext cx="2687236" cy="41565"/>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5" name="直線矢印コネクタ 94"/>
          <p:cNvCxnSpPr>
            <a:stCxn id="90" idx="3"/>
            <a:endCxn id="91" idx="1"/>
          </p:cNvCxnSpPr>
          <p:nvPr/>
        </p:nvCxnSpPr>
        <p:spPr>
          <a:xfrm>
            <a:off x="5791744" y="5841948"/>
            <a:ext cx="2562680" cy="128426"/>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98" name="直線矢印コネクタ 97"/>
          <p:cNvCxnSpPr>
            <a:stCxn id="22" idx="3"/>
            <a:endCxn id="35" idx="1"/>
          </p:cNvCxnSpPr>
          <p:nvPr/>
        </p:nvCxnSpPr>
        <p:spPr>
          <a:xfrm>
            <a:off x="5722744" y="1417787"/>
            <a:ext cx="2562545"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02" name="正方形/長方形 101"/>
          <p:cNvSpPr/>
          <p:nvPr/>
        </p:nvSpPr>
        <p:spPr>
          <a:xfrm>
            <a:off x="8300779" y="2247765"/>
            <a:ext cx="1330582"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キーワード</a:t>
            </a:r>
            <a:endParaRPr lang="en-US" altLang="ja-JP" sz="1200" dirty="0">
              <a:latin typeface="Meiryo UI" panose="020B0604030504040204" pitchFamily="50" charset="-128"/>
              <a:ea typeface="Meiryo UI" panose="020B0604030504040204" pitchFamily="50" charset="-128"/>
            </a:endParaRPr>
          </a:p>
        </p:txBody>
      </p:sp>
      <p:sp>
        <p:nvSpPr>
          <p:cNvPr id="103" name="正方形/長方形 102"/>
          <p:cNvSpPr/>
          <p:nvPr/>
        </p:nvSpPr>
        <p:spPr>
          <a:xfrm>
            <a:off x="4461162" y="6022012"/>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ISIL:JP-1000001</a:t>
            </a:r>
          </a:p>
        </p:txBody>
      </p:sp>
      <p:sp>
        <p:nvSpPr>
          <p:cNvPr id="104" name="正方形/長方形 103"/>
          <p:cNvSpPr/>
          <p:nvPr/>
        </p:nvSpPr>
        <p:spPr>
          <a:xfrm>
            <a:off x="8354424" y="6174417"/>
            <a:ext cx="16486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en-US" altLang="ja-JP" sz="1200" dirty="0">
                <a:latin typeface="Meiryo UI" panose="020B0604030504040204" pitchFamily="50" charset="-128"/>
                <a:ea typeface="Meiryo UI" panose="020B0604030504040204" pitchFamily="50" charset="-128"/>
              </a:rPr>
              <a:t>ISIL:JP-XXXXXXXX</a:t>
            </a:r>
          </a:p>
        </p:txBody>
      </p:sp>
      <p:sp>
        <p:nvSpPr>
          <p:cNvPr id="105" name="正方形/長方形 104"/>
          <p:cNvSpPr/>
          <p:nvPr/>
        </p:nvSpPr>
        <p:spPr>
          <a:xfrm>
            <a:off x="4449760" y="6363513"/>
            <a:ext cx="164869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sp>
        <p:nvSpPr>
          <p:cNvPr id="106" name="正方形/長方形 105"/>
          <p:cNvSpPr/>
          <p:nvPr/>
        </p:nvSpPr>
        <p:spPr>
          <a:xfrm>
            <a:off x="8354301" y="6492425"/>
            <a:ext cx="1967481"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請求記号</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配架場所</a:t>
            </a:r>
            <a:endParaRPr lang="en-US" altLang="ja-JP" sz="1200" dirty="0">
              <a:latin typeface="Meiryo UI" panose="020B0604030504040204" pitchFamily="50" charset="-128"/>
              <a:ea typeface="Meiryo UI" panose="020B0604030504040204" pitchFamily="50" charset="-128"/>
            </a:endParaRPr>
          </a:p>
        </p:txBody>
      </p:sp>
      <p:cxnSp>
        <p:nvCxnSpPr>
          <p:cNvPr id="107" name="直線矢印コネクタ 106"/>
          <p:cNvCxnSpPr>
            <a:stCxn id="23" idx="3"/>
            <a:endCxn id="36" idx="1"/>
          </p:cNvCxnSpPr>
          <p:nvPr/>
        </p:nvCxnSpPr>
        <p:spPr>
          <a:xfrm>
            <a:off x="6330845" y="2055771"/>
            <a:ext cx="1996553" cy="36963"/>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0" name="直線矢印コネクタ 109"/>
          <p:cNvCxnSpPr>
            <a:stCxn id="79" idx="3"/>
            <a:endCxn id="102" idx="1"/>
          </p:cNvCxnSpPr>
          <p:nvPr/>
        </p:nvCxnSpPr>
        <p:spPr>
          <a:xfrm flipV="1">
            <a:off x="5764853" y="2386265"/>
            <a:ext cx="2535926" cy="14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3" name="直線矢印コネクタ 112"/>
          <p:cNvCxnSpPr>
            <a:stCxn id="24" idx="3"/>
            <a:endCxn id="37" idx="1"/>
          </p:cNvCxnSpPr>
          <p:nvPr/>
        </p:nvCxnSpPr>
        <p:spPr>
          <a:xfrm flipV="1">
            <a:off x="6330845" y="2671319"/>
            <a:ext cx="1954444" cy="58558"/>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6" name="直線矢印コネクタ 115"/>
          <p:cNvCxnSpPr>
            <a:stCxn id="20" idx="3"/>
            <a:endCxn id="33" idx="1"/>
          </p:cNvCxnSpPr>
          <p:nvPr/>
        </p:nvCxnSpPr>
        <p:spPr>
          <a:xfrm flipV="1">
            <a:off x="5722744" y="3662727"/>
            <a:ext cx="2562545" cy="152411"/>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cxnSp>
        <p:nvCxnSpPr>
          <p:cNvPr id="119" name="直線矢印コネクタ 118"/>
          <p:cNvCxnSpPr>
            <a:stCxn id="18" idx="3"/>
            <a:endCxn id="31" idx="1"/>
          </p:cNvCxnSpPr>
          <p:nvPr/>
        </p:nvCxnSpPr>
        <p:spPr>
          <a:xfrm>
            <a:off x="5738234" y="4503323"/>
            <a:ext cx="2562545" cy="124689"/>
          </a:xfrm>
          <a:prstGeom prst="straightConnector1">
            <a:avLst/>
          </a:prstGeom>
          <a:ln>
            <a:tailEnd type="triangle" w="lg" len="med"/>
          </a:ln>
        </p:spPr>
        <p:style>
          <a:lnRef idx="1">
            <a:schemeClr val="accent2"/>
          </a:lnRef>
          <a:fillRef idx="0">
            <a:schemeClr val="accent2"/>
          </a:fillRef>
          <a:effectRef idx="0">
            <a:schemeClr val="accent2"/>
          </a:effectRef>
          <a:fontRef idx="minor">
            <a:schemeClr val="tx1"/>
          </a:fontRef>
        </p:style>
      </p:cxnSp>
      <p:sp>
        <p:nvSpPr>
          <p:cNvPr id="124" name="正方形/長方形 123"/>
          <p:cNvSpPr/>
          <p:nvPr/>
        </p:nvSpPr>
        <p:spPr>
          <a:xfrm>
            <a:off x="415633" y="1640969"/>
            <a:ext cx="17733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5" name="正方形/長方形 124"/>
          <p:cNvSpPr/>
          <p:nvPr/>
        </p:nvSpPr>
        <p:spPr>
          <a:xfrm>
            <a:off x="4449760" y="1571673"/>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6" name="正方形/長方形 125"/>
          <p:cNvSpPr/>
          <p:nvPr/>
        </p:nvSpPr>
        <p:spPr>
          <a:xfrm>
            <a:off x="8300779" y="1608524"/>
            <a:ext cx="177338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タイトル・シリーズタイトル</a:t>
            </a:r>
            <a:endParaRPr lang="en-US" altLang="ja-JP" sz="1200" dirty="0">
              <a:latin typeface="Meiryo UI" panose="020B0604030504040204" pitchFamily="50" charset="-128"/>
              <a:ea typeface="Meiryo UI" panose="020B0604030504040204" pitchFamily="50" charset="-128"/>
            </a:endParaRPr>
          </a:p>
        </p:txBody>
      </p:sp>
      <p:sp>
        <p:nvSpPr>
          <p:cNvPr id="127" name="正方形/長方形 126"/>
          <p:cNvSpPr/>
          <p:nvPr/>
        </p:nvSpPr>
        <p:spPr>
          <a:xfrm>
            <a:off x="8327398" y="3838661"/>
            <a:ext cx="1330582"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nchorCtr="0">
            <a:spAutoFit/>
          </a:bodyPr>
          <a:lstStyle/>
          <a:p>
            <a:pPr algn="ctr"/>
            <a:r>
              <a:rPr lang="ja-JP" altLang="en-US" sz="1200" dirty="0">
                <a:latin typeface="Meiryo UI" panose="020B0604030504040204" pitchFamily="50" charset="-128"/>
                <a:ea typeface="Meiryo UI" panose="020B0604030504040204" pitchFamily="50" charset="-128"/>
              </a:rPr>
              <a:t>図書館作成書誌</a:t>
            </a:r>
            <a:endParaRPr lang="en-US" altLang="ja-JP" sz="1200" dirty="0">
              <a:latin typeface="Meiryo UI" panose="020B0604030504040204" pitchFamily="50" charset="-128"/>
              <a:ea typeface="Meiryo UI" panose="020B0604030504040204" pitchFamily="50" charset="-128"/>
            </a:endParaRPr>
          </a:p>
        </p:txBody>
      </p:sp>
      <p:cxnSp>
        <p:nvCxnSpPr>
          <p:cNvPr id="139" name="直線矢印コネクタ 138"/>
          <p:cNvCxnSpPr>
            <a:stCxn id="27" idx="3"/>
            <a:endCxn id="40" idx="1"/>
          </p:cNvCxnSpPr>
          <p:nvPr/>
        </p:nvCxnSpPr>
        <p:spPr>
          <a:xfrm flipV="1">
            <a:off x="5738234" y="3056814"/>
            <a:ext cx="2562545" cy="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8" idx="3"/>
            <a:endCxn id="41" idx="1"/>
          </p:cNvCxnSpPr>
          <p:nvPr/>
        </p:nvCxnSpPr>
        <p:spPr>
          <a:xfrm flipV="1">
            <a:off x="5738234" y="3325607"/>
            <a:ext cx="2562545" cy="15241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a:stCxn id="21" idx="3"/>
            <a:endCxn id="34" idx="1"/>
          </p:cNvCxnSpPr>
          <p:nvPr/>
        </p:nvCxnSpPr>
        <p:spPr>
          <a:xfrm>
            <a:off x="6636327" y="4164475"/>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9" idx="3"/>
            <a:endCxn id="32" idx="1"/>
          </p:cNvCxnSpPr>
          <p:nvPr/>
        </p:nvCxnSpPr>
        <p:spPr>
          <a:xfrm>
            <a:off x="6430143" y="4838805"/>
            <a:ext cx="1870636"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25" idx="3"/>
            <a:endCxn id="38" idx="1"/>
          </p:cNvCxnSpPr>
          <p:nvPr/>
        </p:nvCxnSpPr>
        <p:spPr>
          <a:xfrm>
            <a:off x="5764853" y="5180314"/>
            <a:ext cx="2562545"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6" idx="3"/>
            <a:endCxn id="39" idx="1"/>
          </p:cNvCxnSpPr>
          <p:nvPr/>
        </p:nvCxnSpPr>
        <p:spPr>
          <a:xfrm>
            <a:off x="6705327" y="5510207"/>
            <a:ext cx="1648962" cy="124689"/>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81" name="横巻き 80"/>
          <p:cNvSpPr/>
          <p:nvPr/>
        </p:nvSpPr>
        <p:spPr>
          <a:xfrm>
            <a:off x="10321781" y="1297729"/>
            <a:ext cx="1787231" cy="366576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どこが作成して、どこと共有するかのイメージ</a:t>
            </a:r>
            <a:endParaRPr lang="en-US" altLang="ja-JP" b="1" dirty="0">
              <a:solidFill>
                <a:srgbClr val="FF0000"/>
              </a:solidFill>
              <a:latin typeface="Meiryo UI" panose="020B0604030504040204" pitchFamily="50" charset="-128"/>
              <a:ea typeface="Meiryo UI" panose="020B0604030504040204" pitchFamily="50" charset="-128"/>
            </a:endParaRPr>
          </a:p>
          <a:p>
            <a:pPr algn="ctr"/>
            <a:endParaRPr lang="en-US" altLang="ja-JP" b="1" dirty="0">
              <a:solidFill>
                <a:srgbClr val="FF0000"/>
              </a:solidFill>
              <a:latin typeface="Meiryo UI" panose="020B0604030504040204" pitchFamily="50" charset="-128"/>
              <a:ea typeface="Meiryo UI" panose="020B0604030504040204" pitchFamily="50" charset="-128"/>
            </a:endParaRPr>
          </a:p>
          <a:p>
            <a:pPr algn="ctr"/>
            <a:r>
              <a:rPr lang="ja-JP" altLang="en-US" b="1" dirty="0">
                <a:solidFill>
                  <a:srgbClr val="FF0000"/>
                </a:solidFill>
                <a:latin typeface="Meiryo UI" panose="020B0604030504040204" pitchFamily="50" charset="-128"/>
                <a:ea typeface="Meiryo UI" panose="020B0604030504040204" pitchFamily="50" charset="-128"/>
              </a:rPr>
              <a:t>相互利用のシステム化が進めば、各図書館での書誌作成の負荷は低減される</a:t>
            </a:r>
          </a:p>
        </p:txBody>
      </p:sp>
    </p:spTree>
    <p:extLst>
      <p:ext uri="{BB962C8B-B14F-4D97-AF65-F5344CB8AC3E}">
        <p14:creationId xmlns:p14="http://schemas.microsoft.com/office/powerpoint/2010/main" val="824483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8"/>
          <p:cNvSpPr>
            <a:spLocks noChangeArrowheads="1"/>
          </p:cNvSpPr>
          <p:nvPr/>
        </p:nvSpPr>
        <p:spPr bwMode="auto">
          <a:xfrm>
            <a:off x="20163" y="2367582"/>
            <a:ext cx="11827734" cy="1408060"/>
          </a:xfrm>
          <a:prstGeom prst="roundRect">
            <a:avLst>
              <a:gd name="adj" fmla="val 16311"/>
            </a:avLst>
          </a:prstGeom>
          <a:ln>
            <a:headEnd/>
            <a:tailEnd/>
          </a:ln>
        </p:spPr>
        <p:style>
          <a:lnRef idx="1">
            <a:schemeClr val="accent6"/>
          </a:lnRef>
          <a:fillRef idx="2">
            <a:schemeClr val="accent6"/>
          </a:fillRef>
          <a:effectRef idx="1">
            <a:schemeClr val="accent6"/>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納品段階</a:t>
            </a:r>
            <a:endParaRPr lang="en-US" altLang="ja-JP" sz="1600" dirty="0">
              <a:latin typeface="メイリオ" panose="020B0604030504040204" pitchFamily="50" charset="-128"/>
              <a:ea typeface="メイリオ" panose="020B0604030504040204" pitchFamily="50" charset="-128"/>
            </a:endParaRPr>
          </a:p>
        </p:txBody>
      </p:sp>
      <p:sp>
        <p:nvSpPr>
          <p:cNvPr id="63" name="AutoShape 8"/>
          <p:cNvSpPr>
            <a:spLocks noChangeArrowheads="1"/>
          </p:cNvSpPr>
          <p:nvPr/>
        </p:nvSpPr>
        <p:spPr bwMode="auto">
          <a:xfrm>
            <a:off x="49313" y="3863470"/>
            <a:ext cx="11827734" cy="1408060"/>
          </a:xfrm>
          <a:prstGeom prst="roundRect">
            <a:avLst>
              <a:gd name="adj" fmla="val 16311"/>
            </a:avLst>
          </a:prstGeom>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注文段階</a:t>
            </a:r>
            <a:endParaRPr lang="en-US" altLang="ja-JP" sz="1600" dirty="0">
              <a:latin typeface="メイリオ" panose="020B0604030504040204" pitchFamily="50" charset="-128"/>
              <a:ea typeface="メイリオ" panose="020B0604030504040204" pitchFamily="50" charset="-128"/>
            </a:endParaRPr>
          </a:p>
        </p:txBody>
      </p:sp>
      <p:sp>
        <p:nvSpPr>
          <p:cNvPr id="62" name="AutoShape 8"/>
          <p:cNvSpPr>
            <a:spLocks noChangeArrowheads="1"/>
          </p:cNvSpPr>
          <p:nvPr/>
        </p:nvSpPr>
        <p:spPr bwMode="auto">
          <a:xfrm>
            <a:off x="90279" y="5329179"/>
            <a:ext cx="11827734" cy="1408060"/>
          </a:xfrm>
          <a:prstGeom prst="roundRect">
            <a:avLst>
              <a:gd name="adj" fmla="val 16311"/>
            </a:avLst>
          </a:prstGeom>
          <a:ln>
            <a:headEnd/>
            <a:tailEnd/>
          </a:ln>
        </p:spPr>
        <p:style>
          <a:lnRef idx="1">
            <a:schemeClr val="accent2"/>
          </a:lnRef>
          <a:fillRef idx="2">
            <a:schemeClr val="accent2"/>
          </a:fillRef>
          <a:effectRef idx="1">
            <a:schemeClr val="accent2"/>
          </a:effectRef>
          <a:fontRef idx="minor">
            <a:schemeClr val="dk1"/>
          </a:fontRef>
        </p:style>
        <p:txBody>
          <a:bodyPr wrap="square" anchor="t" anchorCtr="0">
            <a:noAutofit/>
          </a:bodyPr>
          <a:lstStyle/>
          <a:p>
            <a:pPr marL="342900" indent="-342900">
              <a:defRPr/>
            </a:pPr>
            <a:r>
              <a:rPr lang="ja-JP" altLang="en-US" b="1" dirty="0">
                <a:latin typeface="メイリオ" panose="020B0604030504040204" pitchFamily="50" charset="-128"/>
                <a:ea typeface="メイリオ" panose="020B0604030504040204" pitchFamily="50" charset="-128"/>
              </a:rPr>
              <a:t>近刊・</a:t>
            </a:r>
            <a:endParaRPr lang="en-US" altLang="ja-JP" b="1" dirty="0">
              <a:latin typeface="メイリオ" panose="020B0604030504040204" pitchFamily="50" charset="-128"/>
              <a:ea typeface="メイリオ" panose="020B0604030504040204" pitchFamily="50" charset="-128"/>
            </a:endParaRPr>
          </a:p>
          <a:p>
            <a:pPr marL="342900" indent="-342900">
              <a:defRPr/>
            </a:pPr>
            <a:r>
              <a:rPr lang="ja-JP" altLang="en-US" b="1" dirty="0">
                <a:latin typeface="メイリオ" panose="020B0604030504040204" pitchFamily="50" charset="-128"/>
                <a:ea typeface="メイリオ" panose="020B0604030504040204" pitchFamily="50" charset="-128"/>
              </a:rPr>
              <a:t>選書段階</a:t>
            </a:r>
            <a:endParaRPr lang="en-US" altLang="ja-JP" sz="1600" dirty="0">
              <a:latin typeface="メイリオ" panose="020B0604030504040204" pitchFamily="50" charset="-128"/>
              <a:ea typeface="メイリオ" panose="020B0604030504040204" pitchFamily="50" charset="-128"/>
            </a:endParaRPr>
          </a:p>
        </p:txBody>
      </p:sp>
      <p:sp>
        <p:nvSpPr>
          <p:cNvPr id="166" name="AutoShape 8"/>
          <p:cNvSpPr>
            <a:spLocks noChangeArrowheads="1"/>
          </p:cNvSpPr>
          <p:nvPr/>
        </p:nvSpPr>
        <p:spPr bwMode="auto">
          <a:xfrm>
            <a:off x="38904" y="1378424"/>
            <a:ext cx="3173884" cy="5319843"/>
          </a:xfrm>
          <a:prstGeom prst="roundRect">
            <a:avLst>
              <a:gd name="adj" fmla="val 25048"/>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出版界</a:t>
            </a:r>
            <a:endParaRPr lang="en-US" altLang="ja-JP" sz="1600" dirty="0">
              <a:latin typeface="Meiryo UI" panose="020B0604030504040204" pitchFamily="50" charset="-128"/>
              <a:ea typeface="Meiryo UI" panose="020B0604030504040204" pitchFamily="50" charset="-128"/>
            </a:endParaRPr>
          </a:p>
        </p:txBody>
      </p:sp>
      <p:sp>
        <p:nvSpPr>
          <p:cNvPr id="167" name="AutoShape 8"/>
          <p:cNvSpPr>
            <a:spLocks noChangeArrowheads="1"/>
          </p:cNvSpPr>
          <p:nvPr/>
        </p:nvSpPr>
        <p:spPr bwMode="auto">
          <a:xfrm>
            <a:off x="3409597" y="1378424"/>
            <a:ext cx="5082574" cy="5319844"/>
          </a:xfrm>
          <a:prstGeom prst="roundRect">
            <a:avLst>
              <a:gd name="adj" fmla="val 15524"/>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国立国会図書館</a:t>
            </a:r>
            <a:endParaRPr lang="en-US" altLang="ja-JP" sz="1600" dirty="0">
              <a:latin typeface="Meiryo UI" panose="020B0604030504040204" pitchFamily="50" charset="-128"/>
              <a:ea typeface="Meiryo UI" panose="020B0604030504040204" pitchFamily="50" charset="-128"/>
            </a:endParaRPr>
          </a:p>
        </p:txBody>
      </p:sp>
      <p:sp>
        <p:nvSpPr>
          <p:cNvPr id="168" name="AutoShape 8"/>
          <p:cNvSpPr>
            <a:spLocks noChangeArrowheads="1"/>
          </p:cNvSpPr>
          <p:nvPr/>
        </p:nvSpPr>
        <p:spPr bwMode="auto">
          <a:xfrm>
            <a:off x="8678428" y="1378424"/>
            <a:ext cx="3169469" cy="5232768"/>
          </a:xfrm>
          <a:prstGeom prst="roundRect">
            <a:avLst>
              <a:gd name="adj" fmla="val 16311"/>
            </a:avLst>
          </a:prstGeom>
          <a:noFill/>
          <a:ln>
            <a:headEnd/>
            <a:tailEnd/>
          </a:ln>
        </p:spPr>
        <p:style>
          <a:lnRef idx="1">
            <a:schemeClr val="accent1"/>
          </a:lnRef>
          <a:fillRef idx="2">
            <a:schemeClr val="accent1"/>
          </a:fillRef>
          <a:effectRef idx="1">
            <a:schemeClr val="accent1"/>
          </a:effectRef>
          <a:fontRef idx="minor">
            <a:schemeClr val="dk1"/>
          </a:fontRef>
        </p:style>
        <p:txBody>
          <a:bodyPr wrap="square" anchor="t" anchorCtr="0">
            <a:noAutofit/>
          </a:bodyPr>
          <a:lstStyle/>
          <a:p>
            <a:pPr marL="342900" indent="-342900">
              <a:defRPr/>
            </a:pPr>
            <a:r>
              <a:rPr lang="ja-JP" altLang="en-US" b="1" dirty="0">
                <a:latin typeface="Meiryo UI" panose="020B0604030504040204" pitchFamily="50" charset="-128"/>
                <a:ea typeface="Meiryo UI" panose="020B0604030504040204" pitchFamily="50" charset="-128"/>
              </a:rPr>
              <a:t>公共図書館・学校図書館等</a:t>
            </a:r>
            <a:endParaRPr lang="en-US" altLang="ja-JP" sz="1600"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81280" y="117737"/>
            <a:ext cx="12029440" cy="696912"/>
          </a:xfrm>
        </p:spPr>
        <p:txBody>
          <a:bodyPr>
            <a:noAutofit/>
          </a:bodyPr>
          <a:lstStyle/>
          <a:p>
            <a:r>
              <a:rPr lang="ja-JP" altLang="en-US" sz="2800" dirty="0">
                <a:latin typeface="メイリオ" panose="020B0604030504040204" pitchFamily="50" charset="-128"/>
                <a:ea typeface="メイリオ" panose="020B0604030504040204" pitchFamily="50" charset="-128"/>
              </a:rPr>
              <a:t>利用者が望むサービスを提供する</a:t>
            </a:r>
            <a:br>
              <a:rPr lang="en-US" altLang="ja-JP" sz="2800" dirty="0">
                <a:latin typeface="メイリオ" panose="020B0604030504040204" pitchFamily="50" charset="-128"/>
                <a:ea typeface="メイリオ" panose="020B0604030504040204" pitchFamily="50" charset="-128"/>
              </a:rPr>
            </a:br>
            <a:r>
              <a:rPr lang="ja-JP" altLang="en-US" sz="2800" dirty="0" err="1">
                <a:solidFill>
                  <a:srgbClr val="FF0000"/>
                </a:solidFill>
                <a:latin typeface="メイリオ" panose="020B0604030504040204" pitchFamily="50" charset="-128"/>
                <a:ea typeface="メイリオ" panose="020B0604030504040204" pitchFamily="50" charset="-128"/>
              </a:rPr>
              <a:t>ー</a:t>
            </a:r>
            <a:r>
              <a:rPr lang="ja-JP" altLang="en-US" sz="2800" dirty="0">
                <a:solidFill>
                  <a:srgbClr val="FF0000"/>
                </a:solidFill>
                <a:latin typeface="メイリオ" panose="020B0604030504040204" pitchFamily="50" charset="-128"/>
                <a:ea typeface="メイリオ" panose="020B0604030504040204" pitchFamily="50" charset="-128"/>
              </a:rPr>
              <a:t>出版情報を活用した書誌作成の効率化、情報検索の網羅性確保</a:t>
            </a:r>
            <a:r>
              <a:rPr lang="ja-JP" altLang="en-US" sz="2800" dirty="0" err="1">
                <a:solidFill>
                  <a:srgbClr val="FF0000"/>
                </a:solidFill>
                <a:latin typeface="メイリオ" panose="020B0604030504040204" pitchFamily="50" charset="-128"/>
                <a:ea typeface="メイリオ" panose="020B0604030504040204" pitchFamily="50" charset="-128"/>
              </a:rPr>
              <a:t>ー</a:t>
            </a:r>
            <a:endParaRPr kumimoji="1" lang="ja-JP" altLang="en-US" sz="2800" dirty="0">
              <a:solidFill>
                <a:srgbClr val="FF0000"/>
              </a:solidFill>
            </a:endParaRPr>
          </a:p>
        </p:txBody>
      </p:sp>
      <p:sp>
        <p:nvSpPr>
          <p:cNvPr id="3" name="フローチャート: 複数書類 2"/>
          <p:cNvSpPr/>
          <p:nvPr/>
        </p:nvSpPr>
        <p:spPr>
          <a:xfrm>
            <a:off x="1299030" y="4902932"/>
            <a:ext cx="1605208" cy="42624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sp>
        <p:nvSpPr>
          <p:cNvPr id="9" name="フローチャート: 磁気ディスク 8"/>
          <p:cNvSpPr/>
          <p:nvPr/>
        </p:nvSpPr>
        <p:spPr>
          <a:xfrm>
            <a:off x="81280" y="4237105"/>
            <a:ext cx="1717738"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新刊出版情報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sp>
        <p:nvSpPr>
          <p:cNvPr id="11" name="フローチャート: 複数書類 10"/>
          <p:cNvSpPr/>
          <p:nvPr/>
        </p:nvSpPr>
        <p:spPr>
          <a:xfrm>
            <a:off x="3632740" y="4013625"/>
            <a:ext cx="1605208" cy="42624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納本資料</a:t>
            </a:r>
          </a:p>
        </p:txBody>
      </p:sp>
      <p:sp>
        <p:nvSpPr>
          <p:cNvPr id="12" name="フローチャート: 磁気ディスク 11"/>
          <p:cNvSpPr/>
          <p:nvPr/>
        </p:nvSpPr>
        <p:spPr>
          <a:xfrm>
            <a:off x="5771198" y="5420446"/>
            <a:ext cx="1511863"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近刊書誌情報</a:t>
            </a:r>
            <a:endParaRPr lang="en-US" altLang="ja-JP" sz="1400" dirty="0">
              <a:latin typeface="メイリオ" panose="020B0604030504040204" pitchFamily="50" charset="-128"/>
              <a:ea typeface="メイリオ" panose="020B0604030504040204" pitchFamily="50" charset="-128"/>
            </a:endParaRPr>
          </a:p>
        </p:txBody>
      </p:sp>
      <p:sp>
        <p:nvSpPr>
          <p:cNvPr id="13" name="フローチャート: 磁気ディスク 12"/>
          <p:cNvSpPr/>
          <p:nvPr/>
        </p:nvSpPr>
        <p:spPr>
          <a:xfrm>
            <a:off x="5771202" y="3837389"/>
            <a:ext cx="1511863"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新着書誌情報</a:t>
            </a:r>
            <a:endParaRPr lang="en-US" altLang="ja-JP" sz="1400" dirty="0">
              <a:latin typeface="メイリオ" panose="020B0604030504040204" pitchFamily="50" charset="-128"/>
              <a:ea typeface="メイリオ" panose="020B0604030504040204" pitchFamily="50" charset="-128"/>
            </a:endParaRPr>
          </a:p>
        </p:txBody>
      </p:sp>
      <p:sp>
        <p:nvSpPr>
          <p:cNvPr id="14" name="フローチャート: 磁気ディスク 13"/>
          <p:cNvSpPr/>
          <p:nvPr/>
        </p:nvSpPr>
        <p:spPr>
          <a:xfrm>
            <a:off x="5771196" y="2184562"/>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sp>
        <p:nvSpPr>
          <p:cNvPr id="17" name="フローチャート: 手操作入力 16"/>
          <p:cNvSpPr/>
          <p:nvPr/>
        </p:nvSpPr>
        <p:spPr>
          <a:xfrm>
            <a:off x="5771199" y="2996251"/>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件名、請求記号等付与</a:t>
            </a:r>
          </a:p>
        </p:txBody>
      </p:sp>
      <p:sp>
        <p:nvSpPr>
          <p:cNvPr id="18" name="フローチャート: 手操作入力 17"/>
          <p:cNvSpPr/>
          <p:nvPr/>
        </p:nvSpPr>
        <p:spPr>
          <a:xfrm>
            <a:off x="5771197" y="4783547"/>
            <a:ext cx="1666833" cy="390549"/>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書誌</a:t>
            </a:r>
            <a:r>
              <a:rPr kumimoji="1" lang="en-US" altLang="ja-JP" sz="1400" dirty="0"/>
              <a:t>ID</a:t>
            </a:r>
            <a:r>
              <a:rPr kumimoji="1" lang="ja-JP" altLang="en-US" sz="1400" dirty="0" err="1"/>
              <a:t>、</a:t>
            </a:r>
            <a:r>
              <a:rPr kumimoji="1" lang="en-US" altLang="ja-JP" sz="1400" dirty="0"/>
              <a:t>NDC</a:t>
            </a:r>
            <a:r>
              <a:rPr kumimoji="1" lang="ja-JP" altLang="en-US" sz="1400" dirty="0"/>
              <a:t>等付与</a:t>
            </a:r>
          </a:p>
        </p:txBody>
      </p:sp>
      <p:cxnSp>
        <p:nvCxnSpPr>
          <p:cNvPr id="19" name="曲線コネクタ 18"/>
          <p:cNvCxnSpPr>
            <a:stCxn id="272" idx="3"/>
            <a:endCxn id="12" idx="2"/>
          </p:cNvCxnSpPr>
          <p:nvPr/>
        </p:nvCxnSpPr>
        <p:spPr>
          <a:xfrm flipV="1">
            <a:off x="5093649" y="5713195"/>
            <a:ext cx="677549" cy="23905"/>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9" idx="4"/>
            <a:endCxn id="30" idx="1"/>
          </p:cNvCxnSpPr>
          <p:nvPr/>
        </p:nvCxnSpPr>
        <p:spPr>
          <a:xfrm>
            <a:off x="1799018" y="4529854"/>
            <a:ext cx="1782768" cy="41614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3" idx="3"/>
            <a:endCxn id="30" idx="1"/>
          </p:cNvCxnSpPr>
          <p:nvPr/>
        </p:nvCxnSpPr>
        <p:spPr>
          <a:xfrm flipV="1">
            <a:off x="2904238" y="4945994"/>
            <a:ext cx="677548" cy="170062"/>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フローチャート: 手操作入力 29"/>
          <p:cNvSpPr/>
          <p:nvPr/>
        </p:nvSpPr>
        <p:spPr>
          <a:xfrm>
            <a:off x="3581786" y="4717893"/>
            <a:ext cx="1511863" cy="456202"/>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納本・出版情報受領</a:t>
            </a:r>
          </a:p>
        </p:txBody>
      </p:sp>
      <p:cxnSp>
        <p:nvCxnSpPr>
          <p:cNvPr id="35" name="曲線コネクタ 34"/>
          <p:cNvCxnSpPr>
            <a:stCxn id="18" idx="0"/>
            <a:endCxn id="13" idx="3"/>
          </p:cNvCxnSpPr>
          <p:nvPr/>
        </p:nvCxnSpPr>
        <p:spPr>
          <a:xfrm rot="16200000" flipV="1">
            <a:off x="6366017" y="4584005"/>
            <a:ext cx="399715" cy="7748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曲線コネクタ 37"/>
          <p:cNvCxnSpPr>
            <a:stCxn id="30" idx="0"/>
            <a:endCxn id="11" idx="2"/>
          </p:cNvCxnSpPr>
          <p:nvPr/>
        </p:nvCxnSpPr>
        <p:spPr>
          <a:xfrm rot="16200000" flipV="1">
            <a:off x="4160830" y="4586624"/>
            <a:ext cx="339783" cy="13995"/>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stCxn id="11" idx="3"/>
            <a:endCxn id="18" idx="1"/>
          </p:cNvCxnSpPr>
          <p:nvPr/>
        </p:nvCxnSpPr>
        <p:spPr>
          <a:xfrm>
            <a:off x="5237948" y="4226749"/>
            <a:ext cx="533249" cy="752073"/>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12" idx="1"/>
            <a:endCxn id="18" idx="2"/>
          </p:cNvCxnSpPr>
          <p:nvPr/>
        </p:nvCxnSpPr>
        <p:spPr>
          <a:xfrm rot="5400000" flipH="1" flipV="1">
            <a:off x="6442697" y="5258529"/>
            <a:ext cx="246350" cy="77484"/>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フローチャート: 磁気ディスク 48"/>
          <p:cNvSpPr/>
          <p:nvPr/>
        </p:nvSpPr>
        <p:spPr>
          <a:xfrm>
            <a:off x="7682160" y="5281976"/>
            <a:ext cx="1659285" cy="585498"/>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（近刊情報段階）</a:t>
            </a:r>
            <a:endParaRPr lang="en-US" altLang="ja-JP" sz="1400" dirty="0">
              <a:latin typeface="メイリオ" panose="020B0604030504040204" pitchFamily="50" charset="-128"/>
              <a:ea typeface="メイリオ" panose="020B0604030504040204" pitchFamily="50" charset="-128"/>
            </a:endParaRPr>
          </a:p>
        </p:txBody>
      </p:sp>
      <p:cxnSp>
        <p:nvCxnSpPr>
          <p:cNvPr id="50" name="曲線コネクタ 49"/>
          <p:cNvCxnSpPr>
            <a:stCxn id="13" idx="4"/>
            <a:endCxn id="96" idx="2"/>
          </p:cNvCxnSpPr>
          <p:nvPr/>
        </p:nvCxnSpPr>
        <p:spPr>
          <a:xfrm>
            <a:off x="7283065" y="4130138"/>
            <a:ext cx="414748" cy="84160"/>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12" idx="4"/>
            <a:endCxn id="49" idx="2"/>
          </p:cNvCxnSpPr>
          <p:nvPr/>
        </p:nvCxnSpPr>
        <p:spPr>
          <a:xfrm flipV="1">
            <a:off x="7283061" y="5574725"/>
            <a:ext cx="399099" cy="13847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フローチャート: 手操作入力 55"/>
          <p:cNvSpPr/>
          <p:nvPr/>
        </p:nvSpPr>
        <p:spPr>
          <a:xfrm>
            <a:off x="9986228" y="5736861"/>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選書</a:t>
            </a:r>
          </a:p>
        </p:txBody>
      </p:sp>
      <p:sp>
        <p:nvSpPr>
          <p:cNvPr id="74" name="フローチャート: 手操作入力 73"/>
          <p:cNvSpPr/>
          <p:nvPr/>
        </p:nvSpPr>
        <p:spPr>
          <a:xfrm>
            <a:off x="1299223" y="5389945"/>
            <a:ext cx="1511863" cy="390549"/>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1400" dirty="0"/>
              <a:t>ISBN</a:t>
            </a:r>
            <a:r>
              <a:rPr kumimoji="1" lang="ja-JP" altLang="en-US" sz="1400" dirty="0"/>
              <a:t>付与</a:t>
            </a:r>
          </a:p>
        </p:txBody>
      </p:sp>
      <p:sp>
        <p:nvSpPr>
          <p:cNvPr id="76" name="フローチャート: 磁気ディスク 75"/>
          <p:cNvSpPr/>
          <p:nvPr/>
        </p:nvSpPr>
        <p:spPr>
          <a:xfrm>
            <a:off x="89227" y="6003473"/>
            <a:ext cx="2198976" cy="854527"/>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近刊情報（出版社作成）</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（内容紹介、著者紹介、書影、試し読み、書評リンク、重版情報）</a:t>
            </a:r>
            <a:endParaRPr lang="en-US" altLang="ja-JP" sz="1400" dirty="0">
              <a:latin typeface="メイリオ" panose="020B0604030504040204" pitchFamily="50" charset="-128"/>
              <a:ea typeface="メイリオ" panose="020B0604030504040204" pitchFamily="50" charset="-128"/>
            </a:endParaRPr>
          </a:p>
        </p:txBody>
      </p:sp>
      <p:cxnSp>
        <p:nvCxnSpPr>
          <p:cNvPr id="77" name="曲線コネクタ 76"/>
          <p:cNvCxnSpPr>
            <a:stCxn id="74" idx="3"/>
            <a:endCxn id="272" idx="1"/>
          </p:cNvCxnSpPr>
          <p:nvPr/>
        </p:nvCxnSpPr>
        <p:spPr>
          <a:xfrm>
            <a:off x="2811086" y="5585220"/>
            <a:ext cx="770700" cy="15188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曲線コネクタ 79"/>
          <p:cNvCxnSpPr>
            <a:stCxn id="76" idx="1"/>
            <a:endCxn id="74" idx="2"/>
          </p:cNvCxnSpPr>
          <p:nvPr/>
        </p:nvCxnSpPr>
        <p:spPr>
          <a:xfrm rot="5400000" flipH="1" flipV="1">
            <a:off x="1510446" y="5458764"/>
            <a:ext cx="222979" cy="866440"/>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13" idx="1"/>
            <a:endCxn id="17" idx="2"/>
          </p:cNvCxnSpPr>
          <p:nvPr/>
        </p:nvCxnSpPr>
        <p:spPr>
          <a:xfrm rot="16200000" flipV="1">
            <a:off x="6301839" y="3612093"/>
            <a:ext cx="450589"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曲線コネクタ 87"/>
          <p:cNvCxnSpPr>
            <a:stCxn id="17" idx="0"/>
            <a:endCxn id="14" idx="3"/>
          </p:cNvCxnSpPr>
          <p:nvPr/>
        </p:nvCxnSpPr>
        <p:spPr>
          <a:xfrm rot="16200000" flipV="1">
            <a:off x="6394507" y="2902681"/>
            <a:ext cx="265246" cy="3"/>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ローチャート: 磁気ディスク 95"/>
          <p:cNvSpPr/>
          <p:nvPr/>
        </p:nvSpPr>
        <p:spPr>
          <a:xfrm>
            <a:off x="7697813" y="3921549"/>
            <a:ext cx="1659285" cy="585498"/>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（新刊情報段階）</a:t>
            </a:r>
            <a:endParaRPr lang="en-US" altLang="ja-JP" sz="1400" dirty="0">
              <a:latin typeface="メイリオ" panose="020B0604030504040204" pitchFamily="50" charset="-128"/>
              <a:ea typeface="メイリオ" panose="020B0604030504040204" pitchFamily="50" charset="-128"/>
            </a:endParaRPr>
          </a:p>
        </p:txBody>
      </p:sp>
      <p:sp>
        <p:nvSpPr>
          <p:cNvPr id="97" name="フローチャート: 磁気ディスク 96"/>
          <p:cNvSpPr/>
          <p:nvPr/>
        </p:nvSpPr>
        <p:spPr>
          <a:xfrm>
            <a:off x="7707201" y="3015498"/>
            <a:ext cx="1659285"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全国書誌情報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（最終確定段階）</a:t>
            </a:r>
            <a:endParaRPr lang="en-US" altLang="ja-JP" sz="1400" dirty="0">
              <a:latin typeface="メイリオ" panose="020B0604030504040204" pitchFamily="50" charset="-128"/>
              <a:ea typeface="メイリオ" panose="020B0604030504040204" pitchFamily="50" charset="-128"/>
            </a:endParaRPr>
          </a:p>
        </p:txBody>
      </p:sp>
      <p:cxnSp>
        <p:nvCxnSpPr>
          <p:cNvPr id="99" name="曲線コネクタ 98"/>
          <p:cNvCxnSpPr>
            <a:stCxn id="14" idx="4"/>
            <a:endCxn id="97" idx="2"/>
          </p:cNvCxnSpPr>
          <p:nvPr/>
        </p:nvCxnSpPr>
        <p:spPr>
          <a:xfrm>
            <a:off x="7283059" y="2477311"/>
            <a:ext cx="424142" cy="83093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曲線コネクタ 103"/>
          <p:cNvCxnSpPr>
            <a:stCxn id="49" idx="4"/>
            <a:endCxn id="56" idx="1"/>
          </p:cNvCxnSpPr>
          <p:nvPr/>
        </p:nvCxnSpPr>
        <p:spPr>
          <a:xfrm>
            <a:off x="9341445" y="5574725"/>
            <a:ext cx="644783" cy="357411"/>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フローチャート: 手操作入力 107"/>
          <p:cNvSpPr/>
          <p:nvPr/>
        </p:nvSpPr>
        <p:spPr>
          <a:xfrm>
            <a:off x="10004034" y="4813731"/>
            <a:ext cx="1511863" cy="390549"/>
          </a:xfrm>
          <a:prstGeom prst="flowChartManualInp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注文</a:t>
            </a:r>
          </a:p>
        </p:txBody>
      </p:sp>
      <p:sp>
        <p:nvSpPr>
          <p:cNvPr id="109" name="フローチャート: 手操作入力 108"/>
          <p:cNvSpPr/>
          <p:nvPr/>
        </p:nvSpPr>
        <p:spPr>
          <a:xfrm>
            <a:off x="10077223" y="3294414"/>
            <a:ext cx="1511863" cy="67148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納入・書誌作成</a:t>
            </a:r>
            <a:endParaRPr kumimoji="1" lang="en-US" altLang="ja-JP" sz="1400" dirty="0"/>
          </a:p>
          <a:p>
            <a:pPr algn="ctr"/>
            <a:r>
              <a:rPr lang="ja-JP" altLang="en-US" sz="1400" dirty="0"/>
              <a:t>蔵書目録作成</a:t>
            </a:r>
            <a:endParaRPr kumimoji="1" lang="ja-JP" altLang="en-US" sz="1400" dirty="0"/>
          </a:p>
        </p:txBody>
      </p:sp>
      <p:cxnSp>
        <p:nvCxnSpPr>
          <p:cNvPr id="110" name="曲線コネクタ 109"/>
          <p:cNvCxnSpPr>
            <a:stCxn id="96" idx="4"/>
            <a:endCxn id="108" idx="1"/>
          </p:cNvCxnSpPr>
          <p:nvPr/>
        </p:nvCxnSpPr>
        <p:spPr>
          <a:xfrm>
            <a:off x="9357098" y="4214298"/>
            <a:ext cx="646936" cy="79470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曲線コネクタ 112"/>
          <p:cNvCxnSpPr>
            <a:stCxn id="96" idx="4"/>
            <a:endCxn id="109" idx="1"/>
          </p:cNvCxnSpPr>
          <p:nvPr/>
        </p:nvCxnSpPr>
        <p:spPr>
          <a:xfrm flipV="1">
            <a:off x="9357098" y="3630159"/>
            <a:ext cx="720125" cy="58413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フローチャート: 複数書類 115"/>
          <p:cNvSpPr/>
          <p:nvPr/>
        </p:nvSpPr>
        <p:spPr>
          <a:xfrm>
            <a:off x="10475226" y="2253300"/>
            <a:ext cx="130857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公共図書館</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蔵書</a:t>
            </a:r>
          </a:p>
        </p:txBody>
      </p:sp>
      <p:cxnSp>
        <p:nvCxnSpPr>
          <p:cNvPr id="120" name="曲線コネクタ 119"/>
          <p:cNvCxnSpPr>
            <a:stCxn id="97" idx="4"/>
            <a:endCxn id="109" idx="1"/>
          </p:cNvCxnSpPr>
          <p:nvPr/>
        </p:nvCxnSpPr>
        <p:spPr>
          <a:xfrm>
            <a:off x="9366486" y="3308247"/>
            <a:ext cx="710737" cy="32191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曲線コネクタ 148"/>
          <p:cNvCxnSpPr>
            <a:stCxn id="56" idx="0"/>
            <a:endCxn id="108" idx="2"/>
          </p:cNvCxnSpPr>
          <p:nvPr/>
        </p:nvCxnSpPr>
        <p:spPr>
          <a:xfrm rot="5400000" flipH="1" flipV="1">
            <a:off x="10465245" y="5481195"/>
            <a:ext cx="571636" cy="17806"/>
          </a:xfrm>
          <a:prstGeom prst="curvedConnector3">
            <a:avLst>
              <a:gd name="adj1" fmla="val 50000"/>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曲線コネクタ 151"/>
          <p:cNvCxnSpPr>
            <a:stCxn id="108" idx="0"/>
            <a:endCxn id="109" idx="2"/>
          </p:cNvCxnSpPr>
          <p:nvPr/>
        </p:nvCxnSpPr>
        <p:spPr>
          <a:xfrm rot="5400000" flipH="1" flipV="1">
            <a:off x="10353119" y="4372751"/>
            <a:ext cx="886883" cy="73189"/>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フローチャート: 複数書類 154"/>
          <p:cNvSpPr/>
          <p:nvPr/>
        </p:nvSpPr>
        <p:spPr>
          <a:xfrm>
            <a:off x="3954887" y="2170303"/>
            <a:ext cx="1283061" cy="604331"/>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NDL</a:t>
            </a:r>
            <a:r>
              <a:rPr kumimoji="1" lang="ja-JP" altLang="en-US" sz="1400" dirty="0">
                <a:latin typeface="メイリオ" panose="020B0604030504040204" pitchFamily="50" charset="-128"/>
                <a:ea typeface="メイリオ" panose="020B0604030504040204" pitchFamily="50" charset="-128"/>
              </a:rPr>
              <a:t>蔵書</a:t>
            </a:r>
          </a:p>
        </p:txBody>
      </p:sp>
      <p:cxnSp>
        <p:nvCxnSpPr>
          <p:cNvPr id="156" name="曲線コネクタ 155"/>
          <p:cNvCxnSpPr>
            <a:stCxn id="17" idx="0"/>
            <a:endCxn id="155" idx="2"/>
          </p:cNvCxnSpPr>
          <p:nvPr/>
        </p:nvCxnSpPr>
        <p:spPr>
          <a:xfrm rot="16200000" flipV="1">
            <a:off x="5375385" y="1883560"/>
            <a:ext cx="283558" cy="2019934"/>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曲線コネクタ 159"/>
          <p:cNvCxnSpPr>
            <a:stCxn id="109" idx="0"/>
            <a:endCxn id="116" idx="2"/>
          </p:cNvCxnSpPr>
          <p:nvPr/>
        </p:nvCxnSpPr>
        <p:spPr>
          <a:xfrm rot="5400000" flipH="1" flipV="1">
            <a:off x="10672427" y="2995473"/>
            <a:ext cx="526818" cy="205362"/>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フローチャート: 手操作入力 168"/>
          <p:cNvSpPr/>
          <p:nvPr/>
        </p:nvSpPr>
        <p:spPr>
          <a:xfrm>
            <a:off x="1238683" y="3350314"/>
            <a:ext cx="1511863" cy="390549"/>
          </a:xfrm>
          <a:prstGeom prst="flowChartManualInp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sz="1400" dirty="0"/>
              <a:t>販売</a:t>
            </a:r>
          </a:p>
        </p:txBody>
      </p:sp>
      <p:sp>
        <p:nvSpPr>
          <p:cNvPr id="170" name="フローチャート: 複数書類 169"/>
          <p:cNvSpPr/>
          <p:nvPr/>
        </p:nvSpPr>
        <p:spPr>
          <a:xfrm>
            <a:off x="1799018" y="2609059"/>
            <a:ext cx="1481741" cy="426247"/>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メイリオ" panose="020B0604030504040204" pitchFamily="50" charset="-128"/>
                <a:ea typeface="メイリオ" panose="020B0604030504040204" pitchFamily="50" charset="-128"/>
              </a:rPr>
              <a:t>商用出版物</a:t>
            </a:r>
          </a:p>
        </p:txBody>
      </p:sp>
      <p:cxnSp>
        <p:nvCxnSpPr>
          <p:cNvPr id="171" name="曲線コネクタ 170"/>
          <p:cNvCxnSpPr>
            <a:stCxn id="3" idx="0"/>
            <a:endCxn id="169" idx="2"/>
          </p:cNvCxnSpPr>
          <p:nvPr/>
        </p:nvCxnSpPr>
        <p:spPr>
          <a:xfrm rot="16200000" flipV="1">
            <a:off x="1522307" y="4213172"/>
            <a:ext cx="1162069" cy="21745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曲線コネクタ 173"/>
          <p:cNvCxnSpPr>
            <a:stCxn id="169" idx="0"/>
            <a:endCxn id="170" idx="2"/>
          </p:cNvCxnSpPr>
          <p:nvPr/>
        </p:nvCxnSpPr>
        <p:spPr>
          <a:xfrm rot="5400000" flipH="1" flipV="1">
            <a:off x="2030632" y="2983148"/>
            <a:ext cx="370205" cy="44223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7" name="曲線コネクタ 176"/>
          <p:cNvCxnSpPr>
            <a:stCxn id="9" idx="1"/>
            <a:endCxn id="169" idx="2"/>
          </p:cNvCxnSpPr>
          <p:nvPr/>
        </p:nvCxnSpPr>
        <p:spPr>
          <a:xfrm rot="5400000" flipH="1" flipV="1">
            <a:off x="1219261" y="3461751"/>
            <a:ext cx="496242" cy="1054466"/>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フローチャート: 磁気ディスク 187"/>
          <p:cNvSpPr/>
          <p:nvPr/>
        </p:nvSpPr>
        <p:spPr>
          <a:xfrm>
            <a:off x="81280" y="2713299"/>
            <a:ext cx="1717738"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出版情報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販売情報</a:t>
            </a:r>
            <a:endParaRPr lang="en-US" altLang="ja-JP" sz="1400" dirty="0">
              <a:latin typeface="メイリオ" panose="020B0604030504040204" pitchFamily="50" charset="-128"/>
              <a:ea typeface="メイリオ" panose="020B0604030504040204" pitchFamily="50" charset="-128"/>
            </a:endParaRPr>
          </a:p>
        </p:txBody>
      </p:sp>
      <p:cxnSp>
        <p:nvCxnSpPr>
          <p:cNvPr id="190" name="曲線コネクタ 189"/>
          <p:cNvCxnSpPr>
            <a:stCxn id="169" idx="1"/>
            <a:endCxn id="188" idx="3"/>
          </p:cNvCxnSpPr>
          <p:nvPr/>
        </p:nvCxnSpPr>
        <p:spPr>
          <a:xfrm rot="10800000">
            <a:off x="940149" y="3298797"/>
            <a:ext cx="298534" cy="246792"/>
          </a:xfrm>
          <a:prstGeom prst="curvedConnector2">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0" name="フローチャート: 磁気ディスク 219"/>
          <p:cNvSpPr/>
          <p:nvPr/>
        </p:nvSpPr>
        <p:spPr>
          <a:xfrm>
            <a:off x="8777106" y="2240569"/>
            <a:ext cx="1511863" cy="585498"/>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完成書誌情報</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蔵書目録</a:t>
            </a:r>
            <a:endParaRPr lang="en-US" altLang="ja-JP" sz="1400" dirty="0">
              <a:latin typeface="メイリオ" panose="020B0604030504040204" pitchFamily="50" charset="-128"/>
              <a:ea typeface="メイリオ" panose="020B0604030504040204" pitchFamily="50" charset="-128"/>
            </a:endParaRPr>
          </a:p>
        </p:txBody>
      </p:sp>
      <p:cxnSp>
        <p:nvCxnSpPr>
          <p:cNvPr id="222" name="曲線コネクタ 221"/>
          <p:cNvCxnSpPr>
            <a:stCxn id="109" idx="0"/>
            <a:endCxn id="220" idx="3"/>
          </p:cNvCxnSpPr>
          <p:nvPr/>
        </p:nvCxnSpPr>
        <p:spPr>
          <a:xfrm rot="16200000" flipV="1">
            <a:off x="9915349" y="2443756"/>
            <a:ext cx="535496" cy="1300117"/>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49" name="フローチャート: 端子 248"/>
          <p:cNvSpPr/>
          <p:nvPr/>
        </p:nvSpPr>
        <p:spPr>
          <a:xfrm>
            <a:off x="1129309" y="920778"/>
            <a:ext cx="10000202" cy="370465"/>
          </a:xfrm>
          <a:prstGeom prst="flowChartTerminator">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dirty="0"/>
              <a:t>文化資産統合検索サービス・出版物検索サービス・図書館蔵書検索サービス</a:t>
            </a:r>
          </a:p>
        </p:txBody>
      </p:sp>
      <p:cxnSp>
        <p:nvCxnSpPr>
          <p:cNvPr id="250" name="曲線コネクタ 249"/>
          <p:cNvCxnSpPr>
            <a:stCxn id="188" idx="1"/>
            <a:endCxn id="249" idx="2"/>
          </p:cNvCxnSpPr>
          <p:nvPr/>
        </p:nvCxnSpPr>
        <p:spPr>
          <a:xfrm rot="5400000" flipH="1" flipV="1">
            <a:off x="2823751" y="-592359"/>
            <a:ext cx="1422056" cy="5189261"/>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3" name="曲線コネクタ 252"/>
          <p:cNvCxnSpPr>
            <a:stCxn id="14" idx="1"/>
            <a:endCxn id="249" idx="2"/>
          </p:cNvCxnSpPr>
          <p:nvPr/>
        </p:nvCxnSpPr>
        <p:spPr>
          <a:xfrm rot="16200000" flipV="1">
            <a:off x="5881610" y="1539044"/>
            <a:ext cx="893319" cy="39771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6" name="曲線コネクタ 255"/>
          <p:cNvCxnSpPr>
            <a:stCxn id="220" idx="1"/>
            <a:endCxn id="249" idx="2"/>
          </p:cNvCxnSpPr>
          <p:nvPr/>
        </p:nvCxnSpPr>
        <p:spPr>
          <a:xfrm rot="16200000" flipV="1">
            <a:off x="7356561" y="64092"/>
            <a:ext cx="949326" cy="3403628"/>
          </a:xfrm>
          <a:prstGeom prst="curvedConnector3">
            <a:avLst>
              <a:gd name="adj1" fmla="val 50000"/>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9" name="曲線コネクタ 258"/>
          <p:cNvCxnSpPr>
            <a:stCxn id="30" idx="3"/>
            <a:endCxn id="18" idx="1"/>
          </p:cNvCxnSpPr>
          <p:nvPr/>
        </p:nvCxnSpPr>
        <p:spPr>
          <a:xfrm>
            <a:off x="5093649" y="4945994"/>
            <a:ext cx="677548" cy="32828"/>
          </a:xfrm>
          <a:prstGeom prst="curvedConnector3">
            <a:avLst>
              <a:gd name="adj1" fmla="val 50000"/>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72" name="フローチャート: 手操作入力 271"/>
          <p:cNvSpPr/>
          <p:nvPr/>
        </p:nvSpPr>
        <p:spPr>
          <a:xfrm>
            <a:off x="3581786" y="5508999"/>
            <a:ext cx="1511863" cy="456202"/>
          </a:xfrm>
          <a:prstGeom prst="flowChartManualInp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1400" dirty="0"/>
              <a:t>近刊情報受領</a:t>
            </a:r>
          </a:p>
        </p:txBody>
      </p:sp>
    </p:spTree>
    <p:extLst>
      <p:ext uri="{BB962C8B-B14F-4D97-AF65-F5344CB8AC3E}">
        <p14:creationId xmlns:p14="http://schemas.microsoft.com/office/powerpoint/2010/main" val="3532917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80" y="34609"/>
            <a:ext cx="901700" cy="4308792"/>
          </a:xfrm>
        </p:spPr>
        <p:txBody>
          <a:bodyPr vert="eaVert">
            <a:normAutofit fontScale="90000"/>
          </a:bodyPr>
          <a:lstStyle/>
          <a:p>
            <a:r>
              <a:rPr lang="ja-JP" altLang="en-US" dirty="0"/>
              <a:t>出版情報を含めた書誌関連</a:t>
            </a:r>
            <a:r>
              <a:rPr lang="en-US" altLang="ja-JP" dirty="0"/>
              <a:t>ER</a:t>
            </a:r>
            <a:r>
              <a:rPr lang="ja-JP" altLang="en-US" dirty="0"/>
              <a:t>図</a:t>
            </a:r>
            <a:endParaRPr kumimoji="1" lang="ja-JP" altLang="en-US" dirty="0"/>
          </a:p>
        </p:txBody>
      </p:sp>
      <p:pic>
        <p:nvPicPr>
          <p:cNvPr id="7" name="図 6"/>
          <p:cNvPicPr>
            <a:picLocks noChangeAspect="1"/>
          </p:cNvPicPr>
          <p:nvPr/>
        </p:nvPicPr>
        <p:blipFill>
          <a:blip r:embed="rId3"/>
          <a:stretch>
            <a:fillRect/>
          </a:stretch>
        </p:blipFill>
        <p:spPr>
          <a:xfrm>
            <a:off x="1846441" y="71995"/>
            <a:ext cx="9910129" cy="6786005"/>
          </a:xfrm>
          <a:prstGeom prst="rect">
            <a:avLst/>
          </a:prstGeom>
        </p:spPr>
      </p:pic>
      <p:sp>
        <p:nvSpPr>
          <p:cNvPr id="4" name="テキスト ボックス 3"/>
          <p:cNvSpPr txBox="1"/>
          <p:nvPr/>
        </p:nvSpPr>
        <p:spPr>
          <a:xfrm>
            <a:off x="1175735" y="6396335"/>
            <a:ext cx="778704" cy="461665"/>
          </a:xfrm>
          <a:prstGeom prst="rect">
            <a:avLst/>
          </a:prstGeom>
          <a:noFill/>
        </p:spPr>
        <p:txBody>
          <a:bodyPr wrap="square" rtlCol="0">
            <a:spAutoFit/>
          </a:bodyPr>
          <a:lstStyle/>
          <a:p>
            <a:r>
              <a:rPr kumimoji="1" lang="en-US" altLang="ja-JP" sz="2400" dirty="0">
                <a:hlinkClick r:id="rId4" action="ppaction://hlinkfile"/>
              </a:rPr>
              <a:t>PDF</a:t>
            </a:r>
            <a:endParaRPr kumimoji="1" lang="ja-JP" altLang="en-US" sz="2400" dirty="0"/>
          </a:p>
        </p:txBody>
      </p:sp>
      <p:sp>
        <p:nvSpPr>
          <p:cNvPr id="5" name="横巻き 4"/>
          <p:cNvSpPr/>
          <p:nvPr/>
        </p:nvSpPr>
        <p:spPr>
          <a:xfrm>
            <a:off x="0" y="4632960"/>
            <a:ext cx="1787231" cy="1763374"/>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solidFill>
                  <a:srgbClr val="FF0000"/>
                </a:solidFill>
                <a:latin typeface="Meiryo UI" panose="020B0604030504040204" pitchFamily="50" charset="-128"/>
                <a:ea typeface="Meiryo UI" panose="020B0604030504040204" pitchFamily="50" charset="-128"/>
              </a:rPr>
              <a:t>出版情報と図書館書誌情報を連携したデータモデル図</a:t>
            </a:r>
          </a:p>
        </p:txBody>
      </p:sp>
    </p:spTree>
    <p:extLst>
      <p:ext uri="{BB962C8B-B14F-4D97-AF65-F5344CB8AC3E}">
        <p14:creationId xmlns:p14="http://schemas.microsoft.com/office/powerpoint/2010/main" val="755993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図書館サービスと情報システム</a:t>
            </a:r>
            <a:endParaRPr kumimoji="1" lang="ja-JP" altLang="en-US" dirty="0"/>
          </a:p>
        </p:txBody>
      </p:sp>
    </p:spTree>
    <p:extLst>
      <p:ext uri="{BB962C8B-B14F-4D97-AF65-F5344CB8AC3E}">
        <p14:creationId xmlns:p14="http://schemas.microsoft.com/office/powerpoint/2010/main" val="3605557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図書館サービスと情報システム</a:t>
            </a:r>
            <a:endParaRPr kumimoji="1" lang="ja-JP" altLang="en-US" dirty="0"/>
          </a:p>
        </p:txBody>
      </p:sp>
      <p:sp>
        <p:nvSpPr>
          <p:cNvPr id="4" name="コンテンツ プレースホルダー 3"/>
          <p:cNvSpPr>
            <a:spLocks noGrp="1"/>
          </p:cNvSpPr>
          <p:nvPr>
            <p:ph sz="half" idx="1"/>
          </p:nvPr>
        </p:nvSpPr>
        <p:spPr>
          <a:xfrm>
            <a:off x="137160" y="1520507"/>
            <a:ext cx="585724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図書館としてのサービス</a:t>
            </a:r>
            <a:endParaRPr kumimoji="1" lang="en-US" altLang="ja-JP" dirty="0"/>
          </a:p>
          <a:p>
            <a:pPr lvl="1"/>
            <a:r>
              <a:rPr lang="ja-JP" altLang="en-US" dirty="0"/>
              <a:t>従来型のサービス</a:t>
            </a:r>
            <a:endParaRPr lang="en-US" altLang="ja-JP" dirty="0"/>
          </a:p>
          <a:p>
            <a:pPr lvl="2"/>
            <a:r>
              <a:rPr lang="ja-JP" altLang="en-US" dirty="0"/>
              <a:t>冊子体の蔵書構築と提供</a:t>
            </a:r>
            <a:endParaRPr lang="en-US" altLang="ja-JP" dirty="0"/>
          </a:p>
          <a:p>
            <a:pPr lvl="3"/>
            <a:r>
              <a:rPr lang="ja-JP" altLang="en-US" dirty="0"/>
              <a:t>図書の選書、収集（受入）、組織化（書誌作成）、配架、貸出</a:t>
            </a:r>
            <a:endParaRPr lang="en-US" altLang="ja-JP" dirty="0"/>
          </a:p>
          <a:p>
            <a:pPr lvl="1"/>
            <a:r>
              <a:rPr kumimoji="1" lang="ja-JP" altLang="en-US" dirty="0"/>
              <a:t>これからの</a:t>
            </a:r>
            <a:r>
              <a:rPr lang="ja-JP" altLang="en-US" dirty="0"/>
              <a:t>図書館サービス（地域を支える情報拠点）</a:t>
            </a:r>
            <a:endParaRPr kumimoji="1" lang="en-US" altLang="ja-JP" dirty="0"/>
          </a:p>
          <a:p>
            <a:pPr lvl="2"/>
            <a:r>
              <a:rPr lang="ja-JP" altLang="en-US" dirty="0"/>
              <a:t>課題解決支援機能の充実</a:t>
            </a:r>
          </a:p>
          <a:p>
            <a:pPr lvl="3"/>
            <a:r>
              <a:rPr lang="ja-JP" altLang="en-US" dirty="0"/>
              <a:t>情報を活用した知識創造活動の場の提供</a:t>
            </a:r>
            <a:endParaRPr lang="en-US" altLang="ja-JP" dirty="0"/>
          </a:p>
          <a:p>
            <a:pPr lvl="3"/>
            <a:r>
              <a:rPr lang="ja-JP" altLang="en-US" dirty="0"/>
              <a:t>レファレンスサービスの充実と利用促進</a:t>
            </a:r>
          </a:p>
          <a:p>
            <a:pPr lvl="2"/>
            <a:r>
              <a:rPr lang="ja-JP" altLang="en-US" dirty="0"/>
              <a:t>紙媒体と電子書籍の組合せによる蔵書の整備</a:t>
            </a:r>
          </a:p>
          <a:p>
            <a:pPr lvl="2"/>
            <a:r>
              <a:rPr lang="ja-JP" altLang="en-US" dirty="0"/>
              <a:t>多様な資料の提供</a:t>
            </a:r>
            <a:endParaRPr lang="en-US" altLang="ja-JP" dirty="0"/>
          </a:p>
          <a:p>
            <a:pPr lvl="3"/>
            <a:r>
              <a:rPr kumimoji="1" lang="ja-JP" altLang="en-US" dirty="0"/>
              <a:t>図書館が所蔵する蔵書に加えて、他機関が保有する資料も併せて提供</a:t>
            </a:r>
            <a:endParaRPr kumimoji="1" lang="en-US" altLang="ja-JP" dirty="0"/>
          </a:p>
          <a:p>
            <a:pPr lvl="2"/>
            <a:endParaRPr kumimoji="1" lang="en-US" altLang="ja-JP" dirty="0"/>
          </a:p>
          <a:p>
            <a:pPr lvl="2"/>
            <a:endParaRPr kumimoji="1" lang="ja-JP" altLang="en-US" dirty="0"/>
          </a:p>
        </p:txBody>
      </p:sp>
      <p:sp>
        <p:nvSpPr>
          <p:cNvPr id="5" name="コンテンツ プレースホルダー 4"/>
          <p:cNvSpPr>
            <a:spLocks noGrp="1"/>
          </p:cNvSpPr>
          <p:nvPr>
            <p:ph sz="half" idx="2"/>
          </p:nvPr>
        </p:nvSpPr>
        <p:spPr>
          <a:xfrm>
            <a:off x="6141720" y="1490027"/>
            <a:ext cx="5847080" cy="5205096"/>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kumimoji="1" lang="ja-JP" altLang="en-US" dirty="0"/>
              <a:t>サービスを提供するための情報システム</a:t>
            </a:r>
            <a:endParaRPr kumimoji="1" lang="en-US" altLang="ja-JP" dirty="0"/>
          </a:p>
          <a:p>
            <a:pPr lvl="1"/>
            <a:r>
              <a:rPr lang="ja-JP" altLang="en-US" dirty="0"/>
              <a:t>業務を支援するシステム</a:t>
            </a:r>
            <a:endParaRPr lang="en-US" altLang="ja-JP" dirty="0"/>
          </a:p>
          <a:p>
            <a:pPr lvl="2"/>
            <a:r>
              <a:rPr lang="ja-JP" altLang="en-US" dirty="0"/>
              <a:t>レファレンス情報管理システム</a:t>
            </a:r>
            <a:endParaRPr lang="en-US" altLang="ja-JP" dirty="0"/>
          </a:p>
          <a:p>
            <a:pPr lvl="2"/>
            <a:r>
              <a:rPr lang="ja-JP" altLang="en-US" dirty="0"/>
              <a:t>情報管理システム</a:t>
            </a:r>
            <a:endParaRPr lang="en-US" altLang="ja-JP" dirty="0"/>
          </a:p>
          <a:p>
            <a:pPr lvl="2"/>
            <a:r>
              <a:rPr lang="ja-JP" altLang="en-US" dirty="0"/>
              <a:t>従来型の冊子体等の資料の選書・収集・組織化・配架・貸出・利用者管理システム</a:t>
            </a:r>
            <a:endParaRPr lang="en-US" altLang="ja-JP" dirty="0"/>
          </a:p>
          <a:p>
            <a:pPr lvl="2"/>
            <a:r>
              <a:rPr lang="ja-JP" altLang="en-US" dirty="0"/>
              <a:t>デジタル化およびデジタル化資料管理システム</a:t>
            </a:r>
            <a:endParaRPr lang="en-US" altLang="ja-JP" dirty="0"/>
          </a:p>
          <a:p>
            <a:pPr lvl="2"/>
            <a:r>
              <a:rPr kumimoji="1" lang="ja-JP" altLang="en-US" dirty="0"/>
              <a:t>電子書籍の選書・利用契約・貸出管理システム</a:t>
            </a:r>
            <a:endParaRPr kumimoji="1" lang="en-US" altLang="ja-JP" dirty="0"/>
          </a:p>
          <a:p>
            <a:pPr lvl="1"/>
            <a:r>
              <a:rPr kumimoji="1" lang="ja-JP" altLang="en-US" dirty="0"/>
              <a:t>利用者サービスシステム</a:t>
            </a:r>
            <a:endParaRPr kumimoji="1" lang="en-US" altLang="ja-JP" dirty="0"/>
          </a:p>
          <a:p>
            <a:pPr lvl="2"/>
            <a:r>
              <a:rPr lang="ja-JP" altLang="en-US" dirty="0"/>
              <a:t>レファレンス情報提供システム</a:t>
            </a:r>
            <a:endParaRPr lang="en-US" altLang="ja-JP" dirty="0"/>
          </a:p>
          <a:p>
            <a:pPr lvl="2"/>
            <a:r>
              <a:rPr lang="ja-JP" altLang="en-US" dirty="0"/>
              <a:t>従来型の</a:t>
            </a:r>
            <a:r>
              <a:rPr lang="en-US" altLang="ja-JP" dirty="0"/>
              <a:t>OPAC</a:t>
            </a:r>
            <a:r>
              <a:rPr lang="ja-JP" altLang="en-US" dirty="0"/>
              <a:t>システム（検索・貸出）</a:t>
            </a:r>
            <a:endParaRPr lang="en-US" altLang="ja-JP" dirty="0"/>
          </a:p>
          <a:p>
            <a:pPr lvl="2"/>
            <a:r>
              <a:rPr lang="ja-JP" altLang="en-US" dirty="0"/>
              <a:t>デジタル化資料閲覧システム</a:t>
            </a:r>
            <a:endParaRPr lang="en-US" altLang="ja-JP" dirty="0"/>
          </a:p>
          <a:p>
            <a:pPr lvl="2"/>
            <a:r>
              <a:rPr lang="ja-JP" altLang="en-US" dirty="0"/>
              <a:t>電子書籍提供サービス</a:t>
            </a:r>
            <a:endParaRPr lang="en-US" altLang="ja-JP" dirty="0"/>
          </a:p>
          <a:p>
            <a:pPr lvl="2"/>
            <a:r>
              <a:rPr lang="ja-JP" altLang="en-US" dirty="0"/>
              <a:t>外部提供資料検索・閲覧システム</a:t>
            </a:r>
            <a:endParaRPr lang="en-US" altLang="ja-JP" dirty="0"/>
          </a:p>
          <a:p>
            <a:pPr lvl="2"/>
            <a:endParaRPr kumimoji="1" lang="en-US" altLang="ja-JP" dirty="0"/>
          </a:p>
          <a:p>
            <a:pPr lvl="1"/>
            <a:endParaRPr kumimoji="1" lang="en-US" altLang="ja-JP" dirty="0"/>
          </a:p>
          <a:p>
            <a:pPr lvl="2"/>
            <a:endParaRPr kumimoji="1" lang="en-US" altLang="ja-JP" dirty="0"/>
          </a:p>
          <a:p>
            <a:endParaRPr kumimoji="1" lang="en-US" altLang="ja-JP" dirty="0"/>
          </a:p>
          <a:p>
            <a:pPr lvl="1"/>
            <a:endParaRPr kumimoji="1" lang="ja-JP" altLang="en-US" dirty="0"/>
          </a:p>
        </p:txBody>
      </p:sp>
      <p:sp>
        <p:nvSpPr>
          <p:cNvPr id="6" name="横巻き 5"/>
          <p:cNvSpPr/>
          <p:nvPr/>
        </p:nvSpPr>
        <p:spPr>
          <a:xfrm>
            <a:off x="137160" y="617872"/>
            <a:ext cx="524256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図書館サービスは、</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人による業務と情報システムにより実現するもの</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230930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情報システムを構築するために必要な資源</a:t>
            </a:r>
          </a:p>
        </p:txBody>
      </p:sp>
      <p:sp>
        <p:nvSpPr>
          <p:cNvPr id="3" name="コンテンツ プレースホルダー 2"/>
          <p:cNvSpPr>
            <a:spLocks noGrp="1"/>
          </p:cNvSpPr>
          <p:nvPr>
            <p:ph sz="half" idx="1"/>
          </p:nvPr>
        </p:nvSpPr>
        <p:spPr>
          <a:xfrm>
            <a:off x="68826" y="1463039"/>
            <a:ext cx="5810864"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必要な資源</a:t>
            </a:r>
            <a:endParaRPr kumimoji="1" lang="en-US" altLang="ja-JP" dirty="0"/>
          </a:p>
          <a:p>
            <a:pPr lvl="1"/>
            <a:r>
              <a:rPr lang="ja-JP" altLang="en-US" dirty="0"/>
              <a:t>人（体制）</a:t>
            </a:r>
            <a:endParaRPr lang="en-US" altLang="ja-JP" dirty="0"/>
          </a:p>
          <a:p>
            <a:pPr lvl="2"/>
            <a:r>
              <a:rPr lang="ja-JP" altLang="en-US" dirty="0"/>
              <a:t>ユーザ部門</a:t>
            </a:r>
            <a:endParaRPr lang="en-US" altLang="ja-JP" dirty="0"/>
          </a:p>
          <a:p>
            <a:pPr lvl="3"/>
            <a:r>
              <a:rPr lang="ja-JP" altLang="en-US" dirty="0"/>
              <a:t>サービスの企画・構築・運用ができる体制</a:t>
            </a:r>
            <a:endParaRPr lang="en-US" altLang="ja-JP" dirty="0"/>
          </a:p>
          <a:p>
            <a:pPr lvl="3"/>
            <a:r>
              <a:rPr lang="ja-JP" altLang="en-US" dirty="0"/>
              <a:t>業務の企画・構築・運用ができる体制</a:t>
            </a:r>
            <a:endParaRPr lang="en-US" altLang="ja-JP" dirty="0"/>
          </a:p>
          <a:p>
            <a:pPr lvl="2"/>
            <a:r>
              <a:rPr lang="ja-JP" altLang="en-US" dirty="0"/>
              <a:t>システム部門</a:t>
            </a:r>
            <a:endParaRPr lang="en-US" altLang="ja-JP" dirty="0"/>
          </a:p>
          <a:p>
            <a:pPr lvl="3"/>
            <a:r>
              <a:rPr lang="ja-JP" altLang="en-US" dirty="0"/>
              <a:t>システム化の企画・構築・運用ができる体制</a:t>
            </a:r>
            <a:endParaRPr lang="en-US" altLang="ja-JP" dirty="0"/>
          </a:p>
          <a:p>
            <a:pPr lvl="1"/>
            <a:r>
              <a:rPr kumimoji="1" lang="ja-JP" altLang="en-US" dirty="0"/>
              <a:t>物</a:t>
            </a:r>
            <a:endParaRPr kumimoji="1" lang="en-US" altLang="ja-JP" dirty="0"/>
          </a:p>
          <a:p>
            <a:pPr lvl="2"/>
            <a:r>
              <a:rPr kumimoji="1" lang="ja-JP" altLang="en-US" dirty="0"/>
              <a:t>利用者に提供可能な蔵書、外部情報</a:t>
            </a:r>
            <a:endParaRPr kumimoji="1" lang="en-US" altLang="ja-JP" dirty="0"/>
          </a:p>
          <a:p>
            <a:pPr lvl="2"/>
            <a:r>
              <a:rPr lang="ja-JP" altLang="en-US" dirty="0"/>
              <a:t>利用者が利用する場所（施設、インターネット）</a:t>
            </a:r>
            <a:endParaRPr kumimoji="1" lang="en-US" altLang="ja-JP" dirty="0"/>
          </a:p>
          <a:p>
            <a:pPr lvl="1"/>
            <a:r>
              <a:rPr lang="ja-JP" altLang="en-US" dirty="0"/>
              <a:t>金</a:t>
            </a:r>
            <a:endParaRPr lang="en-US" altLang="ja-JP" dirty="0"/>
          </a:p>
          <a:p>
            <a:pPr lvl="2"/>
            <a:r>
              <a:rPr lang="ja-JP" altLang="en-US" dirty="0"/>
              <a:t>資料購入費の確保</a:t>
            </a:r>
            <a:endParaRPr lang="en-US" altLang="ja-JP" dirty="0"/>
          </a:p>
          <a:p>
            <a:pPr lvl="2"/>
            <a:r>
              <a:rPr lang="ja-JP" altLang="en-US" dirty="0"/>
              <a:t>電子書籍等の使用許諾契約料の確保</a:t>
            </a:r>
            <a:endParaRPr lang="en-US" altLang="ja-JP" dirty="0"/>
          </a:p>
          <a:p>
            <a:pPr lvl="2"/>
            <a:r>
              <a:rPr lang="ja-JP" altLang="en-US" dirty="0"/>
              <a:t>必要なシステム開発・運用費の確保</a:t>
            </a:r>
            <a:endParaRPr lang="en-US" altLang="ja-JP" dirty="0"/>
          </a:p>
        </p:txBody>
      </p:sp>
      <p:sp>
        <p:nvSpPr>
          <p:cNvPr id="4" name="コンテンツ プレースホルダー 3"/>
          <p:cNvSpPr>
            <a:spLocks noGrp="1"/>
          </p:cNvSpPr>
          <p:nvPr>
            <p:ph sz="half" idx="2"/>
          </p:nvPr>
        </p:nvSpPr>
        <p:spPr>
          <a:xfrm>
            <a:off x="6096000" y="1463039"/>
            <a:ext cx="6096000" cy="5291721"/>
          </a:xfrm>
        </p:spPr>
        <p:style>
          <a:lnRef idx="2">
            <a:schemeClr val="accent1"/>
          </a:lnRef>
          <a:fillRef idx="1">
            <a:schemeClr val="lt1"/>
          </a:fillRef>
          <a:effectRef idx="0">
            <a:schemeClr val="accent1"/>
          </a:effectRef>
          <a:fontRef idx="minor">
            <a:schemeClr val="dk1"/>
          </a:fontRef>
        </p:style>
        <p:txBody>
          <a:bodyPr>
            <a:normAutofit/>
          </a:bodyPr>
          <a:lstStyle/>
          <a:p>
            <a:r>
              <a:rPr kumimoji="1" lang="ja-JP" altLang="en-US" dirty="0"/>
              <a:t>体制の確立</a:t>
            </a:r>
            <a:endParaRPr kumimoji="1" lang="en-US" altLang="ja-JP" dirty="0"/>
          </a:p>
          <a:p>
            <a:pPr lvl="1"/>
            <a:r>
              <a:rPr lang="ja-JP" altLang="en-US" dirty="0"/>
              <a:t>人材育成</a:t>
            </a:r>
            <a:endParaRPr lang="en-US" altLang="ja-JP" dirty="0"/>
          </a:p>
          <a:p>
            <a:pPr lvl="2"/>
            <a:r>
              <a:rPr lang="ja-JP" altLang="en-US" dirty="0"/>
              <a:t>必要なスキルの習得、スキルのベースとなる知識の習得</a:t>
            </a:r>
            <a:endParaRPr lang="en-US" altLang="ja-JP" dirty="0"/>
          </a:p>
          <a:p>
            <a:pPr lvl="3"/>
            <a:r>
              <a:rPr lang="ja-JP" altLang="en-US" dirty="0"/>
              <a:t>研修、セミナー、自習</a:t>
            </a:r>
            <a:endParaRPr lang="en-US" altLang="ja-JP" dirty="0"/>
          </a:p>
          <a:p>
            <a:pPr lvl="3"/>
            <a:r>
              <a:rPr lang="ja-JP" altLang="en-US" dirty="0"/>
              <a:t>業務を通じて、有識者からのスキル移転（</a:t>
            </a:r>
            <a:r>
              <a:rPr lang="en-US" altLang="ja-JP" dirty="0"/>
              <a:t>OJT</a:t>
            </a:r>
            <a:r>
              <a:rPr lang="ja-JP" altLang="en-US" dirty="0"/>
              <a:t>）</a:t>
            </a:r>
            <a:endParaRPr lang="en-US" altLang="ja-JP" dirty="0"/>
          </a:p>
          <a:p>
            <a:pPr lvl="1"/>
            <a:r>
              <a:rPr kumimoji="1" lang="ja-JP" altLang="en-US" dirty="0"/>
              <a:t>人材確保</a:t>
            </a:r>
            <a:endParaRPr kumimoji="1" lang="en-US" altLang="ja-JP" dirty="0"/>
          </a:p>
          <a:p>
            <a:pPr lvl="2"/>
            <a:r>
              <a:rPr kumimoji="1" lang="ja-JP" altLang="en-US" dirty="0"/>
              <a:t>組織内</a:t>
            </a:r>
            <a:endParaRPr kumimoji="1" lang="en-US" altLang="ja-JP" dirty="0"/>
          </a:p>
          <a:p>
            <a:pPr lvl="3"/>
            <a:r>
              <a:rPr lang="ja-JP" altLang="en-US" dirty="0"/>
              <a:t>他部署からの人事異動、タスクフォース体制</a:t>
            </a:r>
            <a:endParaRPr kumimoji="1" lang="en-US" altLang="ja-JP" dirty="0"/>
          </a:p>
          <a:p>
            <a:pPr lvl="2"/>
            <a:r>
              <a:rPr lang="ja-JP" altLang="en-US" dirty="0"/>
              <a:t>組織外</a:t>
            </a:r>
            <a:endParaRPr lang="en-US" altLang="ja-JP" dirty="0"/>
          </a:p>
          <a:p>
            <a:pPr lvl="3"/>
            <a:r>
              <a:rPr lang="ja-JP" altLang="en-US" dirty="0"/>
              <a:t>外部委託契約</a:t>
            </a:r>
            <a:endParaRPr lang="en-US" altLang="ja-JP" dirty="0"/>
          </a:p>
          <a:p>
            <a:pPr lvl="4"/>
            <a:r>
              <a:rPr lang="ja-JP" altLang="en-US" dirty="0"/>
              <a:t>プロジェクト管理支援：コンサルタント</a:t>
            </a:r>
            <a:endParaRPr lang="en-US" altLang="ja-JP" dirty="0"/>
          </a:p>
          <a:p>
            <a:pPr lvl="4"/>
            <a:r>
              <a:rPr lang="ja-JP" altLang="en-US" dirty="0"/>
              <a:t>設計・開発・運用・保守業務</a:t>
            </a:r>
            <a:endParaRPr lang="en-US" altLang="ja-JP" dirty="0"/>
          </a:p>
          <a:p>
            <a:pPr lvl="3"/>
            <a:r>
              <a:rPr lang="ja-JP" altLang="en-US" dirty="0"/>
              <a:t>有識者会議、外部委員会</a:t>
            </a:r>
            <a:endParaRPr lang="en-US" altLang="ja-JP" dirty="0"/>
          </a:p>
          <a:p>
            <a:pPr lvl="3"/>
            <a:endParaRPr lang="en-US" altLang="ja-JP" dirty="0"/>
          </a:p>
          <a:p>
            <a:pPr lvl="3"/>
            <a:endParaRPr kumimoji="1" lang="ja-JP" altLang="en-US" dirty="0"/>
          </a:p>
        </p:txBody>
      </p:sp>
      <p:sp>
        <p:nvSpPr>
          <p:cNvPr id="5" name="横巻き 4"/>
          <p:cNvSpPr/>
          <p:nvPr/>
        </p:nvSpPr>
        <p:spPr>
          <a:xfrm>
            <a:off x="137160" y="617872"/>
            <a:ext cx="830580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どれが欠けても最適なサービスは構築できないが、自前で用意することは困難</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・如何にして外部の資源を活用するかを考えることが重要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48645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style>
          <a:lnRef idx="0">
            <a:schemeClr val="accent3"/>
          </a:lnRef>
          <a:fillRef idx="3">
            <a:schemeClr val="accent3"/>
          </a:fillRef>
          <a:effectRef idx="3">
            <a:schemeClr val="accent3"/>
          </a:effectRef>
          <a:fontRef idx="minor">
            <a:schemeClr val="lt1"/>
          </a:fontRef>
        </p:style>
        <p:txBody>
          <a:bodyPr/>
          <a:lstStyle/>
          <a:p>
            <a:r>
              <a:rPr lang="ja-JP" altLang="en-US" dirty="0"/>
              <a:t>情報システムの開発標準</a:t>
            </a:r>
            <a:endParaRPr kumimoji="1" lang="ja-JP" altLang="en-US" dirty="0"/>
          </a:p>
        </p:txBody>
      </p:sp>
    </p:spTree>
    <p:extLst>
      <p:ext uri="{BB962C8B-B14F-4D97-AF65-F5344CB8AC3E}">
        <p14:creationId xmlns:p14="http://schemas.microsoft.com/office/powerpoint/2010/main" val="2916143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次世代図書館サービスの方向性</a:t>
            </a:r>
            <a:endParaRPr kumimoji="1" lang="ja-JP" altLang="en-US" dirty="0"/>
          </a:p>
        </p:txBody>
      </p:sp>
    </p:spTree>
    <p:extLst>
      <p:ext uri="{BB962C8B-B14F-4D97-AF65-F5344CB8AC3E}">
        <p14:creationId xmlns:p14="http://schemas.microsoft.com/office/powerpoint/2010/main" val="39113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84960" y="34610"/>
            <a:ext cx="9022080" cy="696912"/>
          </a:xfrm>
        </p:spPr>
        <p:txBody>
          <a:bodyPr>
            <a:normAutofit/>
          </a:bodyPr>
          <a:lstStyle/>
          <a:p>
            <a:r>
              <a:rPr lang="ja-JP" altLang="en-US" sz="2286" dirty="0"/>
              <a:t>国等の施策の関連</a:t>
            </a:r>
          </a:p>
        </p:txBody>
      </p:sp>
      <p:sp>
        <p:nvSpPr>
          <p:cNvPr id="70" name="角丸四角形 69"/>
          <p:cNvSpPr/>
          <p:nvPr/>
        </p:nvSpPr>
        <p:spPr>
          <a:xfrm>
            <a:off x="1686489" y="7086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経済財政運営と改革の基本方針</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角丸四角形 70"/>
          <p:cNvSpPr/>
          <p:nvPr/>
        </p:nvSpPr>
        <p:spPr>
          <a:xfrm>
            <a:off x="2167542" y="1078978"/>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月未来投資会議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角丸四角形 71"/>
          <p:cNvSpPr/>
          <p:nvPr/>
        </p:nvSpPr>
        <p:spPr>
          <a:xfrm>
            <a:off x="2167542" y="1425148"/>
            <a:ext cx="1375100" cy="37737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成長戦略の方向性</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日内閣官房日本経済再生総合事務局</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角丸四角形 72"/>
          <p:cNvSpPr/>
          <p:nvPr/>
        </p:nvSpPr>
        <p:spPr>
          <a:xfrm>
            <a:off x="2167542" y="1831085"/>
            <a:ext cx="1375100" cy="28018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角丸四角形 73"/>
          <p:cNvSpPr/>
          <p:nvPr/>
        </p:nvSpPr>
        <p:spPr>
          <a:xfrm>
            <a:off x="3977208" y="1410543"/>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5</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期科学技術基本計画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【2016</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1</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22</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角丸四角形 74"/>
          <p:cNvSpPr/>
          <p:nvPr/>
        </p:nvSpPr>
        <p:spPr>
          <a:xfrm>
            <a:off x="4091507" y="1761417"/>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統合イノベーション戦略</a:t>
            </a:r>
          </a:p>
        </p:txBody>
      </p:sp>
      <p:sp>
        <p:nvSpPr>
          <p:cNvPr id="76" name="角丸四角形 75"/>
          <p:cNvSpPr/>
          <p:nvPr/>
        </p:nvSpPr>
        <p:spPr>
          <a:xfrm>
            <a:off x="4091507" y="2019873"/>
            <a:ext cx="1375100" cy="18299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平成</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29</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年度情報通信白書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総務省</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角丸四角形 76"/>
          <p:cNvSpPr/>
          <p:nvPr/>
        </p:nvSpPr>
        <p:spPr>
          <a:xfrm>
            <a:off x="5695206" y="1944565"/>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AI</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zh-TW" sz="571" dirty="0">
                <a:latin typeface="Meiryo UI" panose="020B0604030504040204" pitchFamily="50" charset="-128"/>
                <a:ea typeface="Meiryo UI" panose="020B0604030504040204" pitchFamily="50" charset="-128"/>
                <a:cs typeface="Meiryo UI" panose="020B0604030504040204" pitchFamily="50" charset="-128"/>
              </a:rPr>
              <a:t>【2017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7</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角丸四角形 77"/>
          <p:cNvSpPr/>
          <p:nvPr/>
        </p:nvSpPr>
        <p:spPr>
          <a:xfrm>
            <a:off x="7738560" y="1367844"/>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知的財産政策ビジョン</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知財本部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7738560" y="1801180"/>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zh-TW" altLang="en-US" sz="571" dirty="0">
                <a:latin typeface="Meiryo UI" panose="020B0604030504040204" pitchFamily="50" charset="-128"/>
                <a:ea typeface="Meiryo UI" panose="020B0604030504040204" pitchFamily="50" charset="-128"/>
                <a:cs typeface="Meiryo UI" panose="020B0604030504040204" pitchFamily="50" charset="-128"/>
              </a:rPr>
              <a:t>知的財産推進計画</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br>
              <a:rPr lang="en-US" altLang="zh-TW"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X</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日内閣官房知的財産戦略本部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角丸四角形 79"/>
          <p:cNvSpPr/>
          <p:nvPr/>
        </p:nvSpPr>
        <p:spPr>
          <a:xfrm>
            <a:off x="7742556" y="2213195"/>
            <a:ext cx="1375100" cy="37737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デジタルアーカイブジャパン推進委員会（第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回）</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角丸四角形 80"/>
          <p:cNvSpPr/>
          <p:nvPr/>
        </p:nvSpPr>
        <p:spPr>
          <a:xfrm>
            <a:off x="9170976" y="1371575"/>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デジタルアーカイブの連携に関する関係省庁等連絡会</a:t>
            </a: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デジタルアーカイブの連携に関する実務者協議会</a:t>
            </a:r>
          </a:p>
        </p:txBody>
      </p:sp>
      <p:sp>
        <p:nvSpPr>
          <p:cNvPr id="82" name="角丸四角形 81"/>
          <p:cNvSpPr/>
          <p:nvPr/>
        </p:nvSpPr>
        <p:spPr>
          <a:xfrm>
            <a:off x="5007655" y="4171467"/>
            <a:ext cx="1375100" cy="377376"/>
          </a:xfrm>
          <a:prstGeom prst="roundRect">
            <a:avLst/>
          </a:prstGeom>
        </p:spPr>
        <p:style>
          <a:lnRef idx="1">
            <a:schemeClr val="accent6"/>
          </a:lnRef>
          <a:fillRef idx="2">
            <a:schemeClr val="accent6"/>
          </a:fillRef>
          <a:effectRef idx="1">
            <a:schemeClr val="accent6"/>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文化芸術基本法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日改正公布・施行　文化庁</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角丸四角形 82"/>
          <p:cNvSpPr/>
          <p:nvPr/>
        </p:nvSpPr>
        <p:spPr>
          <a:xfrm>
            <a:off x="6872298" y="4208052"/>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基本法）</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日改訂施行</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角丸四角形 83"/>
          <p:cNvSpPr/>
          <p:nvPr/>
        </p:nvSpPr>
        <p:spPr>
          <a:xfrm>
            <a:off x="7155820" y="4656191"/>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br>
              <a:rPr lang="en-US" altLang="ja-JP" sz="571" dirty="0">
                <a:latin typeface="Meiryo UI" panose="020B0604030504040204" pitchFamily="50" charset="-128"/>
                <a:ea typeface="Meiryo UI" panose="020B0604030504040204" pitchFamily="50" charset="-128"/>
                <a:cs typeface="Meiryo UI" panose="020B0604030504040204" pitchFamily="50" charset="-128"/>
              </a:rPr>
            </a:b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日閣議決定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a:xfrm>
            <a:off x="7381016" y="5118443"/>
            <a:ext cx="1375100" cy="37737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官民</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構想・ロードマップ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日内閣官房</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総合戦略室</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角丸四角形 85"/>
          <p:cNvSpPr/>
          <p:nvPr/>
        </p:nvSpPr>
        <p:spPr>
          <a:xfrm>
            <a:off x="7540127" y="5541739"/>
            <a:ext cx="1375100" cy="28018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「新産業構造ビジョン」</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30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角丸四角形 86"/>
          <p:cNvSpPr/>
          <p:nvPr/>
        </p:nvSpPr>
        <p:spPr>
          <a:xfrm>
            <a:off x="8700726" y="4451704"/>
            <a:ext cx="1375100" cy="474566"/>
          </a:xfrm>
          <a:prstGeom prst="roundRect">
            <a:avLst/>
          </a:prstGeom>
        </p:spPr>
        <p:style>
          <a:lnRef idx="1">
            <a:schemeClr val="accent4"/>
          </a:lnRef>
          <a:fillRef idx="2">
            <a:schemeClr val="accent4"/>
          </a:fillRef>
          <a:effectRef idx="1">
            <a:schemeClr val="accent4"/>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レポート～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年の崖」の克服と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の本格的な展開～</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9</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日デジタルトランスフォーメーションに向けた研究会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角丸四角形 87"/>
          <p:cNvSpPr/>
          <p:nvPr/>
        </p:nvSpPr>
        <p:spPr>
          <a:xfrm>
            <a:off x="5253554" y="6284210"/>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en-US" altLang="zh-TW" sz="571" dirty="0">
                <a:latin typeface="Meiryo UI" panose="020B0604030504040204" pitchFamily="50" charset="-128"/>
                <a:ea typeface="Meiryo UI" panose="020B0604030504040204" pitchFamily="50" charset="-128"/>
                <a:cs typeface="Meiryo UI" panose="020B0604030504040204" pitchFamily="50" charset="-128"/>
              </a:rPr>
              <a:t>IT</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人材白書</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2018【2018</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4</a:t>
            </a:r>
            <a:r>
              <a:rPr lang="zh-TW"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zh-TW" sz="571" dirty="0">
                <a:latin typeface="Meiryo UI" panose="020B0604030504040204" pitchFamily="50" charset="-128"/>
                <a:ea typeface="Meiryo UI" panose="020B0604030504040204" pitchFamily="50" charset="-128"/>
                <a:cs typeface="Meiryo UI" panose="020B0604030504040204" pitchFamily="50" charset="-128"/>
              </a:rPr>
              <a:t>IPA】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角丸四角形 88"/>
          <p:cNvSpPr/>
          <p:nvPr/>
        </p:nvSpPr>
        <p:spPr>
          <a:xfrm>
            <a:off x="1695091" y="430741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サイバーセキュリティ基本法（</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15</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日改正）</a:t>
            </a:r>
          </a:p>
        </p:txBody>
      </p:sp>
      <p:sp>
        <p:nvSpPr>
          <p:cNvPr id="90" name="角丸四角形 89"/>
          <p:cNvSpPr/>
          <p:nvPr/>
        </p:nvSpPr>
        <p:spPr>
          <a:xfrm>
            <a:off x="19518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NISC</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1" name="角丸四角形 90"/>
          <p:cNvSpPr/>
          <p:nvPr/>
        </p:nvSpPr>
        <p:spPr>
          <a:xfrm>
            <a:off x="3326994" y="4646186"/>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2016【2016</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年サイバーセキュリティ戦略本部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角丸四角形 91"/>
          <p:cNvSpPr/>
          <p:nvPr/>
        </p:nvSpPr>
        <p:spPr>
          <a:xfrm>
            <a:off x="3358886" y="5032987"/>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サイバーセキュリティ経営を進める先約マネジメント層の育成</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1583786" y="329122"/>
            <a:ext cx="2193559" cy="3154308"/>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基本戦略</a:t>
            </a:r>
          </a:p>
        </p:txBody>
      </p:sp>
      <p:sp>
        <p:nvSpPr>
          <p:cNvPr id="94" name="正方形/長方形 93"/>
          <p:cNvSpPr/>
          <p:nvPr/>
        </p:nvSpPr>
        <p:spPr>
          <a:xfrm>
            <a:off x="3827000" y="1097295"/>
            <a:ext cx="3422886"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AI</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関連戦略</a:t>
            </a:r>
          </a:p>
        </p:txBody>
      </p:sp>
      <p:sp>
        <p:nvSpPr>
          <p:cNvPr id="95" name="正方形/長方形 94"/>
          <p:cNvSpPr/>
          <p:nvPr/>
        </p:nvSpPr>
        <p:spPr>
          <a:xfrm>
            <a:off x="7425827" y="1097295"/>
            <a:ext cx="3219731" cy="238613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知財戦略</a:t>
            </a:r>
          </a:p>
        </p:txBody>
      </p:sp>
      <p:sp>
        <p:nvSpPr>
          <p:cNvPr id="96" name="正方形/長方形 95"/>
          <p:cNvSpPr/>
          <p:nvPr/>
        </p:nvSpPr>
        <p:spPr>
          <a:xfrm>
            <a:off x="1591397" y="3956406"/>
            <a:ext cx="3258416" cy="2901594"/>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サイバーセキュリティ戦略</a:t>
            </a:r>
          </a:p>
        </p:txBody>
      </p:sp>
      <p:sp>
        <p:nvSpPr>
          <p:cNvPr id="97" name="正方形/長方形 96"/>
          <p:cNvSpPr/>
          <p:nvPr/>
        </p:nvSpPr>
        <p:spPr>
          <a:xfrm>
            <a:off x="4897276" y="3912967"/>
            <a:ext cx="1810833" cy="1013506"/>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ja-JP" altLang="en-US" sz="857" dirty="0">
                <a:latin typeface="Meiryo UI" panose="020B0604030504040204" pitchFamily="50" charset="-128"/>
                <a:ea typeface="Meiryo UI" panose="020B0604030504040204" pitchFamily="50" charset="-128"/>
                <a:cs typeface="Meiryo UI" panose="020B0604030504040204" pitchFamily="50" charset="-128"/>
              </a:rPr>
              <a:t>文化戦略</a:t>
            </a:r>
          </a:p>
        </p:txBody>
      </p:sp>
      <p:sp>
        <p:nvSpPr>
          <p:cNvPr id="98" name="正方形/長方形 97"/>
          <p:cNvSpPr/>
          <p:nvPr/>
        </p:nvSpPr>
        <p:spPr>
          <a:xfrm>
            <a:off x="5015406" y="5032885"/>
            <a:ext cx="1725690" cy="156223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noAutofit/>
          </a:bodyPr>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人材育成戦略</a:t>
            </a:r>
          </a:p>
        </p:txBody>
      </p:sp>
      <p:sp>
        <p:nvSpPr>
          <p:cNvPr id="99" name="正方形/長方形 98"/>
          <p:cNvSpPr/>
          <p:nvPr/>
        </p:nvSpPr>
        <p:spPr>
          <a:xfrm>
            <a:off x="6793252" y="3853403"/>
            <a:ext cx="3809807" cy="2808655"/>
          </a:xfrm>
          <a:prstGeom prst="rect">
            <a:avLst/>
          </a:prstGeom>
          <a:noFill/>
        </p:spPr>
        <p:style>
          <a:lnRef idx="2">
            <a:schemeClr val="accent1"/>
          </a:lnRef>
          <a:fillRef idx="1">
            <a:schemeClr val="lt1"/>
          </a:fillRef>
          <a:effectRef idx="0">
            <a:schemeClr val="accent1"/>
          </a:effectRef>
          <a:fontRef idx="minor">
            <a:schemeClr val="dk1"/>
          </a:fontRef>
        </p:style>
        <p:txBody>
          <a:bodyPr lIns="76806" tIns="38403" rIns="76806" bIns="38403" rtlCol="0" anchor="t"/>
          <a:lstStyle/>
          <a:p>
            <a:r>
              <a:rPr lang="en-US" altLang="ja-JP" sz="857" dirty="0">
                <a:latin typeface="Meiryo UI" panose="020B0604030504040204" pitchFamily="50" charset="-128"/>
                <a:ea typeface="Meiryo UI" panose="020B0604030504040204" pitchFamily="50" charset="-128"/>
                <a:cs typeface="Meiryo UI" panose="020B0604030504040204" pitchFamily="50" charset="-128"/>
              </a:rPr>
              <a:t>IT</a:t>
            </a:r>
            <a:r>
              <a:rPr lang="ja-JP" altLang="en-US" sz="857" dirty="0">
                <a:latin typeface="Meiryo UI" panose="020B0604030504040204" pitchFamily="50" charset="-128"/>
                <a:ea typeface="Meiryo UI" panose="020B0604030504040204" pitchFamily="50" charset="-128"/>
                <a:cs typeface="Meiryo UI" panose="020B0604030504040204" pitchFamily="50" charset="-128"/>
              </a:rPr>
              <a:t>戦略</a:t>
            </a:r>
          </a:p>
        </p:txBody>
      </p:sp>
      <p:sp>
        <p:nvSpPr>
          <p:cNvPr id="35" name="角丸四角形 34"/>
          <p:cNvSpPr/>
          <p:nvPr/>
        </p:nvSpPr>
        <p:spPr>
          <a:xfrm>
            <a:off x="1845505" y="5681934"/>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フレームワークの策定（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2019/3</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3" name="フローチャート : 書類 2"/>
          <p:cNvSpPr/>
          <p:nvPr/>
        </p:nvSpPr>
        <p:spPr>
          <a:xfrm>
            <a:off x="3258617" y="3910907"/>
            <a:ext cx="908181"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サイバーセキュリティ協議会の設置</a:t>
            </a:r>
          </a:p>
        </p:txBody>
      </p:sp>
      <p:sp>
        <p:nvSpPr>
          <p:cNvPr id="38" name="角丸四角形 37"/>
          <p:cNvSpPr/>
          <p:nvPr/>
        </p:nvSpPr>
        <p:spPr>
          <a:xfrm>
            <a:off x="3403957" y="5450390"/>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次世代経営人材の育成プログラム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角丸四角形 38"/>
          <p:cNvSpPr/>
          <p:nvPr/>
        </p:nvSpPr>
        <p:spPr>
          <a:xfrm>
            <a:off x="3403957" y="5681933"/>
            <a:ext cx="1375100" cy="28018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CISO</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人材の育成プログラム（</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ICSCoE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角丸四角形 39"/>
          <p:cNvSpPr/>
          <p:nvPr/>
        </p:nvSpPr>
        <p:spPr>
          <a:xfrm>
            <a:off x="1847049" y="6105323"/>
            <a:ext cx="1375100" cy="182996"/>
          </a:xfrm>
          <a:prstGeom prst="roundRect">
            <a:avLst/>
          </a:prstGeom>
        </p:spPr>
        <p:style>
          <a:lnRef idx="1">
            <a:schemeClr val="dk1"/>
          </a:lnRef>
          <a:fillRef idx="2">
            <a:schemeClr val="dk1"/>
          </a:fillRef>
          <a:effectRef idx="1">
            <a:schemeClr val="dk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サイバーセキュリティ政策の方向性</a:t>
            </a:r>
          </a:p>
        </p:txBody>
      </p:sp>
      <p:sp>
        <p:nvSpPr>
          <p:cNvPr id="41" name="角丸四角形 40"/>
          <p:cNvSpPr/>
          <p:nvPr/>
        </p:nvSpPr>
        <p:spPr>
          <a:xfrm>
            <a:off x="3312420" y="6055259"/>
            <a:ext cx="1723801"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の進展を踏まえたサプライチェーン毎の対策強化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Industory</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by Industry</a:t>
            </a:r>
          </a:p>
        </p:txBody>
      </p:sp>
      <p:sp>
        <p:nvSpPr>
          <p:cNvPr id="42" name="角丸四角形 41"/>
          <p:cNvSpPr/>
          <p:nvPr/>
        </p:nvSpPr>
        <p:spPr>
          <a:xfrm>
            <a:off x="3326994" y="6358381"/>
            <a:ext cx="1532943" cy="18299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産業サイバーセキュリティ研究会と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WG</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の設置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角丸四角形 42"/>
          <p:cNvSpPr/>
          <p:nvPr/>
        </p:nvSpPr>
        <p:spPr>
          <a:xfrm>
            <a:off x="1719884" y="6406433"/>
            <a:ext cx="1532943" cy="37737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型サプライチェーン“価値創造過程”への対応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三層構造と</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6</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つの</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構成要素</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矢印コネクタ 4"/>
          <p:cNvCxnSpPr>
            <a:stCxn id="40" idx="3"/>
            <a:endCxn id="41" idx="1"/>
          </p:cNvCxnSpPr>
          <p:nvPr/>
        </p:nvCxnSpPr>
        <p:spPr>
          <a:xfrm flipV="1">
            <a:off x="3222149" y="6195352"/>
            <a:ext cx="90271" cy="14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0" idx="3"/>
            <a:endCxn id="42" idx="1"/>
          </p:cNvCxnSpPr>
          <p:nvPr/>
        </p:nvCxnSpPr>
        <p:spPr>
          <a:xfrm>
            <a:off x="3222149" y="6196821"/>
            <a:ext cx="104845" cy="253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フローチャート : 書類 47"/>
          <p:cNvSpPr/>
          <p:nvPr/>
        </p:nvSpPr>
        <p:spPr>
          <a:xfrm>
            <a:off x="6610334" y="6433944"/>
            <a:ext cx="65206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課題解決型</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価値創造型</a:t>
            </a:r>
          </a:p>
        </p:txBody>
      </p:sp>
      <p:sp>
        <p:nvSpPr>
          <p:cNvPr id="50" name="角丸四角形 49"/>
          <p:cNvSpPr/>
          <p:nvPr/>
        </p:nvSpPr>
        <p:spPr>
          <a:xfrm>
            <a:off x="4091507" y="2353338"/>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2017【2017</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21</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フローチャート : 書類 50"/>
          <p:cNvSpPr/>
          <p:nvPr/>
        </p:nvSpPr>
        <p:spPr>
          <a:xfrm>
            <a:off x="5241040" y="2733600"/>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を実現</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フローチャート : 書類 51"/>
          <p:cNvSpPr/>
          <p:nvPr/>
        </p:nvSpPr>
        <p:spPr>
          <a:xfrm>
            <a:off x="5241039" y="2920395"/>
            <a:ext cx="1249676"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3" name="フローチャート : 書類 52"/>
          <p:cNvSpPr/>
          <p:nvPr/>
        </p:nvSpPr>
        <p:spPr>
          <a:xfrm>
            <a:off x="5013763" y="3063710"/>
            <a:ext cx="1249676" cy="33282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サイバーフィジカルセキュリティ対策フレームワーク</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【METI】</a:t>
            </a:r>
          </a:p>
        </p:txBody>
      </p:sp>
      <p:sp>
        <p:nvSpPr>
          <p:cNvPr id="54" name="角丸四角形 53"/>
          <p:cNvSpPr/>
          <p:nvPr/>
        </p:nvSpPr>
        <p:spPr>
          <a:xfrm>
            <a:off x="3089794" y="2675034"/>
            <a:ext cx="1375100" cy="280186"/>
          </a:xfrm>
          <a:prstGeom prst="roundRect">
            <a:avLst/>
          </a:prstGeom>
        </p:spPr>
        <p:style>
          <a:lnRef idx="1">
            <a:schemeClr val="accent1"/>
          </a:lnRef>
          <a:fillRef idx="2">
            <a:schemeClr val="accent1"/>
          </a:fillRef>
          <a:effectRef idx="1">
            <a:schemeClr val="accent1"/>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科学技術イノベーション総合戦略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x</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55"/>
          <p:cNvSpPr/>
          <p:nvPr/>
        </p:nvSpPr>
        <p:spPr>
          <a:xfrm>
            <a:off x="3061589" y="3138623"/>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総合科学技術・イノベーション会議</a:t>
            </a:r>
          </a:p>
        </p:txBody>
      </p:sp>
      <p:sp>
        <p:nvSpPr>
          <p:cNvPr id="57" name="角丸四角形 56"/>
          <p:cNvSpPr/>
          <p:nvPr/>
        </p:nvSpPr>
        <p:spPr>
          <a:xfrm>
            <a:off x="3274571" y="3451091"/>
            <a:ext cx="1375100" cy="182996"/>
          </a:xfrm>
          <a:prstGeom prst="roundRect">
            <a:avLst/>
          </a:prstGeom>
        </p:spPr>
        <p:style>
          <a:lnRef idx="1">
            <a:schemeClr val="accent2"/>
          </a:lnRef>
          <a:fillRef idx="2">
            <a:schemeClr val="accent2"/>
          </a:fillRef>
          <a:effectRef idx="1">
            <a:schemeClr val="accent2"/>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イノベーション戦略調整会議</a:t>
            </a:r>
          </a:p>
        </p:txBody>
      </p:sp>
      <p:sp>
        <p:nvSpPr>
          <p:cNvPr id="63" name="テキスト ボックス 62"/>
          <p:cNvSpPr txBox="1"/>
          <p:nvPr/>
        </p:nvSpPr>
        <p:spPr>
          <a:xfrm>
            <a:off x="9218839" y="134892"/>
            <a:ext cx="1327237" cy="241832"/>
          </a:xfrm>
          <a:prstGeom prst="rect">
            <a:avLst/>
          </a:prstGeom>
          <a:noFill/>
        </p:spPr>
        <p:txBody>
          <a:bodyPr wrap="square" lIns="65311" tIns="32656" rIns="65311" bIns="32656" rtlCol="0">
            <a:spAutoFit/>
          </a:bodyPr>
          <a:lstStyle/>
          <a:p>
            <a:r>
              <a:rPr lang="en-US" altLang="ja-JP" sz="1143" dirty="0">
                <a:latin typeface="Meiryo UI" panose="020B0604030504040204" pitchFamily="50" charset="-128"/>
                <a:ea typeface="Meiryo UI" panose="020B0604030504040204" pitchFamily="50" charset="-128"/>
                <a:cs typeface="Meiryo UI" panose="020B0604030504040204" pitchFamily="50" charset="-128"/>
              </a:rPr>
              <a:t>2020</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月</a:t>
            </a:r>
            <a:r>
              <a:rPr lang="en-US" altLang="ja-JP" sz="1143" dirty="0">
                <a:latin typeface="Meiryo UI" panose="020B0604030504040204" pitchFamily="50" charset="-128"/>
                <a:ea typeface="Meiryo UI" panose="020B0604030504040204" pitchFamily="50" charset="-128"/>
                <a:cs typeface="Meiryo UI" panose="020B0604030504040204" pitchFamily="50" charset="-128"/>
              </a:rPr>
              <a:t>27</a:t>
            </a:r>
            <a:r>
              <a:rPr lang="ja-JP" altLang="en-US" sz="1143" dirty="0">
                <a:latin typeface="Meiryo UI" panose="020B0604030504040204" pitchFamily="50" charset="-128"/>
                <a:ea typeface="Meiryo UI" panose="020B0604030504040204" pitchFamily="50" charset="-128"/>
                <a:cs typeface="Meiryo UI" panose="020B0604030504040204" pitchFamily="50" charset="-128"/>
              </a:rPr>
              <a:t>日</a:t>
            </a:r>
          </a:p>
        </p:txBody>
      </p:sp>
      <p:sp>
        <p:nvSpPr>
          <p:cNvPr id="55" name="角丸四角形 54"/>
          <p:cNvSpPr/>
          <p:nvPr/>
        </p:nvSpPr>
        <p:spPr>
          <a:xfrm>
            <a:off x="7051010" y="2729281"/>
            <a:ext cx="1375100" cy="474566"/>
          </a:xfrm>
          <a:prstGeom prst="roundRect">
            <a:avLst/>
          </a:prstGeom>
        </p:spPr>
        <p:style>
          <a:lnRef idx="1">
            <a:schemeClr val="accent3"/>
          </a:lnRef>
          <a:fillRef idx="2">
            <a:schemeClr val="accent3"/>
          </a:fillRef>
          <a:effectRef idx="1">
            <a:schemeClr val="accent3"/>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世界最先端デジタル国家創造宣言・官民データ活用推進基本計画</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「世界最先端デジタル国家」に向けて</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フローチャート : 書類 57"/>
          <p:cNvSpPr/>
          <p:nvPr/>
        </p:nvSpPr>
        <p:spPr>
          <a:xfrm>
            <a:off x="8826150" y="2644913"/>
            <a:ext cx="1558411" cy="987326"/>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・デジタル技術を徹底的に活用した行政サービス改革の断行</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・地方のデジタル改革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・民間分野のデジタル改革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・世界を先導する分野連携型「デジタル改革プロジェクト」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・根本改革を支える新たな基盤技術等</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・抜本改革推進のための体制拡充と機能強化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9" name="直線矢印コネクタ 58"/>
          <p:cNvCxnSpPr>
            <a:stCxn id="50" idx="2"/>
            <a:endCxn id="51" idx="1"/>
          </p:cNvCxnSpPr>
          <p:nvPr/>
        </p:nvCxnSpPr>
        <p:spPr>
          <a:xfrm>
            <a:off x="4779057" y="2633524"/>
            <a:ext cx="461983" cy="21194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50" idx="2"/>
            <a:endCxn id="52" idx="1"/>
          </p:cNvCxnSpPr>
          <p:nvPr/>
        </p:nvCxnSpPr>
        <p:spPr>
          <a:xfrm>
            <a:off x="4779057" y="2633524"/>
            <a:ext cx="461982" cy="39874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0" idx="2"/>
            <a:endCxn id="53" idx="1"/>
          </p:cNvCxnSpPr>
          <p:nvPr/>
        </p:nvCxnSpPr>
        <p:spPr>
          <a:xfrm>
            <a:off x="4779057" y="2633524"/>
            <a:ext cx="234706" cy="59659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5" idx="3"/>
            <a:endCxn id="58" idx="1"/>
          </p:cNvCxnSpPr>
          <p:nvPr/>
        </p:nvCxnSpPr>
        <p:spPr>
          <a:xfrm>
            <a:off x="8426110" y="2966564"/>
            <a:ext cx="400040" cy="17201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stCxn id="88" idx="2"/>
            <a:endCxn id="48" idx="1"/>
          </p:cNvCxnSpPr>
          <p:nvPr/>
        </p:nvCxnSpPr>
        <p:spPr>
          <a:xfrm>
            <a:off x="5941104" y="6467206"/>
            <a:ext cx="669230" cy="1331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a:stCxn id="89" idx="3"/>
            <a:endCxn id="3" idx="1"/>
          </p:cNvCxnSpPr>
          <p:nvPr/>
        </p:nvCxnSpPr>
        <p:spPr>
          <a:xfrm flipV="1">
            <a:off x="3070191" y="4077319"/>
            <a:ext cx="188426" cy="37018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56" idx="2"/>
            <a:endCxn id="57" idx="0"/>
          </p:cNvCxnSpPr>
          <p:nvPr/>
        </p:nvCxnSpPr>
        <p:spPr>
          <a:xfrm>
            <a:off x="3749139" y="3321619"/>
            <a:ext cx="212982" cy="12947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フローチャート : 書類 101"/>
          <p:cNvSpPr/>
          <p:nvPr/>
        </p:nvSpPr>
        <p:spPr>
          <a:xfrm>
            <a:off x="8756116" y="3477757"/>
            <a:ext cx="1558411" cy="769159"/>
          </a:xfrm>
          <a:prstGeom prst="flowChartDocumen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・デジタルファースト</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・オープンデータの推進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・データ利活用型の街づくりの推進</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・パーソナルデータの円滑な越境移転確保</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・サイバー攻撃への対応</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・データ連携による全体最適と高度化</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3" name="直線矢印コネクタ 102"/>
          <p:cNvCxnSpPr>
            <a:stCxn id="55" idx="3"/>
            <a:endCxn id="102" idx="1"/>
          </p:cNvCxnSpPr>
          <p:nvPr/>
        </p:nvCxnSpPr>
        <p:spPr>
          <a:xfrm>
            <a:off x="8426110" y="2966564"/>
            <a:ext cx="330006" cy="89577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フローチャート : 書類 103"/>
          <p:cNvSpPr/>
          <p:nvPr/>
        </p:nvSpPr>
        <p:spPr>
          <a:xfrm>
            <a:off x="5602704" y="1259502"/>
            <a:ext cx="908181" cy="22374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Sociiety5.0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を定義</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5" name="直線矢印コネクタ 104"/>
          <p:cNvCxnSpPr>
            <a:stCxn id="74" idx="3"/>
            <a:endCxn id="104" idx="1"/>
          </p:cNvCxnSpPr>
          <p:nvPr/>
        </p:nvCxnSpPr>
        <p:spPr>
          <a:xfrm flipV="1">
            <a:off x="5352308" y="1371373"/>
            <a:ext cx="250396" cy="17926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フローチャート : 書類 105"/>
          <p:cNvSpPr/>
          <p:nvPr/>
        </p:nvSpPr>
        <p:spPr>
          <a:xfrm>
            <a:off x="6374814" y="577087"/>
            <a:ext cx="2263560" cy="55099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我が国は、先端技術をあらゆる産業や社会生活に取り入れ、イノベーションから新たな価値が創造されることにより、誰もが快適で活力に満ちた質の高い生活を送ることのできる人間中心の社会「</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Society 5.0</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」を世界に先駆けて実現していきます。</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角丸四角形 65"/>
          <p:cNvSpPr/>
          <p:nvPr/>
        </p:nvSpPr>
        <p:spPr>
          <a:xfrm>
            <a:off x="3326994" y="6562318"/>
            <a:ext cx="1532943" cy="280186"/>
          </a:xfrm>
          <a:prstGeom prst="roundRect">
            <a:avLst/>
          </a:prstGeom>
        </p:spPr>
        <p:style>
          <a:lnRef idx="1">
            <a:schemeClr val="dk1"/>
          </a:lnRef>
          <a:fillRef idx="2">
            <a:schemeClr val="dk1"/>
          </a:fillRef>
          <a:effectRef idx="1">
            <a:schemeClr val="dk1"/>
          </a:effectRef>
          <a:fontRef idx="minor">
            <a:schemeClr val="dk1"/>
          </a:fontRef>
        </p:style>
        <p:txBody>
          <a:bodyPr wrap="square" lIns="76806" tIns="38403" rIns="76806" bIns="38403" rtlCol="0" anchor="ctr">
            <a:spAutoFit/>
          </a:bodyPr>
          <a:lstStyle/>
          <a:p>
            <a:pPr algn="ct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機器調査及び利用者への注意喚起プロジェクト（</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NOTICE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角丸四角形 106"/>
          <p:cNvSpPr/>
          <p:nvPr/>
        </p:nvSpPr>
        <p:spPr>
          <a:xfrm>
            <a:off x="5073223" y="5619739"/>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文部科学省</a:t>
            </a:r>
          </a:p>
        </p:txBody>
      </p:sp>
      <p:sp>
        <p:nvSpPr>
          <p:cNvPr id="108" name="角丸四角形 107"/>
          <p:cNvSpPr/>
          <p:nvPr/>
        </p:nvSpPr>
        <p:spPr>
          <a:xfrm>
            <a:off x="5064171" y="6101113"/>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経済産業省</a:t>
            </a:r>
          </a:p>
        </p:txBody>
      </p:sp>
      <p:sp>
        <p:nvSpPr>
          <p:cNvPr id="110" name="角丸四角形 109"/>
          <p:cNvSpPr/>
          <p:nvPr/>
        </p:nvSpPr>
        <p:spPr>
          <a:xfrm>
            <a:off x="5241039" y="5797128"/>
            <a:ext cx="1375100" cy="28018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4</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次産業革命に向けた人材育成総合イニシアチブ」</a:t>
            </a:r>
          </a:p>
        </p:txBody>
      </p:sp>
      <p:sp>
        <p:nvSpPr>
          <p:cNvPr id="111" name="角丸四角形 110"/>
          <p:cNvSpPr/>
          <p:nvPr/>
        </p:nvSpPr>
        <p:spPr>
          <a:xfrm>
            <a:off x="5076219" y="5215632"/>
            <a:ext cx="577892" cy="182996"/>
          </a:xfrm>
          <a:prstGeom prst="roundRect">
            <a:avLst/>
          </a:prstGeom>
        </p:spPr>
        <p:style>
          <a:lnRef idx="1">
            <a:schemeClr val="accent5"/>
          </a:lnRef>
          <a:fillRef idx="3">
            <a:schemeClr val="accent5"/>
          </a:fillRef>
          <a:effectRef idx="2">
            <a:schemeClr val="accent5"/>
          </a:effectRef>
          <a:fontRef idx="minor">
            <a:schemeClr val="lt1"/>
          </a:fontRef>
        </p:style>
        <p:txBody>
          <a:bodyPr wrap="square"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内閣府等</a:t>
            </a:r>
          </a:p>
        </p:txBody>
      </p:sp>
      <p:sp>
        <p:nvSpPr>
          <p:cNvPr id="112" name="角丸四角形 111"/>
          <p:cNvSpPr/>
          <p:nvPr/>
        </p:nvSpPr>
        <p:spPr>
          <a:xfrm>
            <a:off x="5239480" y="5407253"/>
            <a:ext cx="1375100" cy="182996"/>
          </a:xfrm>
          <a:prstGeom prst="roundRect">
            <a:avLst/>
          </a:prstGeom>
        </p:spPr>
        <p:style>
          <a:lnRef idx="1">
            <a:schemeClr val="accent5"/>
          </a:lnRef>
          <a:fillRef idx="2">
            <a:schemeClr val="accent5"/>
          </a:fillRef>
          <a:effectRef idx="1">
            <a:schemeClr val="accent5"/>
          </a:effectRef>
          <a:fontRef idx="minor">
            <a:schemeClr val="dk1"/>
          </a:fontRef>
        </p:style>
        <p:txBody>
          <a:bodyPr lIns="76806" tIns="38403" rIns="76806" bIns="38403" rtlCol="0" anchor="ctr">
            <a:spAutoFit/>
          </a:bodyPr>
          <a:lstStyle/>
          <a:p>
            <a:pPr algn="ctr"/>
            <a:r>
              <a:rPr lang="ja-JP" altLang="en-US" sz="571" dirty="0">
                <a:latin typeface="Meiryo UI" panose="020B0604030504040204" pitchFamily="50" charset="-128"/>
                <a:ea typeface="Meiryo UI" panose="020B0604030504040204" pitchFamily="50" charset="-128"/>
                <a:cs typeface="Meiryo UI" panose="020B0604030504040204" pitchFamily="50" charset="-128"/>
              </a:rPr>
              <a:t>未来投資戦略</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2">
            <p14:nvContentPartPr>
              <p14:cNvPr id="4" name="インク 3">
                <a:extLst>
                  <a:ext uri="{FF2B5EF4-FFF2-40B4-BE49-F238E27FC236}">
                    <a16:creationId xmlns:a16="http://schemas.microsoft.com/office/drawing/2014/main" id="{5EDF5B3E-162F-4BA6-9F60-0683828298DD}"/>
                  </a:ext>
                </a:extLst>
              </p14:cNvPr>
              <p14:cNvContentPartPr/>
              <p14:nvPr/>
            </p14:nvContentPartPr>
            <p14:xfrm>
              <a:off x="5633632" y="356714"/>
              <a:ext cx="29571" cy="54514"/>
            </p14:xfrm>
          </p:contentPart>
        </mc:Choice>
        <mc:Fallback xmlns="">
          <p:pic>
            <p:nvPicPr>
              <p:cNvPr id="4" name="インク 3">
                <a:extLst>
                  <a:ext uri="{FF2B5EF4-FFF2-40B4-BE49-F238E27FC236}">
                    <a16:creationId xmlns:a16="http://schemas.microsoft.com/office/drawing/2014/main" id="{5EDF5B3E-162F-4BA6-9F60-0683828298DD}"/>
                  </a:ext>
                </a:extLst>
              </p:cNvPr>
              <p:cNvPicPr/>
              <p:nvPr/>
            </p:nvPicPr>
            <p:blipFill>
              <a:blip r:embed="rId3"/>
              <a:stretch>
                <a:fillRect/>
              </a:stretch>
            </p:blipFill>
            <p:spPr>
              <a:xfrm>
                <a:off x="5624616" y="347748"/>
                <a:ext cx="47241" cy="72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1815E9FB-B454-41AD-A9B2-DD38C1EE6DF0}"/>
                  </a:ext>
                </a:extLst>
              </p14:cNvPr>
              <p14:cNvContentPartPr/>
              <p14:nvPr/>
            </p14:nvContentPartPr>
            <p14:xfrm>
              <a:off x="7288347" y="483999"/>
              <a:ext cx="257" cy="257"/>
            </p14:xfrm>
          </p:contentPart>
        </mc:Choice>
        <mc:Fallback xmlns="">
          <p:pic>
            <p:nvPicPr>
              <p:cNvPr id="6" name="インク 5">
                <a:extLst>
                  <a:ext uri="{FF2B5EF4-FFF2-40B4-BE49-F238E27FC236}">
                    <a16:creationId xmlns:a16="http://schemas.microsoft.com/office/drawing/2014/main" id="{1815E9FB-B454-41AD-A9B2-DD38C1EE6DF0}"/>
                  </a:ext>
                </a:extLst>
              </p:cNvPr>
              <p:cNvPicPr/>
              <p:nvPr/>
            </p:nvPicPr>
            <p:blipFill>
              <a:blip r:embed="rId5"/>
              <a:stretch>
                <a:fillRect/>
              </a:stretch>
            </p:blipFill>
            <p:spPr>
              <a:xfrm>
                <a:off x="7281922" y="477574"/>
                <a:ext cx="12850" cy="12850"/>
              </a:xfrm>
              <a:prstGeom prst="rect">
                <a:avLst/>
              </a:prstGeom>
            </p:spPr>
          </p:pic>
        </mc:Fallback>
      </mc:AlternateContent>
    </p:spTree>
    <p:extLst>
      <p:ext uri="{BB962C8B-B14F-4D97-AF65-F5344CB8AC3E}">
        <p14:creationId xmlns:p14="http://schemas.microsoft.com/office/powerpoint/2010/main" val="3993866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948074" y="34608"/>
            <a:ext cx="11162645" cy="968281"/>
          </a:xfrm>
        </p:spPr>
        <p:txBody>
          <a:bodyPr>
            <a:normAutofit fontScale="90000"/>
          </a:bodyPr>
          <a:lstStyle/>
          <a:p>
            <a:r>
              <a:rPr lang="ja-JP" altLang="en-US" dirty="0"/>
              <a:t>知識提供</a:t>
            </a:r>
            <a:r>
              <a:rPr kumimoji="1" lang="ja-JP" altLang="en-US" dirty="0"/>
              <a:t>サービスに関連する国の方針及び実現のためのガイドライン</a:t>
            </a:r>
          </a:p>
        </p:txBody>
      </p:sp>
      <p:sp>
        <p:nvSpPr>
          <p:cNvPr id="27" name="横巻き 26"/>
          <p:cNvSpPr/>
          <p:nvPr/>
        </p:nvSpPr>
        <p:spPr>
          <a:xfrm>
            <a:off x="11223437" y="288945"/>
            <a:ext cx="3894388" cy="114275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・現在の職務に必要なスキル・知識を選択的に習得し、最終的に網羅性に確保する実践的なアプローチ</a:t>
            </a:r>
          </a:p>
        </p:txBody>
      </p:sp>
      <p:sp>
        <p:nvSpPr>
          <p:cNvPr id="28" name="フローチャート : 複数書類 27"/>
          <p:cNvSpPr/>
          <p:nvPr/>
        </p:nvSpPr>
        <p:spPr>
          <a:xfrm>
            <a:off x="411163" y="4125807"/>
            <a:ext cx="2948089"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「政府情報システムの整備及び管理に関するガイドライン」</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なシステム調達標準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フローチャート : 複数書類 28"/>
          <p:cNvSpPr/>
          <p:nvPr/>
        </p:nvSpPr>
        <p:spPr>
          <a:xfrm>
            <a:off x="326010" y="3186893"/>
            <a:ext cx="2622079" cy="69373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「共通フレーム</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なシステム開発標準</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 複数書類 31"/>
          <p:cNvSpPr/>
          <p:nvPr/>
        </p:nvSpPr>
        <p:spPr>
          <a:xfrm>
            <a:off x="315440" y="5193646"/>
            <a:ext cx="3353695" cy="982573"/>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コンピテンシ・ディクショナリ</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iCD</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なタスク・スキル・知識の辞書</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ローチャート : 複数書類 32"/>
          <p:cNvSpPr/>
          <p:nvPr/>
        </p:nvSpPr>
        <p:spPr>
          <a:xfrm>
            <a:off x="9010753" y="3067665"/>
            <a:ext cx="2968743" cy="3023287"/>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「情報処理技術者試験」各種試験シラバス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eiryo UI" panose="020B0604030504040204" pitchFamily="50" charset="-128"/>
              </a:rPr>
              <a:t>網羅的</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な知識体系と保有すべき知識レベル</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角丸四角形 33"/>
          <p:cNvSpPr/>
          <p:nvPr/>
        </p:nvSpPr>
        <p:spPr>
          <a:xfrm>
            <a:off x="9330001" y="4632689"/>
            <a:ext cx="2330245" cy="12970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ストラテジスト試験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サービスマネージャ試験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応用情報技術者試験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情報セキュリティマネジメント試験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基本情報技術者試験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パスポート試験</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フローチャート : 複数書類 34"/>
          <p:cNvSpPr/>
          <p:nvPr/>
        </p:nvSpPr>
        <p:spPr>
          <a:xfrm>
            <a:off x="4947211" y="126061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第</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期科学技術基本計画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22</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日閣議決定</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フローチャート : 複数書類 35"/>
          <p:cNvSpPr/>
          <p:nvPr/>
        </p:nvSpPr>
        <p:spPr>
          <a:xfrm>
            <a:off x="9175143" y="2204320"/>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サイバーセキュリティ基本法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フローチャート : 複数書類 36"/>
          <p:cNvSpPr/>
          <p:nvPr/>
        </p:nvSpPr>
        <p:spPr>
          <a:xfrm>
            <a:off x="5818949" y="2427067"/>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知的財産政策ビジョン（</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6</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日知的財産戦略本部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知財本部</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フローチャート : 複数書類 37"/>
          <p:cNvSpPr/>
          <p:nvPr/>
        </p:nvSpPr>
        <p:spPr>
          <a:xfrm>
            <a:off x="6005173" y="3634519"/>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年次計画</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知的財産推進計画</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2017</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zh-TW"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16</a:t>
            </a: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日内閣官房知的財産戦略本部）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 複数書類 38"/>
          <p:cNvSpPr/>
          <p:nvPr/>
        </p:nvSpPr>
        <p:spPr>
          <a:xfrm>
            <a:off x="8275348" y="1071234"/>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「文化芸術振興基本法」</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ローチャート : 複数書類 39"/>
          <p:cNvSpPr/>
          <p:nvPr/>
        </p:nvSpPr>
        <p:spPr>
          <a:xfrm>
            <a:off x="120058" y="1101033"/>
            <a:ext cx="2948089" cy="982573"/>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高度情報通信ネットワーク社会形成基本法（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基本法）（</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2015</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日改訂施行）</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4671754" y="5280052"/>
            <a:ext cx="2948089" cy="80975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次世代図書館サービス</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知の共有化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デジタルアーカイブジャパン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フローチャート : 複数書類 41"/>
          <p:cNvSpPr/>
          <p:nvPr/>
        </p:nvSpPr>
        <p:spPr>
          <a:xfrm>
            <a:off x="2497156" y="2204320"/>
            <a:ext cx="2948089" cy="689064"/>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官民データ活用推進基本法（平成</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28</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年法律第</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103</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号）</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 43"/>
          <p:cNvSpPr/>
          <p:nvPr/>
        </p:nvSpPr>
        <p:spPr>
          <a:xfrm>
            <a:off x="0" y="254596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どんな手順で開発するか？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角丸四角形 44"/>
          <p:cNvSpPr/>
          <p:nvPr/>
        </p:nvSpPr>
        <p:spPr>
          <a:xfrm>
            <a:off x="2109809" y="6190187"/>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実開発に必要最低限のスキルと</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知識は？</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角丸四角形 45"/>
          <p:cNvSpPr/>
          <p:nvPr/>
        </p:nvSpPr>
        <p:spPr>
          <a:xfrm>
            <a:off x="905375" y="688058"/>
            <a:ext cx="2948089" cy="3445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国全体で何を目指しているか？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角丸四角形 46"/>
          <p:cNvSpPr/>
          <p:nvPr/>
        </p:nvSpPr>
        <p:spPr>
          <a:xfrm>
            <a:off x="5445245" y="6176219"/>
            <a:ext cx="2948089" cy="5301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次世代図書館システムとしてどんなサービスを目指すか？</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角丸四角形 47"/>
          <p:cNvSpPr/>
          <p:nvPr/>
        </p:nvSpPr>
        <p:spPr>
          <a:xfrm>
            <a:off x="9031407" y="6105841"/>
            <a:ext cx="2948089" cy="752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システムを企画立案、構築・運用する人が保有すべき知識とレベルの認証</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48"/>
          <p:cNvSpPr txBox="1"/>
          <p:nvPr/>
        </p:nvSpPr>
        <p:spPr>
          <a:xfrm>
            <a:off x="0" y="0"/>
            <a:ext cx="907649"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2018</a:t>
            </a: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年</a:t>
            </a:r>
          </a:p>
        </p:txBody>
      </p:sp>
      <p:sp>
        <p:nvSpPr>
          <p:cNvPr id="50" name="角丸四角形 49"/>
          <p:cNvSpPr/>
          <p:nvPr/>
        </p:nvSpPr>
        <p:spPr>
          <a:xfrm>
            <a:off x="3094234" y="2985449"/>
            <a:ext cx="2459096"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電子図書館</a:t>
            </a:r>
            <a:r>
              <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20</a:t>
            </a: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年の歩み</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角丸四角形 50"/>
          <p:cNvSpPr/>
          <p:nvPr/>
        </p:nvSpPr>
        <p:spPr>
          <a:xfrm>
            <a:off x="2771108" y="3479128"/>
            <a:ext cx="3031505" cy="3419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電子書籍ナショナルアーカイブ構想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角丸四角形 51"/>
          <p:cNvSpPr/>
          <p:nvPr/>
        </p:nvSpPr>
        <p:spPr>
          <a:xfrm>
            <a:off x="3135069" y="3973841"/>
            <a:ext cx="3073371" cy="30393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文化資源ナショナルアーカイブ構想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角丸四角形 52"/>
          <p:cNvSpPr/>
          <p:nvPr/>
        </p:nvSpPr>
        <p:spPr>
          <a:xfrm>
            <a:off x="3528995" y="4377833"/>
            <a:ext cx="3073371" cy="5097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知識インフラ構想</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（東日本大震災アーカイブ）</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6208440" y="4868633"/>
            <a:ext cx="2184894" cy="32501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「未来の図書館」</a:t>
            </a:r>
            <a:endParaRPr kumimoji="1" lang="en-US" altLang="ja-JP"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7801019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69720" y="0"/>
            <a:ext cx="9144000" cy="928670"/>
          </a:xfrm>
        </p:spPr>
        <p:txBody>
          <a:bodyPr>
            <a:noAutofit/>
          </a:bodyPr>
          <a:lstStyle/>
          <a:p>
            <a:r>
              <a:rPr lang="ja-JP" altLang="en-US" sz="3200" dirty="0"/>
              <a:t>システム開発及び人材育成・確保に関して</a:t>
            </a:r>
            <a:br>
              <a:rPr lang="en-US" altLang="ja-JP" sz="3200" dirty="0"/>
            </a:br>
            <a:r>
              <a:rPr lang="ja-JP" altLang="en-US" sz="3200" dirty="0"/>
              <a:t>政府の新しい方法論</a:t>
            </a:r>
          </a:p>
        </p:txBody>
      </p:sp>
      <p:sp>
        <p:nvSpPr>
          <p:cNvPr id="3" name="コンテンツ プレースホルダー 2"/>
          <p:cNvSpPr>
            <a:spLocks noGrp="1"/>
          </p:cNvSpPr>
          <p:nvPr>
            <p:ph idx="1"/>
          </p:nvPr>
        </p:nvSpPr>
        <p:spPr>
          <a:xfrm>
            <a:off x="451413" y="2680855"/>
            <a:ext cx="11250591" cy="3846628"/>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ja-JP" altLang="en-US" sz="3200" dirty="0"/>
              <a:t>政府情報システムの整備及び管理 に関する標準ガイドライン</a:t>
            </a:r>
            <a:endParaRPr lang="en-US" altLang="ja-JP" sz="3200" dirty="0"/>
          </a:p>
          <a:p>
            <a:pPr lvl="1"/>
            <a:r>
              <a:rPr lang="ja-JP" altLang="en-US" dirty="0"/>
              <a:t>（</a:t>
            </a:r>
            <a:r>
              <a:rPr lang="en-US" altLang="ja-JP" dirty="0"/>
              <a:t>2014</a:t>
            </a:r>
            <a:r>
              <a:rPr lang="ja-JP" altLang="en-US" dirty="0"/>
              <a:t>年</a:t>
            </a:r>
            <a:r>
              <a:rPr lang="en-US" altLang="ja-JP" dirty="0"/>
              <a:t>12</a:t>
            </a:r>
            <a:r>
              <a:rPr lang="ja-JP" altLang="en-US" dirty="0"/>
              <a:t>月</a:t>
            </a:r>
            <a:r>
              <a:rPr lang="en-US" altLang="ja-JP" dirty="0"/>
              <a:t>3</a:t>
            </a:r>
            <a:r>
              <a:rPr lang="ja-JP" altLang="en-US" dirty="0"/>
              <a:t>日 各府省情報化統括責任者（</a:t>
            </a:r>
            <a:r>
              <a:rPr lang="en-US" altLang="ja-JP" dirty="0"/>
              <a:t>CIO</a:t>
            </a:r>
            <a:r>
              <a:rPr lang="ja-JP" altLang="en-US" dirty="0"/>
              <a:t>）連絡会議決定）</a:t>
            </a:r>
            <a:endParaRPr lang="en-US" altLang="ja-JP" dirty="0"/>
          </a:p>
          <a:p>
            <a:pPr lvl="2"/>
            <a:r>
              <a:rPr lang="ja-JP" altLang="en-US" dirty="0"/>
              <a:t>「政府情報システムの整備及び管理に関する標準ガイドライン」・「実務手引書」</a:t>
            </a:r>
            <a:br>
              <a:rPr lang="en-US" altLang="ja-JP" dirty="0"/>
            </a:br>
            <a:r>
              <a:rPr lang="en-US" altLang="ja-JP" dirty="0">
                <a:hlinkClick r:id="rId3"/>
              </a:rPr>
              <a:t>http://www.soumu.go.jp/main_sosiki/gyoukan/kanri/infosystem-guide.html</a:t>
            </a:r>
            <a:endParaRPr lang="en-US" altLang="ja-JP" dirty="0"/>
          </a:p>
          <a:p>
            <a:r>
              <a:rPr lang="ja-JP" altLang="en-US" dirty="0"/>
              <a:t> </a:t>
            </a:r>
            <a:r>
              <a:rPr lang="en-US" altLang="ja-JP" dirty="0" err="1"/>
              <a:t>i</a:t>
            </a:r>
            <a:r>
              <a:rPr lang="ja-JP" altLang="en-US" dirty="0"/>
              <a:t>コンピテンシ・ディクショナリ </a:t>
            </a:r>
            <a:endParaRPr lang="en-US" altLang="ja-JP" dirty="0"/>
          </a:p>
          <a:p>
            <a:pPr lvl="1"/>
            <a:r>
              <a:rPr lang="ja-JP" altLang="en-US" sz="2800" dirty="0"/>
              <a:t>新時代のビジネスモデルに求められるタスクやスキル、役割分担例</a:t>
            </a:r>
            <a:endParaRPr lang="en-US" altLang="ja-JP" sz="2800" dirty="0"/>
          </a:p>
          <a:p>
            <a:pPr lvl="1"/>
            <a:r>
              <a:rPr lang="ja-JP" altLang="en-US" sz="2800" dirty="0"/>
              <a:t>（</a:t>
            </a:r>
            <a:r>
              <a:rPr lang="en-US" altLang="ja-JP" sz="2800" dirty="0"/>
              <a:t>2015</a:t>
            </a:r>
            <a:r>
              <a:rPr lang="ja-JP" altLang="en-US" sz="2800" dirty="0"/>
              <a:t>年　情報処理振興機構）</a:t>
            </a:r>
            <a:endParaRPr lang="en-US" altLang="ja-JP" sz="2800" dirty="0"/>
          </a:p>
          <a:p>
            <a:pPr lvl="2"/>
            <a:r>
              <a:rPr lang="en-US" altLang="ja-JP" dirty="0" err="1"/>
              <a:t>i</a:t>
            </a:r>
            <a:r>
              <a:rPr lang="en-US" altLang="ja-JP" dirty="0"/>
              <a:t> </a:t>
            </a:r>
            <a:r>
              <a:rPr lang="ja-JP" altLang="en-US" dirty="0"/>
              <a:t>コンピテンシ ディクショナリ概要：</a:t>
            </a:r>
            <a:r>
              <a:rPr lang="en-US" altLang="ja-JP" dirty="0"/>
              <a:t> </a:t>
            </a:r>
            <a:r>
              <a:rPr lang="en-US" altLang="ja-JP" dirty="0">
                <a:hlinkClick r:id="rId4"/>
              </a:rPr>
              <a:t>https://www.ipa.go.jp/jinzai/hrd/i_competency_dictionary/icd.html</a:t>
            </a:r>
            <a:endParaRPr lang="en-US" altLang="ja-JP" dirty="0"/>
          </a:p>
          <a:p>
            <a:pPr lvl="2"/>
            <a:r>
              <a:rPr lang="en-US" altLang="ja-JP" dirty="0" err="1"/>
              <a:t>i</a:t>
            </a:r>
            <a:r>
              <a:rPr lang="en-US" altLang="ja-JP" dirty="0"/>
              <a:t> </a:t>
            </a:r>
            <a:r>
              <a:rPr lang="ja-JP" altLang="en-US" dirty="0"/>
              <a:t>コンピテンシ ディクショナリ</a:t>
            </a:r>
            <a:r>
              <a:rPr lang="en-US" altLang="ja-JP" dirty="0"/>
              <a:t>2015</a:t>
            </a:r>
            <a:r>
              <a:rPr lang="ja-JP" altLang="en-US" dirty="0"/>
              <a:t>：</a:t>
            </a:r>
            <a:r>
              <a:rPr lang="en-US" altLang="ja-JP" dirty="0"/>
              <a:t> </a:t>
            </a:r>
            <a:r>
              <a:rPr lang="en-US" altLang="ja-JP" dirty="0">
                <a:hlinkClick r:id="rId5"/>
              </a:rPr>
              <a:t>https://www.ipa.go.jp/jinzai/hrd/i_competency_dictionary/download.html</a:t>
            </a:r>
            <a:endParaRPr lang="en-US" altLang="ja-JP" dirty="0"/>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AED99-7FB4-404E-8A97-64753DCE42EC}" type="slidenum">
              <a:rPr kumimoji="0" 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横巻き 7"/>
          <p:cNvSpPr/>
          <p:nvPr/>
        </p:nvSpPr>
        <p:spPr>
          <a:xfrm>
            <a:off x="1" y="1005840"/>
            <a:ext cx="12039600" cy="144260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政府機関に関しては、最適なシステム構築の方法論、実務者用の手引きは</a:t>
            </a:r>
            <a:r>
              <a:rPr kumimoji="1" lang="ja-JP" altLang="en-US" sz="1800" b="1" i="0" u="none" strike="noStrike" kern="1200" cap="none" spc="0" normalizeH="0" baseline="0" noProof="0" dirty="0" err="1">
                <a:ln>
                  <a:noFill/>
                </a:ln>
                <a:solidFill>
                  <a:srgbClr val="FF0000"/>
                </a:solidFill>
                <a:effectLst/>
                <a:uLnTx/>
                <a:uFillTx/>
                <a:latin typeface="Meiryo UI" panose="020B0604030504040204" pitchFamily="50" charset="-128"/>
                <a:ea typeface="Meiryo UI" panose="020B0604030504040204" pitchFamily="50" charset="-128"/>
                <a:cs typeface="+mn-cs"/>
              </a:rPr>
              <a:t>が</a:t>
            </a: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また、システム構築のためのタスクと、それを担当する人が取捨選択して備えるべきスキル・知識がディクショナリの形で用意されている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これらを活用することが、効率的・効果的</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457692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7675" y="258756"/>
            <a:ext cx="11856720" cy="701675"/>
          </a:xfrm>
        </p:spPr>
        <p:txBody>
          <a:bodyPr>
            <a:noAutofit/>
          </a:bodyPr>
          <a:lstStyle/>
          <a:p>
            <a:r>
              <a:rPr lang="ja-JP" altLang="en-US" sz="3600" dirty="0"/>
              <a:t>政府情報システムの整備及び管理 に関する標準ガイドライン</a:t>
            </a:r>
            <a:br>
              <a:rPr lang="en-US" altLang="ja-JP" sz="3600" dirty="0"/>
            </a:br>
            <a:r>
              <a:rPr lang="ja-JP" altLang="en-US" sz="3600" dirty="0"/>
              <a:t>全体構成</a:t>
            </a:r>
            <a:endParaRPr kumimoji="1" lang="ja-JP" altLang="en-US" sz="3600" dirty="0"/>
          </a:p>
        </p:txBody>
      </p:sp>
      <p:sp>
        <p:nvSpPr>
          <p:cNvPr id="9" name="コンテンツ プレースホルダー 8"/>
          <p:cNvSpPr>
            <a:spLocks noGrp="1"/>
          </p:cNvSpPr>
          <p:nvPr>
            <p:ph sz="half" idx="1"/>
          </p:nvPr>
        </p:nvSpPr>
        <p:spPr>
          <a:xfrm>
            <a:off x="675640" y="1896625"/>
            <a:ext cx="5857240" cy="4574541"/>
          </a:xfrm>
        </p:spPr>
        <p:txBody>
          <a:bodyPr>
            <a:normAutofit fontScale="55000" lnSpcReduction="20000"/>
          </a:bodyPr>
          <a:lstStyle/>
          <a:p>
            <a:r>
              <a:rPr lang="en-US" altLang="ja-JP" dirty="0"/>
              <a:t>1.1.	</a:t>
            </a:r>
            <a:r>
              <a:rPr lang="ja-JP" altLang="en-US" dirty="0"/>
              <a:t>組織体制</a:t>
            </a:r>
          </a:p>
          <a:p>
            <a:r>
              <a:rPr lang="en-US" altLang="ja-JP" dirty="0"/>
              <a:t>1.2.	</a:t>
            </a:r>
            <a:r>
              <a:rPr lang="ja-JP" altLang="en-US" dirty="0"/>
              <a:t>人材の育成・確保</a:t>
            </a:r>
          </a:p>
          <a:p>
            <a:r>
              <a:rPr lang="en-US" altLang="ja-JP" dirty="0"/>
              <a:t>1.3.	</a:t>
            </a:r>
            <a:r>
              <a:rPr lang="ja-JP" altLang="en-US" dirty="0"/>
              <a:t>ＩＴマネジメントの全体像</a:t>
            </a:r>
          </a:p>
          <a:p>
            <a:r>
              <a:rPr lang="en-US" altLang="ja-JP" dirty="0"/>
              <a:t>1.4.	</a:t>
            </a:r>
            <a:r>
              <a:rPr lang="ja-JP" altLang="en-US" dirty="0"/>
              <a:t>プロジェクトの管理</a:t>
            </a:r>
          </a:p>
          <a:p>
            <a:r>
              <a:rPr lang="en-US" altLang="ja-JP" dirty="0"/>
              <a:t>1.5.	</a:t>
            </a:r>
            <a:r>
              <a:rPr lang="ja-JP" altLang="en-US" dirty="0"/>
              <a:t>予算要求</a:t>
            </a:r>
          </a:p>
          <a:p>
            <a:r>
              <a:rPr lang="en-US" altLang="ja-JP" dirty="0"/>
              <a:t>1.6.	</a:t>
            </a:r>
            <a:r>
              <a:rPr lang="ja-JP" altLang="en-US" dirty="0"/>
              <a:t>業務の見直し</a:t>
            </a:r>
          </a:p>
          <a:p>
            <a:r>
              <a:rPr lang="en-US" altLang="ja-JP" dirty="0"/>
              <a:t>1.7.	</a:t>
            </a:r>
            <a:r>
              <a:rPr lang="ja-JP" altLang="en-US" dirty="0"/>
              <a:t>要件定義の準備</a:t>
            </a:r>
          </a:p>
          <a:p>
            <a:r>
              <a:rPr lang="en-US" altLang="ja-JP" dirty="0"/>
              <a:t>1.8.	</a:t>
            </a:r>
            <a:r>
              <a:rPr lang="ja-JP" altLang="en-US" dirty="0"/>
              <a:t>要件定義</a:t>
            </a:r>
          </a:p>
          <a:p>
            <a:r>
              <a:rPr lang="en-US" altLang="ja-JP" dirty="0"/>
              <a:t>1.9.	</a:t>
            </a:r>
            <a:r>
              <a:rPr lang="ja-JP" altLang="en-US" dirty="0"/>
              <a:t>調達の計画</a:t>
            </a:r>
          </a:p>
          <a:p>
            <a:r>
              <a:rPr lang="en-US" altLang="ja-JP" dirty="0"/>
              <a:t>1.10.	</a:t>
            </a:r>
            <a:r>
              <a:rPr lang="ja-JP" altLang="en-US" dirty="0"/>
              <a:t>調達仕様書の作成等</a:t>
            </a:r>
          </a:p>
          <a:p>
            <a:r>
              <a:rPr lang="en-US" altLang="ja-JP" dirty="0"/>
              <a:t>1.11.	</a:t>
            </a:r>
            <a:r>
              <a:rPr lang="ja-JP" altLang="en-US" dirty="0"/>
              <a:t>ＲＦＰ・公告</a:t>
            </a:r>
          </a:p>
          <a:p>
            <a:r>
              <a:rPr lang="en-US" altLang="ja-JP" dirty="0"/>
              <a:t>1.12.	</a:t>
            </a:r>
            <a:r>
              <a:rPr lang="ja-JP" altLang="en-US" dirty="0"/>
              <a:t>審査</a:t>
            </a:r>
          </a:p>
          <a:p>
            <a:r>
              <a:rPr lang="en-US" altLang="ja-JP" dirty="0"/>
              <a:t>1.13.	</a:t>
            </a:r>
            <a:r>
              <a:rPr lang="ja-JP" altLang="en-US" dirty="0"/>
              <a:t>入開札</a:t>
            </a:r>
          </a:p>
          <a:p>
            <a:r>
              <a:rPr lang="en-US" altLang="ja-JP" dirty="0"/>
              <a:t>1.14.	</a:t>
            </a:r>
            <a:r>
              <a:rPr lang="ja-JP" altLang="en-US" dirty="0"/>
              <a:t>契約</a:t>
            </a:r>
          </a:p>
          <a:p>
            <a:r>
              <a:rPr lang="en-US" altLang="ja-JP" dirty="0"/>
              <a:t>1.15.	</a:t>
            </a:r>
            <a:r>
              <a:rPr lang="ja-JP" altLang="en-US" dirty="0"/>
              <a:t>設計・開発</a:t>
            </a:r>
          </a:p>
          <a:p>
            <a:endParaRPr kumimoji="1" lang="ja-JP" altLang="en-US" dirty="0"/>
          </a:p>
        </p:txBody>
      </p:sp>
      <p:sp>
        <p:nvSpPr>
          <p:cNvPr id="10" name="コンテンツ プレースホルダー 9"/>
          <p:cNvSpPr>
            <a:spLocks noGrp="1"/>
          </p:cNvSpPr>
          <p:nvPr>
            <p:ph sz="half" idx="2"/>
          </p:nvPr>
        </p:nvSpPr>
        <p:spPr>
          <a:xfrm>
            <a:off x="6134878" y="1737359"/>
            <a:ext cx="5847080" cy="4711701"/>
          </a:xfrm>
        </p:spPr>
        <p:txBody>
          <a:bodyPr>
            <a:normAutofit fontScale="55000" lnSpcReduction="20000"/>
          </a:bodyPr>
          <a:lstStyle/>
          <a:p>
            <a:r>
              <a:rPr lang="en-US" altLang="ja-JP" dirty="0"/>
              <a:t>1.16.	</a:t>
            </a:r>
            <a:r>
              <a:rPr lang="ja-JP" altLang="en-US" dirty="0"/>
              <a:t>設計・開発工程に入る前の要件定義の内容の調整・確定</a:t>
            </a:r>
          </a:p>
          <a:p>
            <a:r>
              <a:rPr lang="en-US" altLang="ja-JP" dirty="0"/>
              <a:t>1.17.	</a:t>
            </a:r>
            <a:r>
              <a:rPr lang="ja-JP" altLang="en-US" dirty="0"/>
              <a:t>設計</a:t>
            </a:r>
          </a:p>
          <a:p>
            <a:r>
              <a:rPr lang="en-US" altLang="ja-JP" dirty="0"/>
              <a:t>1.18.	</a:t>
            </a:r>
            <a:r>
              <a:rPr lang="ja-JP" altLang="en-US" dirty="0"/>
              <a:t>開発・テスト</a:t>
            </a:r>
          </a:p>
          <a:p>
            <a:r>
              <a:rPr lang="en-US" altLang="ja-JP" dirty="0"/>
              <a:t>1.19.	</a:t>
            </a:r>
            <a:r>
              <a:rPr lang="ja-JP" altLang="en-US" dirty="0"/>
              <a:t>情報システムの本番移行</a:t>
            </a:r>
          </a:p>
          <a:p>
            <a:r>
              <a:rPr lang="en-US" altLang="ja-JP" dirty="0"/>
              <a:t>1.20.	</a:t>
            </a:r>
            <a:r>
              <a:rPr lang="ja-JP" altLang="en-US" dirty="0"/>
              <a:t>引継ぎ</a:t>
            </a:r>
          </a:p>
          <a:p>
            <a:r>
              <a:rPr lang="en-US" altLang="ja-JP" dirty="0"/>
              <a:t>1.21.	</a:t>
            </a:r>
            <a:r>
              <a:rPr lang="ja-JP" altLang="en-US" dirty="0"/>
              <a:t>検査（検収）・納品管理</a:t>
            </a:r>
          </a:p>
          <a:p>
            <a:r>
              <a:rPr lang="en-US" altLang="ja-JP" dirty="0"/>
              <a:t>1.22.	</a:t>
            </a:r>
            <a:r>
              <a:rPr lang="ja-JP" altLang="en-US" dirty="0"/>
              <a:t>業務の運営開始</a:t>
            </a:r>
          </a:p>
          <a:p>
            <a:r>
              <a:rPr lang="en-US" altLang="ja-JP" dirty="0"/>
              <a:t>1.23.	</a:t>
            </a:r>
            <a:r>
              <a:rPr lang="ja-JP" altLang="en-US" dirty="0"/>
              <a:t>運営の定着</a:t>
            </a:r>
          </a:p>
          <a:p>
            <a:r>
              <a:rPr lang="en-US" altLang="ja-JP" dirty="0"/>
              <a:t>1.24.	</a:t>
            </a:r>
            <a:r>
              <a:rPr lang="ja-JP" altLang="en-US" dirty="0"/>
              <a:t>日常運営における業務改善</a:t>
            </a:r>
          </a:p>
          <a:p>
            <a:r>
              <a:rPr lang="en-US" altLang="ja-JP" dirty="0"/>
              <a:t>1.25.	</a:t>
            </a:r>
            <a:r>
              <a:rPr lang="ja-JP" altLang="en-US" dirty="0"/>
              <a:t>運用開始前の準備</a:t>
            </a:r>
          </a:p>
          <a:p>
            <a:r>
              <a:rPr lang="en-US" altLang="ja-JP" dirty="0"/>
              <a:t>1.26.	</a:t>
            </a:r>
            <a:r>
              <a:rPr lang="ja-JP" altLang="en-US" dirty="0"/>
              <a:t>運用の実施</a:t>
            </a:r>
          </a:p>
          <a:p>
            <a:r>
              <a:rPr lang="en-US" altLang="ja-JP" dirty="0"/>
              <a:t>1.27.	</a:t>
            </a:r>
            <a:r>
              <a:rPr lang="ja-JP" altLang="en-US" dirty="0"/>
              <a:t>保守の実施</a:t>
            </a:r>
          </a:p>
          <a:p>
            <a:r>
              <a:rPr lang="en-US" altLang="ja-JP" dirty="0"/>
              <a:t>1.28.	</a:t>
            </a:r>
            <a:r>
              <a:rPr lang="ja-JP" altLang="en-US" dirty="0"/>
              <a:t>システム監査の実施</a:t>
            </a:r>
          </a:p>
          <a:p>
            <a:r>
              <a:rPr lang="en-US" altLang="ja-JP" dirty="0"/>
              <a:t>1.29.	</a:t>
            </a:r>
            <a:r>
              <a:rPr lang="ja-JP" altLang="en-US" dirty="0"/>
              <a:t>情報システムの見直し又は廃止</a:t>
            </a:r>
          </a:p>
          <a:p>
            <a:endParaRPr lang="ja-JP" altLang="en-US" dirty="0"/>
          </a:p>
          <a:p>
            <a:endParaRPr kumimoji="1" lang="ja-JP" altLang="en-US" dirty="0"/>
          </a:p>
        </p:txBody>
      </p:sp>
      <p:cxnSp>
        <p:nvCxnSpPr>
          <p:cNvPr id="5" name="直線コネクタ 4"/>
          <p:cNvCxnSpPr/>
          <p:nvPr/>
        </p:nvCxnSpPr>
        <p:spPr>
          <a:xfrm>
            <a:off x="3838575" y="10552113"/>
            <a:ext cx="0" cy="76200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p:cNvCxnSpPr/>
          <p:nvPr/>
        </p:nvCxnSpPr>
        <p:spPr>
          <a:xfrm>
            <a:off x="3838575" y="11771313"/>
            <a:ext cx="0" cy="152400"/>
          </a:xfrm>
          <a:prstGeom prst="line">
            <a:avLst/>
          </a:prstGeom>
          <a:ln w="6350"/>
        </p:spPr>
        <p:style>
          <a:lnRef idx="1">
            <a:schemeClr val="dk1"/>
          </a:lnRef>
          <a:fillRef idx="0">
            <a:schemeClr val="dk1"/>
          </a:fillRef>
          <a:effectRef idx="0">
            <a:schemeClr val="dk1"/>
          </a:effectRef>
          <a:fontRef idx="minor">
            <a:schemeClr val="tx1"/>
          </a:fontRef>
        </p:style>
      </p:cxnSp>
      <p:cxnSp>
        <p:nvCxnSpPr>
          <p:cNvPr id="7" name="直線コネクタ 6"/>
          <p:cNvCxnSpPr/>
          <p:nvPr/>
        </p:nvCxnSpPr>
        <p:spPr>
          <a:xfrm>
            <a:off x="3838575" y="3846513"/>
            <a:ext cx="0" cy="152400"/>
          </a:xfrm>
          <a:prstGeom prst="line">
            <a:avLst/>
          </a:prstGeom>
          <a:ln w="6350"/>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5187820" y="6286500"/>
            <a:ext cx="70041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2" action="ppaction://hlinkfile"/>
              </a:rPr>
              <a:t>】</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横巻き 10"/>
          <p:cNvSpPr/>
          <p:nvPr/>
        </p:nvSpPr>
        <p:spPr>
          <a:xfrm>
            <a:off x="0" y="953152"/>
            <a:ext cx="7208520" cy="845168"/>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・システム構築のための業務の流れに沿って示されている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・業務には色々なタスクがあるが、それぞれの役割に応じて分担される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504647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Autofit/>
          </a:bodyPr>
          <a:lstStyle/>
          <a:p>
            <a:r>
              <a:rPr lang="ja-JP" altLang="en-US" sz="3600" dirty="0"/>
              <a:t>情報システムの構築のプロセスと必要なスキル</a:t>
            </a:r>
            <a:r>
              <a:rPr lang="en-US" altLang="ja-JP" sz="3600" dirty="0">
                <a:solidFill>
                  <a:srgbClr val="FF0000"/>
                </a:solidFill>
              </a:rPr>
              <a:t>【</a:t>
            </a:r>
            <a:r>
              <a:rPr lang="ja-JP" altLang="en-US" sz="3600" dirty="0">
                <a:solidFill>
                  <a:srgbClr val="FF0000"/>
                </a:solidFill>
              </a:rPr>
              <a:t>まとめ</a:t>
            </a:r>
            <a:r>
              <a:rPr lang="en-US" altLang="ja-JP" sz="3600" dirty="0">
                <a:solidFill>
                  <a:srgbClr val="FF0000"/>
                </a:solidFill>
              </a:rPr>
              <a:t>】</a:t>
            </a:r>
            <a:endParaRPr lang="ja-JP" altLang="en-US" sz="3600" dirty="0">
              <a:solidFill>
                <a:srgbClr val="FF0000"/>
              </a:solidFill>
            </a:endParaRPr>
          </a:p>
        </p:txBody>
      </p:sp>
      <p:sp>
        <p:nvSpPr>
          <p:cNvPr id="4" name="コンテンツ プレースホルダー 3"/>
          <p:cNvSpPr>
            <a:spLocks noGrp="1"/>
          </p:cNvSpPr>
          <p:nvPr>
            <p:ph idx="1"/>
          </p:nvPr>
        </p:nvSpPr>
        <p:spPr>
          <a:xfrm>
            <a:off x="838200" y="1337187"/>
            <a:ext cx="10515600" cy="2310581"/>
          </a:xfrm>
        </p:spPr>
        <p:style>
          <a:lnRef idx="2">
            <a:schemeClr val="accent2"/>
          </a:lnRef>
          <a:fillRef idx="1">
            <a:schemeClr val="lt1"/>
          </a:fillRef>
          <a:effectRef idx="0">
            <a:schemeClr val="accent2"/>
          </a:effectRef>
          <a:fontRef idx="minor">
            <a:schemeClr val="dk1"/>
          </a:fontRef>
        </p:style>
        <p:txBody>
          <a:bodyPr/>
          <a:lstStyle/>
          <a:p>
            <a:r>
              <a:rPr lang="ja-JP" altLang="en-US" dirty="0"/>
              <a:t>情報システムは、サービスを効率的・効果的に実現する手段</a:t>
            </a:r>
            <a:endParaRPr lang="en-US" altLang="ja-JP" dirty="0"/>
          </a:p>
          <a:p>
            <a:r>
              <a:rPr lang="ja-JP" altLang="en-US" dirty="0"/>
              <a:t>その情報システムを第三者とともに効率的に構築するために</a:t>
            </a:r>
            <a:endParaRPr lang="en-US" altLang="ja-JP" dirty="0"/>
          </a:p>
          <a:p>
            <a:pPr lvl="1"/>
            <a:r>
              <a:rPr lang="ja-JP" altLang="en-US" dirty="0"/>
              <a:t>システム開発の標準ガイドラインの参照</a:t>
            </a:r>
            <a:endParaRPr lang="en-US" altLang="ja-JP" dirty="0"/>
          </a:p>
          <a:p>
            <a:r>
              <a:rPr lang="ja-JP" altLang="en-US" dirty="0"/>
              <a:t>その情報システムの企画・構築・運用のタスクを遂行するために</a:t>
            </a:r>
            <a:endParaRPr lang="en-US" altLang="ja-JP" dirty="0"/>
          </a:p>
          <a:p>
            <a:pPr lvl="1"/>
            <a:r>
              <a:rPr lang="ja-JP" altLang="en-US" dirty="0"/>
              <a:t>タスクに必要なスキル、スキルを必要な知識を選択的に習得</a:t>
            </a:r>
            <a:endParaRPr lang="en-US" altLang="ja-JP" dirty="0"/>
          </a:p>
          <a:p>
            <a:pPr lvl="1"/>
            <a:endParaRPr lang="en-US" altLang="ja-JP" dirty="0"/>
          </a:p>
        </p:txBody>
      </p:sp>
      <p:sp>
        <p:nvSpPr>
          <p:cNvPr id="2" name="正方形/長方形 1"/>
          <p:cNvSpPr/>
          <p:nvPr/>
        </p:nvSpPr>
        <p:spPr>
          <a:xfrm>
            <a:off x="196645" y="4792899"/>
            <a:ext cx="117397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政府標準ガイドラインに沿ったシステム開発手順と作成するドキュメント</a:t>
            </a:r>
            <a:endParaRPr kumimoji="1" lang="en-US" altLang="ja-JP"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コンピテンシ・ディクショナリを活用した効率的なスキル・知識の習得</a:t>
            </a:r>
          </a:p>
        </p:txBody>
      </p:sp>
      <p:sp>
        <p:nvSpPr>
          <p:cNvPr id="6" name="下矢印 5"/>
          <p:cNvSpPr/>
          <p:nvPr/>
        </p:nvSpPr>
        <p:spPr>
          <a:xfrm>
            <a:off x="3795252" y="3814916"/>
            <a:ext cx="2644877" cy="806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391538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角丸四角形 246"/>
          <p:cNvSpPr/>
          <p:nvPr/>
        </p:nvSpPr>
        <p:spPr>
          <a:xfrm>
            <a:off x="85960" y="2308473"/>
            <a:ext cx="2109766" cy="1318214"/>
          </a:xfrm>
          <a:prstGeom prst="roundRect">
            <a:avLst>
              <a:gd name="adj" fmla="val 0"/>
            </a:avLst>
          </a:prstGeom>
          <a:gradFill flip="none" rotWithShape="1">
            <a:gsLst>
              <a:gs pos="0">
                <a:schemeClr val="accent1">
                  <a:satMod val="103000"/>
                  <a:lumMod val="102000"/>
                  <a:tint val="94000"/>
                </a:schemeClr>
              </a:gs>
              <a:gs pos="0">
                <a:srgbClr val="FFC000"/>
              </a:gs>
              <a:gs pos="100000">
                <a:srgbClr val="0070C0"/>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1" name="角丸四角形 240"/>
          <p:cNvSpPr/>
          <p:nvPr/>
        </p:nvSpPr>
        <p:spPr>
          <a:xfrm>
            <a:off x="-12654" y="6307366"/>
            <a:ext cx="12135269" cy="493039"/>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コンピテンシ・</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ディクショナリ（タスク）</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9" name="角丸四角形 148"/>
          <p:cNvSpPr/>
          <p:nvPr/>
        </p:nvSpPr>
        <p:spPr>
          <a:xfrm>
            <a:off x="8613641" y="5374742"/>
            <a:ext cx="3539528" cy="98980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システム監査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4" name="角丸四角形 133"/>
          <p:cNvSpPr/>
          <p:nvPr/>
        </p:nvSpPr>
        <p:spPr>
          <a:xfrm>
            <a:off x="10166312" y="511986"/>
            <a:ext cx="1968957" cy="1801201"/>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業務の運営開始準備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0" name="角丸四角形 119"/>
          <p:cNvSpPr/>
          <p:nvPr/>
        </p:nvSpPr>
        <p:spPr>
          <a:xfrm>
            <a:off x="8092076" y="539918"/>
            <a:ext cx="1993485" cy="241919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本番移行準備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6" name="角丸四角形 115"/>
          <p:cNvSpPr/>
          <p:nvPr/>
        </p:nvSpPr>
        <p:spPr>
          <a:xfrm>
            <a:off x="6071848" y="5061080"/>
            <a:ext cx="1945080" cy="131643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開発・テスト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3" name="角丸四角形 112"/>
          <p:cNvSpPr/>
          <p:nvPr/>
        </p:nvSpPr>
        <p:spPr>
          <a:xfrm>
            <a:off x="6047774" y="2812691"/>
            <a:ext cx="1945080" cy="2170335"/>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1" name="角丸四角形 110"/>
          <p:cNvSpPr/>
          <p:nvPr/>
        </p:nvSpPr>
        <p:spPr>
          <a:xfrm>
            <a:off x="6036617" y="554659"/>
            <a:ext cx="1956237" cy="2122393"/>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設計・開発準備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 name="角丸四角形 108"/>
          <p:cNvSpPr/>
          <p:nvPr/>
        </p:nvSpPr>
        <p:spPr>
          <a:xfrm>
            <a:off x="4149913" y="4459721"/>
            <a:ext cx="1816675"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契約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4" name="角丸四角形 83"/>
          <p:cNvSpPr/>
          <p:nvPr/>
        </p:nvSpPr>
        <p:spPr>
          <a:xfrm>
            <a:off x="2275429" y="4894275"/>
            <a:ext cx="1737789" cy="1337492"/>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3" name="角丸四角形 82"/>
          <p:cNvSpPr/>
          <p:nvPr/>
        </p:nvSpPr>
        <p:spPr>
          <a:xfrm>
            <a:off x="2295086" y="3736435"/>
            <a:ext cx="1755467" cy="1117523"/>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5" name="角丸四角形 74"/>
          <p:cNvSpPr/>
          <p:nvPr/>
        </p:nvSpPr>
        <p:spPr>
          <a:xfrm>
            <a:off x="2296267" y="2281894"/>
            <a:ext cx="1772798" cy="137021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システム化要件定義準備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8" name="角丸四角形 67"/>
          <p:cNvSpPr/>
          <p:nvPr/>
        </p:nvSpPr>
        <p:spPr>
          <a:xfrm>
            <a:off x="329694" y="3929470"/>
            <a:ext cx="1937765" cy="1108845"/>
          </a:xfrm>
          <a:prstGeom prst="roundRect">
            <a:avLst>
              <a:gd name="adj" fmla="val 0"/>
            </a:avLst>
          </a:prstGeom>
          <a:gradFill flip="none" rotWithShape="1">
            <a:gsLst>
              <a:gs pos="0">
                <a:schemeClr val="tx1"/>
              </a:gs>
              <a:gs pos="65000">
                <a:schemeClr val="accent1">
                  <a:satMod val="110000"/>
                  <a:lumMod val="100000"/>
                  <a:shade val="100000"/>
                </a:schemeClr>
              </a:gs>
              <a:gs pos="100000">
                <a:schemeClr val="accent1">
                  <a:lumMod val="99000"/>
                  <a:satMod val="120000"/>
                  <a:shade val="78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業務・サービス要件定義</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6" name="角丸四角形 65"/>
          <p:cNvSpPr/>
          <p:nvPr/>
        </p:nvSpPr>
        <p:spPr>
          <a:xfrm>
            <a:off x="2337905" y="1091847"/>
            <a:ext cx="1706504" cy="110884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予算要求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0" name="角丸四角形 59"/>
          <p:cNvSpPr/>
          <p:nvPr/>
        </p:nvSpPr>
        <p:spPr>
          <a:xfrm>
            <a:off x="68684" y="694868"/>
            <a:ext cx="2154090" cy="1496413"/>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a:xfrm>
            <a:off x="159237" y="80197"/>
            <a:ext cx="12029440" cy="438841"/>
          </a:xfrm>
        </p:spPr>
        <p:txBody>
          <a:bodyPr>
            <a:noAutofit/>
          </a:bodyPr>
          <a:lstStyle/>
          <a:p>
            <a:r>
              <a:rPr lang="ja-JP" altLang="ja-JP" sz="3600" kern="100" dirty="0">
                <a:cs typeface="Times New Roman" panose="02020603050405020304" pitchFamily="18" charset="0"/>
              </a:rPr>
              <a:t>政府標準ガイドライン</a:t>
            </a:r>
            <a:r>
              <a:rPr lang="ja-JP" altLang="en-US" sz="3600" kern="100" dirty="0">
                <a:cs typeface="Times New Roman" panose="02020603050405020304" pitchFamily="18" charset="0"/>
              </a:rPr>
              <a:t>に沿った開発タスクとドキュメント</a:t>
            </a:r>
            <a:endParaRPr kumimoji="1" lang="ja-JP" altLang="en-US" sz="3600" dirty="0"/>
          </a:p>
        </p:txBody>
      </p:sp>
      <p:sp>
        <p:nvSpPr>
          <p:cNvPr id="45" name="フローチャート: 複数書類 44"/>
          <p:cNvSpPr/>
          <p:nvPr/>
        </p:nvSpPr>
        <p:spPr>
          <a:xfrm>
            <a:off x="424633" y="281404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複数書類 45"/>
          <p:cNvSpPr/>
          <p:nvPr/>
        </p:nvSpPr>
        <p:spPr>
          <a:xfrm>
            <a:off x="2422983" y="1411914"/>
            <a:ext cx="1314508"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・予算要求資料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フローチャート: 複数書類 46"/>
          <p:cNvSpPr/>
          <p:nvPr/>
        </p:nvSpPr>
        <p:spPr>
          <a:xfrm>
            <a:off x="316262" y="1314480"/>
            <a:ext cx="1826909" cy="82882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戦略基本方針</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IT</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化構想</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・システム化計画</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 name="フローチャート: 複数書類 47"/>
          <p:cNvSpPr/>
          <p:nvPr/>
        </p:nvSpPr>
        <p:spPr>
          <a:xfrm>
            <a:off x="2429009" y="4112493"/>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フローチャート: 複数書類 48"/>
          <p:cNvSpPr/>
          <p:nvPr/>
        </p:nvSpPr>
        <p:spPr>
          <a:xfrm>
            <a:off x="2446195" y="5135825"/>
            <a:ext cx="1462357"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フローチャート: 複数書類 49"/>
          <p:cNvSpPr/>
          <p:nvPr/>
        </p:nvSpPr>
        <p:spPr>
          <a:xfrm>
            <a:off x="6190217" y="132503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設計・開発実施計画書等</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1" name="フローチャート: 複数書類 50"/>
          <p:cNvSpPr/>
          <p:nvPr/>
        </p:nvSpPr>
        <p:spPr>
          <a:xfrm>
            <a:off x="6137131" y="19352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設計・開発実施</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要領</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フローチャート: 複数書類 51"/>
          <p:cNvSpPr/>
          <p:nvPr/>
        </p:nvSpPr>
        <p:spPr>
          <a:xfrm>
            <a:off x="6186061" y="3069832"/>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・設計書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（外部・内部）</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フローチャート: 複数書類 52"/>
          <p:cNvSpPr/>
          <p:nvPr/>
        </p:nvSpPr>
        <p:spPr>
          <a:xfrm>
            <a:off x="6244986" y="584746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・テスト仕様書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4" name="フローチャート: 複数書類 53"/>
          <p:cNvSpPr/>
          <p:nvPr/>
        </p:nvSpPr>
        <p:spPr>
          <a:xfrm>
            <a:off x="6211531" y="3626686"/>
            <a:ext cx="1645040" cy="524239"/>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（案）</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5" name="フローチャート: 複数書類 54"/>
          <p:cNvSpPr/>
          <p:nvPr/>
        </p:nvSpPr>
        <p:spPr>
          <a:xfrm>
            <a:off x="8680771" y="5684079"/>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6" name="フローチャート: 複数書類 55"/>
          <p:cNvSpPr/>
          <p:nvPr/>
        </p:nvSpPr>
        <p:spPr>
          <a:xfrm>
            <a:off x="10398714" y="5622050"/>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・システム監査実施計画書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7" name="フローチャート: 複数書類 56"/>
          <p:cNvSpPr/>
          <p:nvPr/>
        </p:nvSpPr>
        <p:spPr>
          <a:xfrm>
            <a:off x="10262400" y="1267678"/>
            <a:ext cx="1552385" cy="51362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・保守作業計画書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8" name="フローチャート: 複数書類 57"/>
          <p:cNvSpPr/>
          <p:nvPr/>
        </p:nvSpPr>
        <p:spPr>
          <a:xfrm>
            <a:off x="10257525" y="1729612"/>
            <a:ext cx="1786530" cy="5416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・保守作業実施要領</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9" name="フローチャート: 複数書類 58"/>
          <p:cNvSpPr/>
          <p:nvPr/>
        </p:nvSpPr>
        <p:spPr>
          <a:xfrm>
            <a:off x="6195967" y="4042937"/>
            <a:ext cx="1684942" cy="88486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・中長期</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運用・保守作業計画書（案）</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2" name="フローチャート: 複数書類 61"/>
          <p:cNvSpPr/>
          <p:nvPr/>
        </p:nvSpPr>
        <p:spPr>
          <a:xfrm>
            <a:off x="4232214" y="4766667"/>
            <a:ext cx="167210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7" name="フローチャート: 複数書類 66"/>
          <p:cNvSpPr/>
          <p:nvPr/>
        </p:nvSpPr>
        <p:spPr>
          <a:xfrm>
            <a:off x="408713" y="4223499"/>
            <a:ext cx="1833879"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・業務要件定義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0" name="カギ線コネクタ 69"/>
          <p:cNvCxnSpPr>
            <a:stCxn id="247" idx="2"/>
            <a:endCxn id="68" idx="0"/>
          </p:cNvCxnSpPr>
          <p:nvPr/>
        </p:nvCxnSpPr>
        <p:spPr>
          <a:xfrm rot="16200000" flipH="1">
            <a:off x="1068319" y="3699211"/>
            <a:ext cx="302783" cy="15773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フローチャート: 複数書類 77"/>
          <p:cNvSpPr/>
          <p:nvPr/>
        </p:nvSpPr>
        <p:spPr>
          <a:xfrm>
            <a:off x="2415071" y="2598024"/>
            <a:ext cx="1381128" cy="46338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説明書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2" name="フローチャート: 手操作入力 81"/>
          <p:cNvSpPr/>
          <p:nvPr/>
        </p:nvSpPr>
        <p:spPr>
          <a:xfrm>
            <a:off x="2492994" y="3114763"/>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cxnSp>
        <p:nvCxnSpPr>
          <p:cNvPr id="87" name="カギ線コネクタ 86"/>
          <p:cNvCxnSpPr>
            <a:stCxn id="47" idx="2"/>
            <a:endCxn id="247" idx="0"/>
          </p:cNvCxnSpPr>
          <p:nvPr/>
        </p:nvCxnSpPr>
        <p:spPr>
          <a:xfrm rot="16200000" flipH="1">
            <a:off x="1023484" y="2191114"/>
            <a:ext cx="196554" cy="3816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フローチャート: 手操作入力 89"/>
          <p:cNvSpPr/>
          <p:nvPr/>
        </p:nvSpPr>
        <p:spPr>
          <a:xfrm>
            <a:off x="2377857" y="5881152"/>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91" name="角丸四角形 90"/>
          <p:cNvSpPr/>
          <p:nvPr/>
        </p:nvSpPr>
        <p:spPr>
          <a:xfrm>
            <a:off x="4136450" y="1443093"/>
            <a:ext cx="1798809"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調達（提案要求）</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2" name="フローチャート: 複数書類 91"/>
          <p:cNvSpPr/>
          <p:nvPr/>
        </p:nvSpPr>
        <p:spPr>
          <a:xfrm>
            <a:off x="4233084" y="1682493"/>
            <a:ext cx="1548262" cy="79396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・提案依頼書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93" name="フローチャート: 手操作入力 92"/>
          <p:cNvSpPr/>
          <p:nvPr/>
        </p:nvSpPr>
        <p:spPr>
          <a:xfrm>
            <a:off x="4419363" y="2449564"/>
            <a:ext cx="1136348" cy="284892"/>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99" name="フローチャート: 手操作入力 98"/>
          <p:cNvSpPr/>
          <p:nvPr/>
        </p:nvSpPr>
        <p:spPr>
          <a:xfrm>
            <a:off x="408713" y="908727"/>
            <a:ext cx="1559859" cy="421505"/>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・戦略企画会議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2" name="フローチャート: 手操作入力 101"/>
          <p:cNvSpPr/>
          <p:nvPr/>
        </p:nvSpPr>
        <p:spPr>
          <a:xfrm>
            <a:off x="481285" y="2318928"/>
            <a:ext cx="1360679" cy="333559"/>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PJMO</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6" name="角丸四角形 105"/>
          <p:cNvSpPr/>
          <p:nvPr/>
        </p:nvSpPr>
        <p:spPr>
          <a:xfrm>
            <a:off x="4121400" y="2976177"/>
            <a:ext cx="1830818" cy="1389020"/>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7" name="フローチャート: 複数書類 106"/>
          <p:cNvSpPr/>
          <p:nvPr/>
        </p:nvSpPr>
        <p:spPr>
          <a:xfrm>
            <a:off x="4210250" y="3196826"/>
            <a:ext cx="1519484"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・見積書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8" name="フローチャート: 手操作入力 107"/>
          <p:cNvSpPr/>
          <p:nvPr/>
        </p:nvSpPr>
        <p:spPr>
          <a:xfrm>
            <a:off x="4380546" y="3933678"/>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0" name="フローチャート: 手操作入力 109"/>
          <p:cNvSpPr/>
          <p:nvPr/>
        </p:nvSpPr>
        <p:spPr>
          <a:xfrm>
            <a:off x="4471127" y="5468773"/>
            <a:ext cx="1310218" cy="283751"/>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・契約締結</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5" name="フローチャート: 複数書類 114"/>
          <p:cNvSpPr/>
          <p:nvPr/>
        </p:nvSpPr>
        <p:spPr>
          <a:xfrm>
            <a:off x="6207867" y="793558"/>
            <a:ext cx="1650813"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・システム化要件定義書</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（更新）</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7" name="フローチャート: 複数書類 116"/>
          <p:cNvSpPr/>
          <p:nvPr/>
        </p:nvSpPr>
        <p:spPr>
          <a:xfrm>
            <a:off x="6244986" y="5323150"/>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・開発成果物</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8" name="フローチャート: 複数書類 117"/>
          <p:cNvSpPr/>
          <p:nvPr/>
        </p:nvSpPr>
        <p:spPr>
          <a:xfrm>
            <a:off x="8172827" y="870132"/>
            <a:ext cx="1813015"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・受入テスト手順書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1" name="フローチャート: 複数書類 120"/>
          <p:cNvSpPr/>
          <p:nvPr/>
        </p:nvSpPr>
        <p:spPr>
          <a:xfrm>
            <a:off x="8225140" y="1247679"/>
            <a:ext cx="1708385" cy="620907"/>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・移行計画書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（確定）</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2" name="フローチャート: 複数書類 121"/>
          <p:cNvSpPr/>
          <p:nvPr/>
        </p:nvSpPr>
        <p:spPr>
          <a:xfrm>
            <a:off x="8243520" y="1805081"/>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・引継ぎ手順書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・データ移行手順書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24" name="角丸四角形 123"/>
          <p:cNvSpPr/>
          <p:nvPr/>
        </p:nvSpPr>
        <p:spPr>
          <a:xfrm>
            <a:off x="8085930" y="3025935"/>
            <a:ext cx="1968957" cy="818165"/>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検査（検収）</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5" name="フローチャート: 複数書類 124"/>
          <p:cNvSpPr/>
          <p:nvPr/>
        </p:nvSpPr>
        <p:spPr>
          <a:xfrm>
            <a:off x="8212846" y="325515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・検査成績書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機能・品質の判定</a:t>
            </a: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p:txBody>
      </p:sp>
      <p:sp>
        <p:nvSpPr>
          <p:cNvPr id="128" name="角丸四角形 127"/>
          <p:cNvSpPr/>
          <p:nvPr/>
        </p:nvSpPr>
        <p:spPr>
          <a:xfrm>
            <a:off x="8085930" y="3939770"/>
            <a:ext cx="1968957" cy="849502"/>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業務の試行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29" name="フローチャート: 複数書類 128"/>
          <p:cNvSpPr/>
          <p:nvPr/>
        </p:nvSpPr>
        <p:spPr>
          <a:xfrm>
            <a:off x="8257670" y="4205642"/>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・リハーサル手順書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・教育・訓練手引き</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2" name="フローチャート: 複数書類 131"/>
          <p:cNvSpPr/>
          <p:nvPr/>
        </p:nvSpPr>
        <p:spPr>
          <a:xfrm>
            <a:off x="8213638" y="2361919"/>
            <a:ext cx="1650813" cy="5300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・業務手順書</a:t>
            </a:r>
            <a:r>
              <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（見直し）</a:t>
            </a:r>
            <a:endParaRPr kumimoji="1" lang="en-US" altLang="ja-JP"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フローチャート: 手操作入力 134"/>
          <p:cNvSpPr/>
          <p:nvPr/>
        </p:nvSpPr>
        <p:spPr>
          <a:xfrm>
            <a:off x="10284247" y="793558"/>
            <a:ext cx="1650813" cy="384053"/>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・運用業者・保守業者調達</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2" name="角丸四角形 141"/>
          <p:cNvSpPr/>
          <p:nvPr/>
        </p:nvSpPr>
        <p:spPr>
          <a:xfrm>
            <a:off x="10166312" y="2453076"/>
            <a:ext cx="1968957" cy="1023030"/>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3" name="フローチャート: 複数書類 142"/>
          <p:cNvSpPr/>
          <p:nvPr/>
        </p:nvSpPr>
        <p:spPr>
          <a:xfrm>
            <a:off x="10292027" y="2717904"/>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4" name="角丸四角形 143"/>
          <p:cNvSpPr/>
          <p:nvPr/>
        </p:nvSpPr>
        <p:spPr>
          <a:xfrm>
            <a:off x="10166312" y="3547039"/>
            <a:ext cx="1968957" cy="1796935"/>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保守の実施</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5" name="フローチャート: 複数書類 144"/>
          <p:cNvSpPr/>
          <p:nvPr/>
        </p:nvSpPr>
        <p:spPr>
          <a:xfrm>
            <a:off x="10292027" y="3794815"/>
            <a:ext cx="1843242" cy="647274"/>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・定常時対応手順書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・障害発生時対応手順書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6" name="フローチャート: 複数書類 145"/>
          <p:cNvSpPr/>
          <p:nvPr/>
        </p:nvSpPr>
        <p:spPr>
          <a:xfrm>
            <a:off x="10309927" y="4416001"/>
            <a:ext cx="1843242" cy="37327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・資産現況確認書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8" name="フローチャート: 複数書類 147"/>
          <p:cNvSpPr/>
          <p:nvPr/>
        </p:nvSpPr>
        <p:spPr>
          <a:xfrm>
            <a:off x="10309927" y="4815800"/>
            <a:ext cx="1843242" cy="4545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・大規模災害発災時対応手順書</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50" name="カギ線コネクタ 149"/>
          <p:cNvCxnSpPr>
            <a:stCxn id="45" idx="3"/>
            <a:endCxn id="46" idx="1"/>
          </p:cNvCxnSpPr>
          <p:nvPr/>
        </p:nvCxnSpPr>
        <p:spPr>
          <a:xfrm flipV="1">
            <a:off x="2075446" y="1735551"/>
            <a:ext cx="347537" cy="140212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カギ線コネクタ 152"/>
          <p:cNvCxnSpPr>
            <a:endCxn id="78" idx="1"/>
          </p:cNvCxnSpPr>
          <p:nvPr/>
        </p:nvCxnSpPr>
        <p:spPr>
          <a:xfrm flipV="1">
            <a:off x="2242592" y="2829718"/>
            <a:ext cx="172479" cy="146341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endCxn id="48" idx="1"/>
          </p:cNvCxnSpPr>
          <p:nvPr/>
        </p:nvCxnSpPr>
        <p:spPr>
          <a:xfrm>
            <a:off x="2267459" y="4229893"/>
            <a:ext cx="161550" cy="206237"/>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カギ線コネクタ 159"/>
          <p:cNvCxnSpPr>
            <a:stCxn id="83" idx="2"/>
          </p:cNvCxnSpPr>
          <p:nvPr/>
        </p:nvCxnSpPr>
        <p:spPr>
          <a:xfrm rot="16200000" flipH="1">
            <a:off x="3112705" y="4914072"/>
            <a:ext cx="129069" cy="88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カギ線コネクタ 164"/>
          <p:cNvCxnSpPr>
            <a:stCxn id="75" idx="2"/>
            <a:endCxn id="83" idx="0"/>
          </p:cNvCxnSpPr>
          <p:nvPr/>
        </p:nvCxnSpPr>
        <p:spPr>
          <a:xfrm rot="5400000">
            <a:off x="3135578" y="3689347"/>
            <a:ext cx="84330" cy="984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カギ線コネクタ 167"/>
          <p:cNvCxnSpPr>
            <a:stCxn id="49" idx="3"/>
          </p:cNvCxnSpPr>
          <p:nvPr/>
        </p:nvCxnSpPr>
        <p:spPr>
          <a:xfrm flipV="1">
            <a:off x="3908552" y="1825474"/>
            <a:ext cx="324532" cy="363398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カギ線コネクタ 170"/>
          <p:cNvCxnSpPr>
            <a:stCxn id="91" idx="2"/>
            <a:endCxn id="106" idx="0"/>
          </p:cNvCxnSpPr>
          <p:nvPr/>
        </p:nvCxnSpPr>
        <p:spPr>
          <a:xfrm rot="16200000" flipH="1">
            <a:off x="4964300" y="2903668"/>
            <a:ext cx="144064" cy="95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カギ線コネクタ 173"/>
          <p:cNvCxnSpPr>
            <a:stCxn id="106" idx="2"/>
            <a:endCxn id="109" idx="0"/>
          </p:cNvCxnSpPr>
          <p:nvPr/>
        </p:nvCxnSpPr>
        <p:spPr>
          <a:xfrm rot="16200000" flipH="1">
            <a:off x="5000268" y="4401738"/>
            <a:ext cx="94524" cy="21442"/>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カギ線コネクタ 179"/>
          <p:cNvCxnSpPr>
            <a:stCxn id="62" idx="3"/>
            <a:endCxn id="115" idx="1"/>
          </p:cNvCxnSpPr>
          <p:nvPr/>
        </p:nvCxnSpPr>
        <p:spPr>
          <a:xfrm flipV="1">
            <a:off x="5904317" y="1117195"/>
            <a:ext cx="303550" cy="397310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カギ線コネクタ 182"/>
          <p:cNvCxnSpPr>
            <a:stCxn id="92" idx="3"/>
            <a:endCxn id="115" idx="1"/>
          </p:cNvCxnSpPr>
          <p:nvPr/>
        </p:nvCxnSpPr>
        <p:spPr>
          <a:xfrm flipV="1">
            <a:off x="5781346" y="1117195"/>
            <a:ext cx="426521" cy="96227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カギ線コネクタ 186"/>
          <p:cNvCxnSpPr>
            <a:stCxn id="111" idx="2"/>
            <a:endCxn id="113" idx="0"/>
          </p:cNvCxnSpPr>
          <p:nvPr/>
        </p:nvCxnSpPr>
        <p:spPr>
          <a:xfrm rot="16200000" flipH="1">
            <a:off x="6949706" y="2742082"/>
            <a:ext cx="135639" cy="5578"/>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カギ線コネクタ 189"/>
          <p:cNvCxnSpPr>
            <a:stCxn id="113" idx="2"/>
            <a:endCxn id="116" idx="0"/>
          </p:cNvCxnSpPr>
          <p:nvPr/>
        </p:nvCxnSpPr>
        <p:spPr>
          <a:xfrm rot="16200000" flipH="1">
            <a:off x="6993324" y="5010016"/>
            <a:ext cx="78054" cy="24074"/>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a:stCxn id="116" idx="3"/>
            <a:endCxn id="118" idx="1"/>
          </p:cNvCxnSpPr>
          <p:nvPr/>
        </p:nvCxnSpPr>
        <p:spPr>
          <a:xfrm flipV="1">
            <a:off x="8016928" y="1135158"/>
            <a:ext cx="155899" cy="4584139"/>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カギ線コネクタ 196"/>
          <p:cNvCxnSpPr>
            <a:stCxn id="120" idx="2"/>
            <a:endCxn id="124" idx="0"/>
          </p:cNvCxnSpPr>
          <p:nvPr/>
        </p:nvCxnSpPr>
        <p:spPr>
          <a:xfrm rot="5400000">
            <a:off x="9046203" y="2983319"/>
            <a:ext cx="66822" cy="1841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カギ線コネクタ 199"/>
          <p:cNvCxnSpPr>
            <a:stCxn id="124" idx="2"/>
            <a:endCxn id="128" idx="0"/>
          </p:cNvCxnSpPr>
          <p:nvPr/>
        </p:nvCxnSpPr>
        <p:spPr>
          <a:xfrm rot="5400000">
            <a:off x="9022574" y="3891935"/>
            <a:ext cx="95670" cy="12700"/>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カギ線コネクタ 203"/>
          <p:cNvCxnSpPr>
            <a:stCxn id="128" idx="3"/>
            <a:endCxn id="135" idx="1"/>
          </p:cNvCxnSpPr>
          <p:nvPr/>
        </p:nvCxnSpPr>
        <p:spPr>
          <a:xfrm flipV="1">
            <a:off x="10054887" y="985585"/>
            <a:ext cx="229360" cy="3378936"/>
          </a:xfrm>
          <a:prstGeom prst="bentConnector3">
            <a:avLst>
              <a:gd name="adj1" fmla="val 5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1640787" y="6429673"/>
            <a:ext cx="977153" cy="36261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戦略</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7" name="角丸四角形 236"/>
          <p:cNvSpPr/>
          <p:nvPr/>
        </p:nvSpPr>
        <p:spPr>
          <a:xfrm>
            <a:off x="6594164" y="6459939"/>
            <a:ext cx="1247112" cy="25953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開発</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8" name="角丸四角形 237"/>
          <p:cNvSpPr/>
          <p:nvPr/>
        </p:nvSpPr>
        <p:spPr>
          <a:xfrm>
            <a:off x="7939782" y="6424058"/>
            <a:ext cx="1149038" cy="30378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利活用</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9" name="角丸四角形 238"/>
          <p:cNvSpPr/>
          <p:nvPr/>
        </p:nvSpPr>
        <p:spPr>
          <a:xfrm>
            <a:off x="9201835" y="6437108"/>
            <a:ext cx="1129749" cy="290737"/>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評価・改善</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0" name="角丸四角形 239"/>
          <p:cNvSpPr/>
          <p:nvPr/>
        </p:nvSpPr>
        <p:spPr>
          <a:xfrm>
            <a:off x="3883486" y="6440970"/>
            <a:ext cx="1174766" cy="351317"/>
          </a:xfrm>
          <a:prstGeom prst="roundRect">
            <a:avLst>
              <a:gd name="adj" fmla="val 0"/>
            </a:avLst>
          </a:prstGeom>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推進・支援</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0" name="角丸四角形 249"/>
          <p:cNvSpPr/>
          <p:nvPr/>
        </p:nvSpPr>
        <p:spPr>
          <a:xfrm>
            <a:off x="2710291" y="6413409"/>
            <a:ext cx="1085908" cy="352592"/>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企画</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1" name="角丸四角形 250"/>
          <p:cNvSpPr/>
          <p:nvPr/>
        </p:nvSpPr>
        <p:spPr>
          <a:xfrm>
            <a:off x="5190115" y="6439402"/>
            <a:ext cx="1329029" cy="341963"/>
          </a:xfrm>
          <a:prstGeom prst="roundRect">
            <a:avLst>
              <a:gd name="adj" fmla="val 0"/>
            </a:avLst>
          </a:prstGeom>
        </p:spPr>
        <p:style>
          <a:lnRef idx="1">
            <a:schemeClr val="accent4"/>
          </a:lnRef>
          <a:fillRef idx="3">
            <a:schemeClr val="accent4"/>
          </a:fillRef>
          <a:effectRef idx="2">
            <a:schemeClr val="accent4"/>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管理・統制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3" name="角丸四角形 252"/>
          <p:cNvSpPr/>
          <p:nvPr/>
        </p:nvSpPr>
        <p:spPr>
          <a:xfrm>
            <a:off x="10509766" y="6428025"/>
            <a:ext cx="964477" cy="290737"/>
          </a:xfrm>
          <a:prstGeom prst="roundRect">
            <a:avLst>
              <a:gd name="adj" fmla="val 0"/>
            </a:avLst>
          </a:prstGeom>
        </p:spPr>
        <p:style>
          <a:lnRef idx="1">
            <a:schemeClr val="dk1"/>
          </a:lnRef>
          <a:fillRef idx="3">
            <a:schemeClr val="dk1"/>
          </a:fillRef>
          <a:effectRef idx="2">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4" name="横巻き 93"/>
          <p:cNvSpPr/>
          <p:nvPr/>
        </p:nvSpPr>
        <p:spPr>
          <a:xfrm>
            <a:off x="52048" y="5140112"/>
            <a:ext cx="2023398"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各タスクの成果物はドキュメント</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04474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607" y="130437"/>
            <a:ext cx="12029440" cy="696912"/>
          </a:xfrm>
        </p:spPr>
        <p:txBody>
          <a:bodyPr/>
          <a:lstStyle/>
          <a:p>
            <a:r>
              <a:rPr kumimoji="1" lang="ja-JP" altLang="en-US" dirty="0"/>
              <a:t>調達方式の決定の判断</a:t>
            </a:r>
          </a:p>
        </p:txBody>
      </p:sp>
      <p:sp>
        <p:nvSpPr>
          <p:cNvPr id="3" name="正方形/長方形 2"/>
          <p:cNvSpPr/>
          <p:nvPr/>
        </p:nvSpPr>
        <p:spPr>
          <a:xfrm>
            <a:off x="3156355" y="788673"/>
            <a:ext cx="2816543" cy="606146"/>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「公共調達の適正化について」に留意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一般競争入札（総合評価落札方式を含む。）を原則とする。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正方形/長方形 3"/>
          <p:cNvSpPr/>
          <p:nvPr/>
        </p:nvSpPr>
        <p:spPr>
          <a:xfrm>
            <a:off x="3156354" y="1612781"/>
            <a:ext cx="2816543" cy="115247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特殊な技術又は設備等が不可欠な場合であっても、それを有する者が複数存在する可能性を排除せず、必要な技術又は設備等を明示した上で参加者を募る</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端子 4"/>
          <p:cNvSpPr/>
          <p:nvPr/>
        </p:nvSpPr>
        <p:spPr>
          <a:xfrm>
            <a:off x="3385931" y="298321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判断 5"/>
          <p:cNvSpPr/>
          <p:nvPr/>
        </p:nvSpPr>
        <p:spPr>
          <a:xfrm>
            <a:off x="3356375" y="3589105"/>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単独応募</a:t>
            </a:r>
          </a:p>
        </p:txBody>
      </p:sp>
      <p:sp>
        <p:nvSpPr>
          <p:cNvPr id="7" name="フローチャート: 端子 6"/>
          <p:cNvSpPr/>
          <p:nvPr/>
        </p:nvSpPr>
        <p:spPr>
          <a:xfrm>
            <a:off x="627581" y="513473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cxnSp>
        <p:nvCxnSpPr>
          <p:cNvPr id="12" name="カギ線コネクタ 11"/>
          <p:cNvCxnSpPr>
            <a:stCxn id="6" idx="2"/>
            <a:endCxn id="26" idx="0"/>
          </p:cNvCxnSpPr>
          <p:nvPr/>
        </p:nvCxnSpPr>
        <p:spPr>
          <a:xfrm rot="5400000">
            <a:off x="4299147" y="4222519"/>
            <a:ext cx="264221" cy="3186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横巻き 14"/>
          <p:cNvSpPr/>
          <p:nvPr/>
        </p:nvSpPr>
        <p:spPr>
          <a:xfrm>
            <a:off x="6145327" y="3794781"/>
            <a:ext cx="5965393" cy="3067838"/>
          </a:xfrm>
          <a:prstGeom prst="horizontalScroll">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■基本は、一般競争入札（最低価格落札方式）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・仕様書の解釈により、実施内容にブレがでない詳細な仕様提示が必要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・予定価格の妥当性の評価は必要だが、業者見積もりの妥当性は評価する能力は求められない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■一般競争入札（総合評価落札方式）</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・提案者の創意工夫の余地を残し、提案内容の優劣を技術点で評価する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・具体的な実装方式を特定せず、提案者の創意工夫の内容の優劣で評価する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・業者を選定後は、随意契約として扱われる</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・業者の言いなりにならないようにすることが肝要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実施内容と業者見積もり額の妥当性を精緻に評価する能力が必要</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端子 15"/>
          <p:cNvSpPr/>
          <p:nvPr/>
        </p:nvSpPr>
        <p:spPr>
          <a:xfrm>
            <a:off x="3317672" y="5161806"/>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17" name="正方形/長方形 16"/>
          <p:cNvSpPr/>
          <p:nvPr/>
        </p:nvSpPr>
        <p:spPr>
          <a:xfrm>
            <a:off x="2985438" y="5842508"/>
            <a:ext cx="2816543" cy="59385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総合評価落札方式と同様に、提案依頼書の作成や審査を行う</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8" name="フローチャート: 端子 17"/>
          <p:cNvSpPr/>
          <p:nvPr/>
        </p:nvSpPr>
        <p:spPr>
          <a:xfrm>
            <a:off x="6924276" y="1568695"/>
            <a:ext cx="2152073"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（総合評価落札方式を含む。）</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判断 25"/>
          <p:cNvSpPr/>
          <p:nvPr/>
        </p:nvSpPr>
        <p:spPr>
          <a:xfrm>
            <a:off x="3157952" y="4370563"/>
            <a:ext cx="2514741"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p>
        </p:txBody>
      </p:sp>
      <p:cxnSp>
        <p:nvCxnSpPr>
          <p:cNvPr id="30" name="カギ線コネクタ 29"/>
          <p:cNvCxnSpPr>
            <a:stCxn id="26" idx="3"/>
            <a:endCxn id="18" idx="0"/>
          </p:cNvCxnSpPr>
          <p:nvPr/>
        </p:nvCxnSpPr>
        <p:spPr>
          <a:xfrm flipV="1">
            <a:off x="5672693" y="1568695"/>
            <a:ext cx="2327620" cy="3060487"/>
          </a:xfrm>
          <a:prstGeom prst="bentConnector4">
            <a:avLst>
              <a:gd name="adj1" fmla="val 26885"/>
              <a:gd name="adj2" fmla="val 107469"/>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6" idx="2"/>
            <a:endCxn id="16" idx="0"/>
          </p:cNvCxnSpPr>
          <p:nvPr/>
        </p:nvCxnSpPr>
        <p:spPr>
          <a:xfrm rot="5400000">
            <a:off x="4267513" y="5013996"/>
            <a:ext cx="274006" cy="21614"/>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77" idx="2"/>
            <a:endCxn id="26" idx="0"/>
          </p:cNvCxnSpPr>
          <p:nvPr/>
        </p:nvCxnSpPr>
        <p:spPr>
          <a:xfrm>
            <a:off x="1593358" y="3473487"/>
            <a:ext cx="2821965" cy="897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横巻き 43"/>
          <p:cNvSpPr/>
          <p:nvPr/>
        </p:nvSpPr>
        <p:spPr>
          <a:xfrm>
            <a:off x="8976371" y="497138"/>
            <a:ext cx="2874588" cy="107155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調達案件が価格以外の技術的要素を評価することが必要と認められるものであるとき</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ローチャート: 端子 45"/>
          <p:cNvSpPr/>
          <p:nvPr/>
        </p:nvSpPr>
        <p:spPr>
          <a:xfrm>
            <a:off x="6672260" y="343124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p>
        </p:txBody>
      </p:sp>
      <p:sp>
        <p:nvSpPr>
          <p:cNvPr id="47" name="フローチャート: 端子 46"/>
          <p:cNvSpPr/>
          <p:nvPr/>
        </p:nvSpPr>
        <p:spPr>
          <a:xfrm>
            <a:off x="8941378" y="3387013"/>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p>
        </p:txBody>
      </p:sp>
      <p:sp>
        <p:nvSpPr>
          <p:cNvPr id="55" name="フローチャート: 判断 54"/>
          <p:cNvSpPr/>
          <p:nvPr/>
        </p:nvSpPr>
        <p:spPr>
          <a:xfrm>
            <a:off x="6894720" y="2462008"/>
            <a:ext cx="2181629" cy="51723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総合評価落札方式要件</a:t>
            </a:r>
          </a:p>
        </p:txBody>
      </p:sp>
      <p:cxnSp>
        <p:nvCxnSpPr>
          <p:cNvPr id="56" name="カギ線コネクタ 55"/>
          <p:cNvCxnSpPr>
            <a:stCxn id="18" idx="2"/>
            <a:endCxn id="55" idx="0"/>
          </p:cNvCxnSpPr>
          <p:nvPr/>
        </p:nvCxnSpPr>
        <p:spPr>
          <a:xfrm rot="5400000">
            <a:off x="7856430" y="2318124"/>
            <a:ext cx="272989"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55" idx="2"/>
            <a:endCxn id="46" idx="0"/>
          </p:cNvCxnSpPr>
          <p:nvPr/>
        </p:nvCxnSpPr>
        <p:spPr>
          <a:xfrm rot="5400000">
            <a:off x="7640916" y="3086626"/>
            <a:ext cx="452000" cy="23723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55" idx="3"/>
            <a:endCxn id="47" idx="0"/>
          </p:cNvCxnSpPr>
          <p:nvPr/>
        </p:nvCxnSpPr>
        <p:spPr>
          <a:xfrm>
            <a:off x="9076349" y="2720627"/>
            <a:ext cx="941066" cy="666386"/>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4" idx="2"/>
            <a:endCxn id="5" idx="0"/>
          </p:cNvCxnSpPr>
          <p:nvPr/>
        </p:nvCxnSpPr>
        <p:spPr>
          <a:xfrm rot="5400000">
            <a:off x="4404316" y="2822906"/>
            <a:ext cx="217962" cy="10265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カギ線コネクタ 67"/>
          <p:cNvCxnSpPr>
            <a:stCxn id="5" idx="2"/>
            <a:endCxn id="6" idx="0"/>
          </p:cNvCxnSpPr>
          <p:nvPr/>
        </p:nvCxnSpPr>
        <p:spPr>
          <a:xfrm rot="5400000">
            <a:off x="4345598" y="3472735"/>
            <a:ext cx="217962" cy="14778"/>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44" idx="2"/>
            <a:endCxn id="55" idx="0"/>
          </p:cNvCxnSpPr>
          <p:nvPr/>
        </p:nvCxnSpPr>
        <p:spPr>
          <a:xfrm flipH="1">
            <a:off x="7985535" y="1434750"/>
            <a:ext cx="2428130" cy="1027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2"/>
            <a:endCxn id="4" idx="0"/>
          </p:cNvCxnSpPr>
          <p:nvPr/>
        </p:nvCxnSpPr>
        <p:spPr>
          <a:xfrm rot="5400000">
            <a:off x="4455646" y="1503800"/>
            <a:ext cx="217962"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横巻き 76"/>
          <p:cNvSpPr/>
          <p:nvPr/>
        </p:nvSpPr>
        <p:spPr>
          <a:xfrm>
            <a:off x="156064" y="1719666"/>
            <a:ext cx="2874588" cy="2004367"/>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企画競争要件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・政策上の理由等で品質を・最優先する必要がある案件</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・民間事業者のノウハウや創意工夫を積極的に活用すべきであって調達仕様書及び要件定義書で具体的な仕様を定義することが適切でない案件等</a:t>
            </a:r>
          </a:p>
        </p:txBody>
      </p:sp>
      <p:cxnSp>
        <p:nvCxnSpPr>
          <p:cNvPr id="86" name="カギ線コネクタ 85"/>
          <p:cNvCxnSpPr>
            <a:stCxn id="17" idx="1"/>
            <a:endCxn id="7" idx="3"/>
          </p:cNvCxnSpPr>
          <p:nvPr/>
        </p:nvCxnSpPr>
        <p:spPr>
          <a:xfrm rot="10800000">
            <a:off x="2779654" y="5328701"/>
            <a:ext cx="205784" cy="810735"/>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6" idx="1"/>
            <a:endCxn id="7" idx="0"/>
          </p:cNvCxnSpPr>
          <p:nvPr/>
        </p:nvCxnSpPr>
        <p:spPr>
          <a:xfrm rot="10800000" flipV="1">
            <a:off x="1703619" y="3847724"/>
            <a:ext cx="1652757" cy="1287012"/>
          </a:xfrm>
          <a:prstGeom prst="bentConnector2">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カギ線コネクタ 111"/>
          <p:cNvCxnSpPr>
            <a:stCxn id="16" idx="2"/>
            <a:endCxn id="17" idx="0"/>
          </p:cNvCxnSpPr>
          <p:nvPr/>
        </p:nvCxnSpPr>
        <p:spPr>
          <a:xfrm rot="16200000" flipH="1">
            <a:off x="4247322" y="5696119"/>
            <a:ext cx="292775"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横巻き 31"/>
          <p:cNvSpPr/>
          <p:nvPr/>
        </p:nvSpPr>
        <p:spPr>
          <a:xfrm>
            <a:off x="0" y="610331"/>
            <a:ext cx="3156354" cy="1338047"/>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・構築するシステムの特性によって調達方式は異なる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・如何にして、「適正」な調達にするかを判断する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1110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ローチャート: 書類 23"/>
          <p:cNvSpPr/>
          <p:nvPr/>
        </p:nvSpPr>
        <p:spPr>
          <a:xfrm>
            <a:off x="8169443" y="1415680"/>
            <a:ext cx="3549316" cy="5442320"/>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 name="タイトル 1"/>
          <p:cNvSpPr>
            <a:spLocks noGrp="1"/>
          </p:cNvSpPr>
          <p:nvPr>
            <p:ph type="title"/>
          </p:nvPr>
        </p:nvSpPr>
        <p:spPr/>
        <p:txBody>
          <a:bodyPr>
            <a:normAutofit/>
          </a:bodyPr>
          <a:lstStyle/>
          <a:p>
            <a:r>
              <a:rPr lang="ja-JP" altLang="en-US" dirty="0"/>
              <a:t>調達方式の違いによる作成すべき仕様書の精緻度</a:t>
            </a:r>
            <a:endParaRPr kumimoji="1" lang="ja-JP" altLang="en-US" dirty="0"/>
          </a:p>
        </p:txBody>
      </p:sp>
      <p:sp>
        <p:nvSpPr>
          <p:cNvPr id="5" name="フローチャート: 端子 4"/>
          <p:cNvSpPr/>
          <p:nvPr/>
        </p:nvSpPr>
        <p:spPr>
          <a:xfrm>
            <a:off x="501847" y="1487788"/>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公募</a:t>
            </a:r>
          </a:p>
        </p:txBody>
      </p:sp>
      <p:sp>
        <p:nvSpPr>
          <p:cNvPr id="6" name="フローチャート: 端子 5"/>
          <p:cNvSpPr/>
          <p:nvPr/>
        </p:nvSpPr>
        <p:spPr>
          <a:xfrm>
            <a:off x="501846" y="3088862"/>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企画競争</a:t>
            </a:r>
          </a:p>
        </p:txBody>
      </p:sp>
      <p:sp>
        <p:nvSpPr>
          <p:cNvPr id="7" name="フローチャート: 端子 6"/>
          <p:cNvSpPr/>
          <p:nvPr/>
        </p:nvSpPr>
        <p:spPr>
          <a:xfrm>
            <a:off x="501846" y="4067355"/>
            <a:ext cx="2152073" cy="38792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随意契約</a:t>
            </a:r>
          </a:p>
        </p:txBody>
      </p:sp>
      <p:sp>
        <p:nvSpPr>
          <p:cNvPr id="8" name="フローチャート: 端子 7"/>
          <p:cNvSpPr/>
          <p:nvPr/>
        </p:nvSpPr>
        <p:spPr>
          <a:xfrm>
            <a:off x="2850676" y="3088862"/>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（総合評価落札方式。）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9" name="カギ線コネクタ 8"/>
          <p:cNvCxnSpPr>
            <a:stCxn id="5" idx="2"/>
            <a:endCxn id="6" idx="0"/>
          </p:cNvCxnSpPr>
          <p:nvPr/>
        </p:nvCxnSpPr>
        <p:spPr>
          <a:xfrm rot="5400000">
            <a:off x="971311" y="2482288"/>
            <a:ext cx="1213147" cy="1"/>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カギ線コネクタ 11"/>
          <p:cNvCxnSpPr>
            <a:stCxn id="5" idx="2"/>
            <a:endCxn id="8" idx="0"/>
          </p:cNvCxnSpPr>
          <p:nvPr/>
        </p:nvCxnSpPr>
        <p:spPr>
          <a:xfrm rot="16200000" flipH="1">
            <a:off x="2192314" y="1261284"/>
            <a:ext cx="1213147" cy="2442007"/>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6" idx="2"/>
            <a:endCxn id="7" idx="0"/>
          </p:cNvCxnSpPr>
          <p:nvPr/>
        </p:nvCxnSpPr>
        <p:spPr>
          <a:xfrm rot="5400000">
            <a:off x="1282600" y="3772072"/>
            <a:ext cx="590566" cy="12700"/>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フローチャート: 書類 17"/>
          <p:cNvSpPr/>
          <p:nvPr/>
        </p:nvSpPr>
        <p:spPr>
          <a:xfrm>
            <a:off x="8514563" y="2248525"/>
            <a:ext cx="2867312" cy="416430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9" name="正方形/長方形 18"/>
          <p:cNvSpPr/>
          <p:nvPr/>
        </p:nvSpPr>
        <p:spPr>
          <a:xfrm>
            <a:off x="8800917" y="3577059"/>
            <a:ext cx="2336126" cy="220214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9045192" y="4488746"/>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p:cNvSpPr/>
          <p:nvPr/>
        </p:nvSpPr>
        <p:spPr>
          <a:xfrm>
            <a:off x="9274268" y="4819307"/>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p:cNvSpPr/>
          <p:nvPr/>
        </p:nvSpPr>
        <p:spPr>
          <a:xfrm>
            <a:off x="9274268" y="5089447"/>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9120713" y="4054096"/>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フローチャート: 端子 25"/>
          <p:cNvSpPr/>
          <p:nvPr/>
        </p:nvSpPr>
        <p:spPr>
          <a:xfrm>
            <a:off x="5385862" y="3088861"/>
            <a:ext cx="2338429" cy="620324"/>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一般競争入札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（最低価格落札方式）</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27" name="カギ線コネクタ 26"/>
          <p:cNvCxnSpPr>
            <a:stCxn id="5" idx="2"/>
            <a:endCxn id="26" idx="0"/>
          </p:cNvCxnSpPr>
          <p:nvPr/>
        </p:nvCxnSpPr>
        <p:spPr>
          <a:xfrm rot="16200000" flipH="1">
            <a:off x="3459907" y="-6309"/>
            <a:ext cx="1213146" cy="4977193"/>
          </a:xfrm>
          <a:prstGeom prst="bentConnector3">
            <a:avLst>
              <a:gd name="adj1" fmla="val 50000"/>
            </a:avLst>
          </a:prstGeom>
          <a:ln w="317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右矢印 31"/>
          <p:cNvSpPr/>
          <p:nvPr/>
        </p:nvSpPr>
        <p:spPr>
          <a:xfrm>
            <a:off x="1263316" y="4390803"/>
            <a:ext cx="5883442" cy="89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より精緻な要件定義能力が求められる</a:t>
            </a:r>
          </a:p>
        </p:txBody>
      </p:sp>
      <p:sp>
        <p:nvSpPr>
          <p:cNvPr id="33" name="左矢印 32"/>
          <p:cNvSpPr/>
          <p:nvPr/>
        </p:nvSpPr>
        <p:spPr>
          <a:xfrm>
            <a:off x="1194991" y="5040186"/>
            <a:ext cx="5642810" cy="996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より精緻な実施内容・見積価格評価能力が求められる</a:t>
            </a:r>
          </a:p>
        </p:txBody>
      </p:sp>
      <p:sp>
        <p:nvSpPr>
          <p:cNvPr id="36" name="四角形吹き出し 35"/>
          <p:cNvSpPr/>
          <p:nvPr/>
        </p:nvSpPr>
        <p:spPr>
          <a:xfrm>
            <a:off x="4785216" y="980088"/>
            <a:ext cx="2811912" cy="1348033"/>
          </a:xfrm>
          <a:prstGeom prst="wedgeRectCallout">
            <a:avLst>
              <a:gd name="adj1" fmla="val 69022"/>
              <a:gd name="adj2" fmla="val 7567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調達方式に寄らず、作成する必要がある。</a:t>
            </a:r>
            <a:endParaRPr kumimoji="1" lang="en-US" altLang="ja-JP"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rPr>
              <a:t>作成できる仕様書の内容の詳細度・精緻度に応じて、調達方式を選択する</a:t>
            </a:r>
          </a:p>
        </p:txBody>
      </p:sp>
      <p:sp>
        <p:nvSpPr>
          <p:cNvPr id="25" name="横巻き 24"/>
          <p:cNvSpPr/>
          <p:nvPr/>
        </p:nvSpPr>
        <p:spPr>
          <a:xfrm>
            <a:off x="251616" y="5779207"/>
            <a:ext cx="5295743" cy="102593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調達方式は、具体的な要件を提示できるか、適正な予定価格を設定できるかによって決まる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61488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外部委託に必要なドキュメントと手続き</a:t>
            </a:r>
            <a:r>
              <a:rPr lang="ja-JP" altLang="en-US" sz="4000" dirty="0"/>
              <a:t>（一般競争入札）</a:t>
            </a:r>
            <a:endParaRPr kumimoji="1" lang="ja-JP" altLang="en-US" dirty="0"/>
          </a:p>
        </p:txBody>
      </p:sp>
      <p:sp>
        <p:nvSpPr>
          <p:cNvPr id="3" name="フローチャート: 書類 2"/>
          <p:cNvSpPr/>
          <p:nvPr/>
        </p:nvSpPr>
        <p:spPr>
          <a:xfrm>
            <a:off x="181094" y="169367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■サービス要件定義書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489075" y="814526"/>
            <a:ext cx="1976593" cy="2077666"/>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■要件定義書（原案）</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 name="フローチャート: 書類 5"/>
          <p:cNvSpPr/>
          <p:nvPr/>
        </p:nvSpPr>
        <p:spPr>
          <a:xfrm>
            <a:off x="2482725" y="3579510"/>
            <a:ext cx="1998483" cy="53853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■資料招請による提供資料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5164312" y="3626584"/>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■意見招請による意見資料</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フローチャート: 書類 7"/>
          <p:cNvSpPr/>
          <p:nvPr/>
        </p:nvSpPr>
        <p:spPr>
          <a:xfrm>
            <a:off x="4917120" y="779025"/>
            <a:ext cx="2571192" cy="201173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 name="正方形/長方形 8"/>
          <p:cNvSpPr/>
          <p:nvPr/>
        </p:nvSpPr>
        <p:spPr>
          <a:xfrm>
            <a:off x="5203474" y="2107559"/>
            <a:ext cx="2090539" cy="333838"/>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RFI</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p:cNvSpPr/>
          <p:nvPr/>
        </p:nvSpPr>
        <p:spPr>
          <a:xfrm>
            <a:off x="5203474" y="309116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RFC</a:t>
            </a:r>
          </a:p>
        </p:txBody>
      </p:sp>
      <p:sp>
        <p:nvSpPr>
          <p:cNvPr id="14" name="正方形/長方形 13"/>
          <p:cNvSpPr/>
          <p:nvPr/>
        </p:nvSpPr>
        <p:spPr>
          <a:xfrm>
            <a:off x="2490081" y="3102772"/>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RFI</a:t>
            </a:r>
          </a:p>
        </p:txBody>
      </p:sp>
      <p:sp>
        <p:nvSpPr>
          <p:cNvPr id="15" name="フローチャート: 書類 14"/>
          <p:cNvSpPr/>
          <p:nvPr/>
        </p:nvSpPr>
        <p:spPr>
          <a:xfrm>
            <a:off x="10653767" y="914468"/>
            <a:ext cx="1335153" cy="72760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■評価基準、審査方法</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■予定価格</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フローチャート: 書類 15"/>
          <p:cNvSpPr/>
          <p:nvPr/>
        </p:nvSpPr>
        <p:spPr>
          <a:xfrm>
            <a:off x="8193764" y="885830"/>
            <a:ext cx="2275789" cy="1665689"/>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■提案依頼書（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RFP</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・提出期限、提出方法等</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p:cNvSpPr/>
          <p:nvPr/>
        </p:nvSpPr>
        <p:spPr>
          <a:xfrm>
            <a:off x="8304983" y="1410790"/>
            <a:ext cx="2128840" cy="791550"/>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p:cNvSpPr/>
          <p:nvPr/>
        </p:nvSpPr>
        <p:spPr>
          <a:xfrm>
            <a:off x="8404921" y="1739594"/>
            <a:ext cx="2003386" cy="312442"/>
          </a:xfrm>
          <a:prstGeom prst="rec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(RFC</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後</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19" name="フローチャート: 書類 18"/>
          <p:cNvSpPr/>
          <p:nvPr/>
        </p:nvSpPr>
        <p:spPr>
          <a:xfrm>
            <a:off x="8404921" y="3201502"/>
            <a:ext cx="2129702"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■業者からの提案書・応札金額</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p:cNvSpPr/>
          <p:nvPr/>
        </p:nvSpPr>
        <p:spPr>
          <a:xfrm>
            <a:off x="8423610" y="2699310"/>
            <a:ext cx="1998483" cy="266158"/>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RFP</a:t>
            </a:r>
          </a:p>
        </p:txBody>
      </p:sp>
      <p:sp>
        <p:nvSpPr>
          <p:cNvPr id="21" name="正方形/長方形 20"/>
          <p:cNvSpPr/>
          <p:nvPr/>
        </p:nvSpPr>
        <p:spPr>
          <a:xfrm>
            <a:off x="8447070" y="4076560"/>
            <a:ext cx="1998483" cy="30172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審査、入開札</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2" name="フローチャート: 書類 21"/>
          <p:cNvSpPr/>
          <p:nvPr/>
        </p:nvSpPr>
        <p:spPr>
          <a:xfrm>
            <a:off x="8404921" y="4661044"/>
            <a:ext cx="2129702" cy="14470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・契約条件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p:cNvSpPr/>
          <p:nvPr/>
        </p:nvSpPr>
        <p:spPr>
          <a:xfrm>
            <a:off x="8656177" y="5143809"/>
            <a:ext cx="1813376" cy="714449"/>
          </a:xfrm>
          <a:prstGeom prst="rect">
            <a:avLst/>
          </a:prstGeom>
        </p:spPr>
        <p:style>
          <a:lnRef idx="0">
            <a:schemeClr val="accent6"/>
          </a:lnRef>
          <a:fillRef idx="3">
            <a:schemeClr val="accent6"/>
          </a:fillRef>
          <a:effectRef idx="3">
            <a:schemeClr val="accent6"/>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●実施仕様書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調達仕様書＋業者からの提案書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45" name="カギ線コネクタ 44"/>
          <p:cNvCxnSpPr>
            <a:stCxn id="18" idx="3"/>
            <a:endCxn id="23" idx="3"/>
          </p:cNvCxnSpPr>
          <p:nvPr/>
        </p:nvCxnSpPr>
        <p:spPr>
          <a:xfrm>
            <a:off x="10408307" y="1895815"/>
            <a:ext cx="61246" cy="3605219"/>
          </a:xfrm>
          <a:prstGeom prst="bentConnector3">
            <a:avLst>
              <a:gd name="adj1" fmla="val 473249"/>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 idx="3"/>
            <a:endCxn id="9" idx="1"/>
          </p:cNvCxnSpPr>
          <p:nvPr/>
        </p:nvCxnSpPr>
        <p:spPr>
          <a:xfrm>
            <a:off x="4465668" y="1853359"/>
            <a:ext cx="737806" cy="42111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6" idx="3"/>
            <a:endCxn id="9" idx="1"/>
          </p:cNvCxnSpPr>
          <p:nvPr/>
        </p:nvCxnSpPr>
        <p:spPr>
          <a:xfrm flipV="1">
            <a:off x="4481208" y="2274478"/>
            <a:ext cx="722266" cy="157429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7" idx="3"/>
            <a:endCxn id="18" idx="1"/>
          </p:cNvCxnSpPr>
          <p:nvPr/>
        </p:nvCxnSpPr>
        <p:spPr>
          <a:xfrm flipV="1">
            <a:off x="7294014" y="1895815"/>
            <a:ext cx="1110907" cy="205440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9" idx="3"/>
            <a:endCxn id="18" idx="1"/>
          </p:cNvCxnSpPr>
          <p:nvPr/>
        </p:nvCxnSpPr>
        <p:spPr>
          <a:xfrm flipV="1">
            <a:off x="7294013" y="1895815"/>
            <a:ext cx="1110908" cy="37866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19" idx="1"/>
            <a:endCxn id="23" idx="1"/>
          </p:cNvCxnSpPr>
          <p:nvPr/>
        </p:nvCxnSpPr>
        <p:spPr>
          <a:xfrm rot="10800000" flipH="1" flipV="1">
            <a:off x="8404921" y="3525138"/>
            <a:ext cx="251256" cy="1975895"/>
          </a:xfrm>
          <a:prstGeom prst="bentConnector3">
            <a:avLst>
              <a:gd name="adj1" fmla="val -90983"/>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フローチャート: 書類 68"/>
          <p:cNvSpPr/>
          <p:nvPr/>
        </p:nvSpPr>
        <p:spPr>
          <a:xfrm>
            <a:off x="163246" y="762983"/>
            <a:ext cx="1833879" cy="647274"/>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71" name="カギ線コネクタ 70"/>
          <p:cNvCxnSpPr>
            <a:stCxn id="69" idx="2"/>
            <a:endCxn id="3" idx="0"/>
          </p:cNvCxnSpPr>
          <p:nvPr/>
        </p:nvCxnSpPr>
        <p:spPr>
          <a:xfrm rot="16200000" flipH="1">
            <a:off x="926006" y="1521645"/>
            <a:ext cx="326208" cy="1784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3" idx="3"/>
          </p:cNvCxnSpPr>
          <p:nvPr/>
        </p:nvCxnSpPr>
        <p:spPr>
          <a:xfrm>
            <a:off x="2014973" y="2017310"/>
            <a:ext cx="474102" cy="537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4" idx="2"/>
            <a:endCxn id="14" idx="0"/>
          </p:cNvCxnSpPr>
          <p:nvPr/>
        </p:nvCxnSpPr>
        <p:spPr>
          <a:xfrm rot="16200000" flipH="1">
            <a:off x="3309379" y="2922827"/>
            <a:ext cx="347937" cy="1195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4" idx="2"/>
            <a:endCxn id="6" idx="0"/>
          </p:cNvCxnSpPr>
          <p:nvPr/>
        </p:nvCxnSpPr>
        <p:spPr>
          <a:xfrm rot="5400000">
            <a:off x="3380355" y="3470542"/>
            <a:ext cx="210580" cy="7356"/>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8" idx="2"/>
            <a:endCxn id="13" idx="0"/>
          </p:cNvCxnSpPr>
          <p:nvPr/>
        </p:nvCxnSpPr>
        <p:spPr>
          <a:xfrm rot="5400000">
            <a:off x="5986017" y="2874460"/>
            <a:ext cx="433399" cy="1270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6" name="カギ線コネクタ 85"/>
          <p:cNvCxnSpPr>
            <a:stCxn id="13" idx="2"/>
            <a:endCxn id="7" idx="0"/>
          </p:cNvCxnSpPr>
          <p:nvPr/>
        </p:nvCxnSpPr>
        <p:spPr>
          <a:xfrm rot="16200000" flipH="1">
            <a:off x="6081306" y="3478727"/>
            <a:ext cx="269266" cy="2644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16" idx="2"/>
            <a:endCxn id="20" idx="0"/>
          </p:cNvCxnSpPr>
          <p:nvPr/>
        </p:nvCxnSpPr>
        <p:spPr>
          <a:xfrm rot="16200000" flipH="1">
            <a:off x="9248299" y="2524757"/>
            <a:ext cx="257912" cy="91193"/>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a:stCxn id="20" idx="2"/>
            <a:endCxn id="19" idx="0"/>
          </p:cNvCxnSpPr>
          <p:nvPr/>
        </p:nvCxnSpPr>
        <p:spPr>
          <a:xfrm rot="16200000" flipH="1">
            <a:off x="9328295" y="3060025"/>
            <a:ext cx="236034" cy="4692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19" idx="2"/>
            <a:endCxn id="21" idx="0"/>
          </p:cNvCxnSpPr>
          <p:nvPr/>
        </p:nvCxnSpPr>
        <p:spPr>
          <a:xfrm rot="5400000">
            <a:off x="9322754" y="3929542"/>
            <a:ext cx="270576"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21" idx="2"/>
            <a:endCxn id="22" idx="0"/>
          </p:cNvCxnSpPr>
          <p:nvPr/>
        </p:nvCxnSpPr>
        <p:spPr>
          <a:xfrm rot="16200000" flipH="1">
            <a:off x="9316661" y="4507933"/>
            <a:ext cx="282762" cy="2346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カギ線コネクタ 112"/>
          <p:cNvCxnSpPr>
            <a:stCxn id="15" idx="2"/>
            <a:endCxn id="21" idx="3"/>
          </p:cNvCxnSpPr>
          <p:nvPr/>
        </p:nvCxnSpPr>
        <p:spPr>
          <a:xfrm rot="5400000">
            <a:off x="9566724" y="2472801"/>
            <a:ext cx="2633450" cy="875791"/>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0" name="フローチャート: 書類 119"/>
          <p:cNvSpPr/>
          <p:nvPr/>
        </p:nvSpPr>
        <p:spPr>
          <a:xfrm>
            <a:off x="225886" y="3276193"/>
            <a:ext cx="1833879" cy="647274"/>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21" name="カギ線コネクタ 120"/>
          <p:cNvCxnSpPr>
            <a:stCxn id="3" idx="2"/>
            <a:endCxn id="120" idx="0"/>
          </p:cNvCxnSpPr>
          <p:nvPr/>
        </p:nvCxnSpPr>
        <p:spPr>
          <a:xfrm rot="16200000" flipH="1">
            <a:off x="631411" y="2764778"/>
            <a:ext cx="978038" cy="44792"/>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5" name="正方形/長方形 124"/>
          <p:cNvSpPr/>
          <p:nvPr/>
        </p:nvSpPr>
        <p:spPr>
          <a:xfrm>
            <a:off x="190264" y="2574714"/>
            <a:ext cx="1998483" cy="516445"/>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128" name="カギ線コネクタ 127"/>
          <p:cNvCxnSpPr>
            <a:stCxn id="120" idx="3"/>
            <a:endCxn id="136" idx="1"/>
          </p:cNvCxnSpPr>
          <p:nvPr/>
        </p:nvCxnSpPr>
        <p:spPr>
          <a:xfrm flipV="1">
            <a:off x="2059765" y="1283546"/>
            <a:ext cx="562109" cy="2316284"/>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3" name="正方形/長方形 132"/>
          <p:cNvSpPr/>
          <p:nvPr/>
        </p:nvSpPr>
        <p:spPr>
          <a:xfrm>
            <a:off x="2546353" y="1594159"/>
            <a:ext cx="1865763" cy="1028767"/>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●システム化機能要件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4" name="正方形/長方形 133"/>
          <p:cNvSpPr/>
          <p:nvPr/>
        </p:nvSpPr>
        <p:spPr>
          <a:xfrm>
            <a:off x="2775429" y="1924720"/>
            <a:ext cx="1432540" cy="2362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5" name="正方形/長方形 134"/>
          <p:cNvSpPr/>
          <p:nvPr/>
        </p:nvSpPr>
        <p:spPr>
          <a:xfrm>
            <a:off x="2775429" y="2194860"/>
            <a:ext cx="1448080" cy="27724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6" name="正方形/長方形 135"/>
          <p:cNvSpPr/>
          <p:nvPr/>
        </p:nvSpPr>
        <p:spPr>
          <a:xfrm>
            <a:off x="2621874" y="1159509"/>
            <a:ext cx="1813376" cy="248073"/>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7" name="横巻き 46"/>
          <p:cNvSpPr/>
          <p:nvPr/>
        </p:nvSpPr>
        <p:spPr>
          <a:xfrm>
            <a:off x="251616" y="5501034"/>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・各工程で作成したドキュメントがベースとなって、次工程のドキュメントが作られる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・これを実施するためのスキルが必要となる</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538292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各種ドキュメントに記載されるべき項目</a:t>
            </a:r>
          </a:p>
        </p:txBody>
      </p:sp>
      <p:sp>
        <p:nvSpPr>
          <p:cNvPr id="3" name="フローチャート: 書類 2"/>
          <p:cNvSpPr/>
          <p:nvPr/>
        </p:nvSpPr>
        <p:spPr>
          <a:xfrm>
            <a:off x="186453" y="1501891"/>
            <a:ext cx="1833879" cy="2728363"/>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■プロジェクト計画書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●政策目的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●対象範囲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●既存の業務の見直しの方向性等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●予算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●目標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●体制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●実施計画</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●その他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フローチャート: 書類 3"/>
          <p:cNvSpPr/>
          <p:nvPr/>
        </p:nvSpPr>
        <p:spPr>
          <a:xfrm>
            <a:off x="2375649" y="762981"/>
            <a:ext cx="2120151" cy="2728363"/>
          </a:xfrm>
          <a:prstGeom prst="flowChartDocumen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●業務実施手順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●時期・時間</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●場所等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●管理すべき指標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●情報システム化の範囲</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●業務の継続の方針等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5" name="フローチャート: 書類 4"/>
          <p:cNvSpPr/>
          <p:nvPr/>
        </p:nvSpPr>
        <p:spPr>
          <a:xfrm>
            <a:off x="4614662" y="762982"/>
            <a:ext cx="2962675" cy="5656291"/>
          </a:xfrm>
          <a:prstGeom prst="flowChartDocument">
            <a:avLst/>
          </a:prstGeom>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●システム化機能要件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☆機能に関する事項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☆画面に関する事項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☆帳票に関する事項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☆情報・データに関する事項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☆外部インタフェースに関する事項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★非機能要件</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☆ユーザビリティ及びアクセシビリティに関する事項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☆システム方式に関する事項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☆規模に関する事項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☆性能に関する事項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☆信頼性に関する事項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☆拡張性に関する事項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☆中立性に関する事項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☆継続性に関する事項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☆情報セキュリティに関する事項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☆情報システム稼働環境に関する事項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☆テストに関する事項　☆移行に関する事項　☆引継ぎに関する事項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☆教育に関する事項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☆運用に関する事項</a:t>
            </a: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☆保守に関する事項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 name="フローチャート: 書類 6"/>
          <p:cNvSpPr/>
          <p:nvPr/>
        </p:nvSpPr>
        <p:spPr>
          <a:xfrm>
            <a:off x="7909702" y="834442"/>
            <a:ext cx="2571192" cy="2315157"/>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■調達仕様書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●調達単位、調達方式、作業実施内容、実施体制・方式、遵守事項、成果物の取扱い、入札要件、再委託事項、附属文書、契約書記載事項</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p:cNvSpPr/>
          <p:nvPr/>
        </p:nvSpPr>
        <p:spPr>
          <a:xfrm>
            <a:off x="4843373" y="1055363"/>
            <a:ext cx="1991536"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●業務要件</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☆（別紙）業務要件書</a:t>
            </a:r>
          </a:p>
        </p:txBody>
      </p:sp>
      <p:sp>
        <p:nvSpPr>
          <p:cNvPr id="9" name="正方形/長方形 8"/>
          <p:cNvSpPr/>
          <p:nvPr/>
        </p:nvSpPr>
        <p:spPr>
          <a:xfrm>
            <a:off x="8081818" y="2228379"/>
            <a:ext cx="19950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☆（別紙）要件定義書</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0" name="カギ線コネクタ 9"/>
          <p:cNvCxnSpPr>
            <a:stCxn id="4" idx="3"/>
            <a:endCxn id="8" idx="1"/>
          </p:cNvCxnSpPr>
          <p:nvPr/>
        </p:nvCxnSpPr>
        <p:spPr>
          <a:xfrm flipV="1">
            <a:off x="4495800" y="1316973"/>
            <a:ext cx="347573" cy="81019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3"/>
            <a:endCxn id="9" idx="1"/>
          </p:cNvCxnSpPr>
          <p:nvPr/>
        </p:nvCxnSpPr>
        <p:spPr>
          <a:xfrm flipV="1">
            <a:off x="7577337" y="2489989"/>
            <a:ext cx="504481" cy="1101139"/>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3"/>
            <a:endCxn id="4" idx="1"/>
          </p:cNvCxnSpPr>
          <p:nvPr/>
        </p:nvCxnSpPr>
        <p:spPr>
          <a:xfrm flipV="1">
            <a:off x="2020332" y="2127163"/>
            <a:ext cx="355317" cy="738910"/>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1280" y="4449917"/>
            <a:ext cx="1998483" cy="2043247"/>
          </a:xfrm>
          <a:prstGeom prst="rect">
            <a:avLst/>
          </a:prstGeom>
        </p:spPr>
        <p:style>
          <a:lnRef idx="0">
            <a:schemeClr val="dk1"/>
          </a:lnRef>
          <a:fillRef idx="3">
            <a:schemeClr val="dk1"/>
          </a:fillRef>
          <a:effectRef idx="3">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■業務分析・業務の見直し（</a:t>
            </a:r>
            <a:r>
              <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BPR</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主要課題として整理</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具体的な業務の見直し内容とその結果期待される効果</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の多角的かつ階層的分析</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関係業務</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への</a:t>
            </a:r>
            <a:r>
              <a:rPr kumimoji="1" lang="ja-JP"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影響</a:t>
            </a:r>
            <a:r>
              <a:rPr kumimoji="1" lang="ja-JP" altLang="en-US"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調査と調整・協議</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20" name="カギ線コネクタ 19"/>
          <p:cNvCxnSpPr>
            <a:stCxn id="3" idx="2"/>
            <a:endCxn id="19" idx="0"/>
          </p:cNvCxnSpPr>
          <p:nvPr/>
        </p:nvCxnSpPr>
        <p:spPr>
          <a:xfrm rot="5400000">
            <a:off x="891939" y="4238463"/>
            <a:ext cx="400038" cy="22871"/>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19" idx="3"/>
            <a:endCxn id="4" idx="1"/>
          </p:cNvCxnSpPr>
          <p:nvPr/>
        </p:nvCxnSpPr>
        <p:spPr>
          <a:xfrm flipV="1">
            <a:off x="2079763" y="2127163"/>
            <a:ext cx="295886" cy="3344378"/>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8958" y="672810"/>
            <a:ext cx="1998483" cy="472499"/>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事業計画書</a:t>
            </a:r>
            <a:endParaRPr kumimoji="1" lang="en-US" altLang="ja-JP" sz="14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cxnSp>
        <p:nvCxnSpPr>
          <p:cNvPr id="31" name="カギ線コネクタ 30"/>
          <p:cNvCxnSpPr>
            <a:stCxn id="30" idx="2"/>
            <a:endCxn id="3" idx="0"/>
          </p:cNvCxnSpPr>
          <p:nvPr/>
        </p:nvCxnSpPr>
        <p:spPr>
          <a:xfrm rot="5400000">
            <a:off x="927506" y="1321197"/>
            <a:ext cx="356582" cy="4807"/>
          </a:xfrm>
          <a:prstGeom prst="bent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7" name="横巻き 16"/>
          <p:cNvSpPr/>
          <p:nvPr/>
        </p:nvSpPr>
        <p:spPr>
          <a:xfrm>
            <a:off x="6896257" y="5554275"/>
            <a:ext cx="5295743" cy="130410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・外部委託者を決定するまでの各工程で作成したドキュメントに記載された項目が、次工程のドキュメントの別紙もしくは添付資料となっていく</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37936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要件定義書記載項目（全体）</a:t>
            </a:r>
            <a:endParaRPr kumimoji="1" lang="ja-JP" altLang="en-US" dirty="0"/>
          </a:p>
        </p:txBody>
      </p:sp>
      <p:sp>
        <p:nvSpPr>
          <p:cNvPr id="4" name="コンテンツ プレースホルダー 3"/>
          <p:cNvSpPr>
            <a:spLocks noGrp="1"/>
          </p:cNvSpPr>
          <p:nvPr>
            <p:ph sz="half" idx="1"/>
          </p:nvPr>
        </p:nvSpPr>
        <p:spPr>
          <a:xfrm>
            <a:off x="162560" y="1413655"/>
            <a:ext cx="585724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業務要件</a:t>
            </a:r>
            <a:endParaRPr lang="en-US" altLang="ja-JP" dirty="0"/>
          </a:p>
          <a:p>
            <a:pPr lvl="1"/>
            <a:r>
              <a:rPr lang="ja-JP" altLang="en-US" dirty="0"/>
              <a:t>業務実施手順</a:t>
            </a:r>
            <a:endParaRPr lang="en-US" altLang="ja-JP" dirty="0"/>
          </a:p>
          <a:p>
            <a:pPr lvl="1"/>
            <a:r>
              <a:rPr lang="ja-JP" altLang="en-US" dirty="0"/>
              <a:t>規模</a:t>
            </a:r>
            <a:endParaRPr lang="en-US" altLang="ja-JP" dirty="0"/>
          </a:p>
          <a:p>
            <a:pPr lvl="1"/>
            <a:r>
              <a:rPr lang="ja-JP" altLang="en-US" dirty="0"/>
              <a:t>時期・時間</a:t>
            </a:r>
            <a:endParaRPr lang="en-US" altLang="ja-JP" dirty="0"/>
          </a:p>
          <a:p>
            <a:pPr lvl="1"/>
            <a:r>
              <a:rPr lang="ja-JP" altLang="en-US" dirty="0"/>
              <a:t>場所等</a:t>
            </a:r>
            <a:endParaRPr lang="en-US" altLang="ja-JP" dirty="0"/>
          </a:p>
          <a:p>
            <a:pPr lvl="1"/>
            <a:r>
              <a:rPr lang="ja-JP" altLang="en-US" dirty="0"/>
              <a:t>管理すべき指標</a:t>
            </a:r>
            <a:endParaRPr lang="en-US" altLang="ja-JP" dirty="0"/>
          </a:p>
          <a:p>
            <a:pPr lvl="1"/>
            <a:r>
              <a:rPr lang="ja-JP" altLang="en-US" dirty="0"/>
              <a:t>情報システム化の範囲</a:t>
            </a:r>
            <a:endParaRPr lang="en-US" altLang="ja-JP" dirty="0"/>
          </a:p>
          <a:p>
            <a:pPr lvl="1"/>
            <a:r>
              <a:rPr lang="ja-JP" altLang="en-US" dirty="0"/>
              <a:t>業務の継続の方針等</a:t>
            </a:r>
            <a:endParaRPr lang="en-US" altLang="ja-JP" dirty="0"/>
          </a:p>
          <a:p>
            <a:pPr lvl="1"/>
            <a:r>
              <a:rPr lang="ja-JP" altLang="en-US" dirty="0"/>
              <a:t>情報セキュリティ</a:t>
            </a:r>
            <a:endParaRPr lang="en-US" altLang="ja-JP" dirty="0"/>
          </a:p>
          <a:p>
            <a:r>
              <a:rPr lang="ja-JP" altLang="en-US" dirty="0"/>
              <a:t>機能要件</a:t>
            </a:r>
            <a:endParaRPr lang="en-US" altLang="ja-JP" dirty="0"/>
          </a:p>
          <a:p>
            <a:pPr lvl="1"/>
            <a:r>
              <a:rPr lang="ja-JP" altLang="en-US" dirty="0"/>
              <a:t>機能に関する事項</a:t>
            </a:r>
          </a:p>
          <a:p>
            <a:pPr lvl="1"/>
            <a:r>
              <a:rPr lang="ja-JP" altLang="en-US" dirty="0"/>
              <a:t>画面に関する事項</a:t>
            </a:r>
          </a:p>
          <a:p>
            <a:pPr lvl="1"/>
            <a:r>
              <a:rPr lang="ja-JP" altLang="en-US" dirty="0"/>
              <a:t>帳票に関する事項</a:t>
            </a:r>
          </a:p>
          <a:p>
            <a:pPr lvl="1"/>
            <a:r>
              <a:rPr lang="ja-JP" altLang="en-US" dirty="0"/>
              <a:t>情報・データに関する事項</a:t>
            </a:r>
          </a:p>
          <a:p>
            <a:pPr lvl="1"/>
            <a:r>
              <a:rPr lang="ja-JP" altLang="en-US" dirty="0"/>
              <a:t>外部インタフェースに関する事項</a:t>
            </a:r>
          </a:p>
        </p:txBody>
      </p:sp>
      <p:sp>
        <p:nvSpPr>
          <p:cNvPr id="6" name="コンテンツ プレースホルダー 5"/>
          <p:cNvSpPr>
            <a:spLocks noGrp="1"/>
          </p:cNvSpPr>
          <p:nvPr>
            <p:ph sz="half" idx="2"/>
          </p:nvPr>
        </p:nvSpPr>
        <p:spPr>
          <a:xfrm>
            <a:off x="6172200" y="1413655"/>
            <a:ext cx="5847080" cy="5205096"/>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ja-JP" altLang="en-US" dirty="0"/>
              <a:t>非機能要件</a:t>
            </a:r>
            <a:endParaRPr lang="en-US" altLang="ja-JP" dirty="0"/>
          </a:p>
          <a:p>
            <a:pPr lvl="1"/>
            <a:r>
              <a:rPr lang="ja-JP" altLang="en-US" dirty="0"/>
              <a:t>ユーザビリティ及びアクセシビリティに関する事項</a:t>
            </a:r>
          </a:p>
          <a:p>
            <a:pPr lvl="1"/>
            <a:r>
              <a:rPr lang="ja-JP" altLang="en-US" dirty="0"/>
              <a:t>システム方式に関する事項</a:t>
            </a:r>
          </a:p>
          <a:p>
            <a:pPr lvl="1"/>
            <a:r>
              <a:rPr lang="ja-JP" altLang="en-US" dirty="0"/>
              <a:t>規模に関する事項</a:t>
            </a:r>
          </a:p>
          <a:p>
            <a:pPr lvl="1"/>
            <a:r>
              <a:rPr lang="ja-JP" altLang="en-US" dirty="0"/>
              <a:t>性能に関する事項</a:t>
            </a:r>
          </a:p>
          <a:p>
            <a:pPr lvl="1"/>
            <a:r>
              <a:rPr lang="ja-JP" altLang="en-US" dirty="0"/>
              <a:t>信頼性に関する事項</a:t>
            </a:r>
          </a:p>
          <a:p>
            <a:pPr lvl="1"/>
            <a:r>
              <a:rPr lang="ja-JP" altLang="en-US" dirty="0"/>
              <a:t>拡張性に関する事項</a:t>
            </a:r>
          </a:p>
          <a:p>
            <a:pPr lvl="1"/>
            <a:r>
              <a:rPr lang="ja-JP" altLang="en-US" dirty="0"/>
              <a:t>中立性に関する事項</a:t>
            </a:r>
          </a:p>
          <a:p>
            <a:pPr lvl="1"/>
            <a:r>
              <a:rPr lang="ja-JP" altLang="en-US" dirty="0"/>
              <a:t>継続性に関する事項</a:t>
            </a:r>
          </a:p>
          <a:p>
            <a:pPr lvl="1"/>
            <a:r>
              <a:rPr lang="ja-JP" altLang="en-US" dirty="0"/>
              <a:t>情報セキュリティに関する事項</a:t>
            </a:r>
          </a:p>
          <a:p>
            <a:pPr lvl="1"/>
            <a:r>
              <a:rPr lang="ja-JP" altLang="en-US" dirty="0"/>
              <a:t>情報システム稼働環境に関する事項</a:t>
            </a:r>
          </a:p>
          <a:p>
            <a:pPr lvl="1"/>
            <a:r>
              <a:rPr lang="ja-JP" altLang="en-US" dirty="0"/>
              <a:t>テストに関する事項</a:t>
            </a:r>
            <a:endParaRPr lang="en-US" altLang="ja-JP" dirty="0"/>
          </a:p>
          <a:p>
            <a:pPr lvl="1"/>
            <a:r>
              <a:rPr lang="ja-JP" altLang="en-US" dirty="0"/>
              <a:t>移行に関する事項</a:t>
            </a:r>
            <a:endParaRPr lang="en-US" altLang="ja-JP" dirty="0"/>
          </a:p>
          <a:p>
            <a:pPr lvl="1"/>
            <a:r>
              <a:rPr lang="ja-JP" altLang="en-US" dirty="0"/>
              <a:t>引継ぎに関する事項</a:t>
            </a:r>
            <a:endParaRPr lang="en-US" altLang="ja-JP" dirty="0"/>
          </a:p>
          <a:p>
            <a:pPr lvl="1"/>
            <a:r>
              <a:rPr lang="ja-JP" altLang="en-US" dirty="0"/>
              <a:t>教育に関する事項</a:t>
            </a:r>
          </a:p>
          <a:p>
            <a:pPr lvl="1"/>
            <a:r>
              <a:rPr lang="ja-JP" altLang="en-US" dirty="0"/>
              <a:t>運用に関する事項</a:t>
            </a:r>
            <a:endParaRPr lang="en-US" altLang="ja-JP" dirty="0"/>
          </a:p>
          <a:p>
            <a:pPr lvl="1"/>
            <a:r>
              <a:rPr lang="ja-JP" altLang="en-US" dirty="0"/>
              <a:t>保守に関する事項</a:t>
            </a:r>
          </a:p>
          <a:p>
            <a:endParaRPr lang="ja-JP" altLang="en-US" dirty="0"/>
          </a:p>
          <a:p>
            <a:endParaRPr lang="ja-JP" altLang="en-US" dirty="0"/>
          </a:p>
          <a:p>
            <a:endParaRPr kumimoji="1" lang="ja-JP" altLang="en-US" dirty="0"/>
          </a:p>
        </p:txBody>
      </p:sp>
      <p:sp>
        <p:nvSpPr>
          <p:cNvPr id="2" name="テキスト ボックス 1"/>
          <p:cNvSpPr txBox="1"/>
          <p:nvPr/>
        </p:nvSpPr>
        <p:spPr>
          <a:xfrm>
            <a:off x="4286251" y="949390"/>
            <a:ext cx="777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政府情報システムの整備及び管理に関する標準ガイドライン</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内容要約</a:t>
            </a: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a:t>
            </a: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hlinkClick r:id="rId3" action="ppaction://hlinkfile"/>
              </a:rPr>
              <a:t>より抜粋</a:t>
            </a: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横巻き 6"/>
          <p:cNvSpPr/>
          <p:nvPr/>
        </p:nvSpPr>
        <p:spPr>
          <a:xfrm>
            <a:off x="8854440" y="5791200"/>
            <a:ext cx="3204211" cy="770082"/>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・非機能要件が、安定的なサービスの継続に重要</a:t>
            </a:r>
            <a:endParaRPr kumimoji="1" lang="en-US" altLang="ja-JP" sz="18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4119638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63795</TotalTime>
  <Words>52303</Words>
  <Application>Microsoft Office PowerPoint</Application>
  <PresentationFormat>ワイド画面</PresentationFormat>
  <Paragraphs>6023</Paragraphs>
  <Slides>168</Slides>
  <Notes>102</Notes>
  <HiddenSlides>30</HiddenSlides>
  <MMClips>0</MMClips>
  <ScaleCrop>false</ScaleCrop>
  <HeadingPairs>
    <vt:vector size="10"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168</vt:i4>
      </vt:variant>
      <vt:variant>
        <vt:lpstr>目的別スライド ショー</vt:lpstr>
      </vt:variant>
      <vt:variant>
        <vt:i4>1</vt:i4>
      </vt:variant>
    </vt:vector>
  </HeadingPairs>
  <TitlesOfParts>
    <vt:vector size="181" baseType="lpstr">
      <vt:lpstr>HG丸ｺﾞｼｯｸM-PRO</vt:lpstr>
      <vt:lpstr>Meiryo UI</vt:lpstr>
      <vt:lpstr>ＭＳ Ｐゴシック</vt:lpstr>
      <vt:lpstr>ＭＳ Ｐ明朝</vt:lpstr>
      <vt:lpstr>メイリオ</vt:lpstr>
      <vt:lpstr>Arial</vt:lpstr>
      <vt:lpstr>Calibri</vt:lpstr>
      <vt:lpstr>Century</vt:lpstr>
      <vt:lpstr>Times New Roman</vt:lpstr>
      <vt:lpstr>Wingdings</vt:lpstr>
      <vt:lpstr>Office テーマ</vt:lpstr>
      <vt:lpstr>Visio</vt:lpstr>
      <vt:lpstr>図書館情報学研究 (図書館システム・オープンデータ) 要約版　　</vt:lpstr>
      <vt:lpstr>自己紹介 </vt:lpstr>
      <vt:lpstr>私の職歴</vt:lpstr>
      <vt:lpstr>図書館員になったときに感じたこと</vt:lpstr>
      <vt:lpstr>私の信条</vt:lpstr>
      <vt:lpstr>ゼミの流れと概要</vt:lpstr>
      <vt:lpstr>☆ LOD化による デジタル文化財の利活用を目指して（全体図）</vt:lpstr>
      <vt:lpstr>DAP34 次世代サービスの構築のために</vt:lpstr>
      <vt:lpstr>国等の施策の関連</vt:lpstr>
      <vt:lpstr>ゼミの全体を通じて【事前設定】(第1回ゼミ)</vt:lpstr>
      <vt:lpstr>ゼミ生の関心事</vt:lpstr>
      <vt:lpstr>ゼミスケジュール</vt:lpstr>
      <vt:lpstr>第3回ゼミ（6月XX日）</vt:lpstr>
      <vt:lpstr>第X回ゼミ（4月XX日の意見を踏まえて）</vt:lpstr>
      <vt:lpstr>電⼦図書館サービスの理念とあゆみ</vt:lpstr>
      <vt:lpstr>電子図書館に関連する構想とサービスの変遷</vt:lpstr>
      <vt:lpstr>知識インフラの構築を目指した電子図書館サービスの 歩みと今後</vt:lpstr>
      <vt:lpstr> 電子図書館構想（1998年電子図書館推進会議）</vt:lpstr>
      <vt:lpstr>パイロット電子図書館プロジェクト</vt:lpstr>
      <vt:lpstr>☆ NDL電子図書館サービスの全体像</vt:lpstr>
      <vt:lpstr>電子図書館20年の歩み</vt:lpstr>
      <vt:lpstr>「電子図書館サービス」という言葉の使われ方</vt:lpstr>
      <vt:lpstr>　知識インフラ、デジタルアーカイブ、ナショナルアーカイブとは　</vt:lpstr>
      <vt:lpstr>「国立国会図書館サーチ」の全体イメージ</vt:lpstr>
      <vt:lpstr>PORTAでの統合検索の概念（全体）</vt:lpstr>
      <vt:lpstr>国立国会図書館サーチ （2015年プロトタイプ⇒2017年PORTA⇒2012年1月からNDLサーチとして運用）</vt:lpstr>
      <vt:lpstr>☆ NDLサーチでのサービス連携</vt:lpstr>
      <vt:lpstr>情報探索システムの機能モデル (2009FYプロトタイプ)</vt:lpstr>
      <vt:lpstr>資料デジタル化と提供状況（インターネット及び図書館送信）</vt:lpstr>
      <vt:lpstr>電⼦図書館サービスの発展形</vt:lpstr>
      <vt:lpstr>知識インフラの必要性</vt:lpstr>
      <vt:lpstr>次世代技術の研究開発成果の活用</vt:lpstr>
      <vt:lpstr>知識情報基盤の構築モデル</vt:lpstr>
      <vt:lpstr>知識情報基盤の構築に向けた展開</vt:lpstr>
      <vt:lpstr>東日本大震災アーカイブのシステムイメージ</vt:lpstr>
      <vt:lpstr>～デジタルアーカイブの連携～ NDL東日本大震災アーカイブの取組</vt:lpstr>
      <vt:lpstr>デジタルアーカイブに関連する国の施策</vt:lpstr>
      <vt:lpstr>e-Japan戦略（政府IT戦略本部）</vt:lpstr>
      <vt:lpstr>国の情報政策</vt:lpstr>
      <vt:lpstr>ナショナル・アーカイブ関連の国の動き</vt:lpstr>
      <vt:lpstr>「知的財産政策ビジョン」</vt:lpstr>
      <vt:lpstr>国のアーカイブ関連政策（2015年）</vt:lpstr>
      <vt:lpstr>PowerPoint プレゼンテーション</vt:lpstr>
      <vt:lpstr>【参考】「知財計画2016」内のアーカイブ関連記述目次 （2016年5月内閣官房知的財産戦略本部）</vt:lpstr>
      <vt:lpstr>【参考】第３．コンテンツの新規展開の推進 ２．アーカイブの利活用の促進</vt:lpstr>
      <vt:lpstr>【参考】</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【参考】第３．コンテンツの新規展開の推進 ２．アーカイブの利活用の促進</vt:lpstr>
      <vt:lpstr>これからのサービスの構築</vt:lpstr>
      <vt:lpstr>書籍分野のナショナルアーカイブの概念モデル －出版界との役割分担－</vt:lpstr>
      <vt:lpstr>電子書籍のナショナル アーカイブDFD</vt:lpstr>
      <vt:lpstr>インターネット・市町村立図書館で利用可能な書籍の充実 （NDL・県立図書館へ行けない国民の情報格差の是正）</vt:lpstr>
      <vt:lpstr>インターネット・市町村立図書館で利用可能な書籍の充実 　【補足説明】</vt:lpstr>
      <vt:lpstr>電子書籍・文化財の各ナショナルアーカイブ構想のカバレージ</vt:lpstr>
      <vt:lpstr>各種アーカイブ構築施策の一元化</vt:lpstr>
      <vt:lpstr>文化財を含めたナショナルアーカイブの機能イメージ　</vt:lpstr>
      <vt:lpstr>ナショナルアーカイブの概念</vt:lpstr>
      <vt:lpstr>ナショナルアーカイブにおける セマンティックウェブ化</vt:lpstr>
      <vt:lpstr>ナショナルアーカイブにおけるLOD化</vt:lpstr>
      <vt:lpstr>文化資産として関連付けて保存すべきインスタンス 【源氏物語を例に】</vt:lpstr>
      <vt:lpstr>ベリーピッキングモデルで考える探索と検索</vt:lpstr>
      <vt:lpstr>国の文化資源の アーカイブのイメージ</vt:lpstr>
      <vt:lpstr>OAI-PMHからResourceSyncへ さらにIIIFへ</vt:lpstr>
      <vt:lpstr>☆図書館のさまざまなデータを標準化する意義， 規格の重要性等</vt:lpstr>
      <vt:lpstr>☆連携のための共通仕様（2006年）</vt:lpstr>
      <vt:lpstr>☆電子書籍のフォーマット及び書誌データ</vt:lpstr>
      <vt:lpstr>システム化のための技術要素の変革</vt:lpstr>
      <vt:lpstr>新しいメタデータ・コンテンツ交換プロトコル　ResourceSync</vt:lpstr>
      <vt:lpstr>デジタルアーカイブの新しい規格　IIIF</vt:lpstr>
      <vt:lpstr>今後の公共図書館システム</vt:lpstr>
      <vt:lpstr>公共図書館での情報提供・利活用システムはどうあるべきか？</vt:lpstr>
      <vt:lpstr>公共図書館のシステム構成イメージ</vt:lpstr>
      <vt:lpstr>これからの図書館、博物館、美術館等の機能</vt:lpstr>
      <vt:lpstr>今後の公共図書館に望まれる図書館システム</vt:lpstr>
      <vt:lpstr>関係機関に何を期待するか？</vt:lpstr>
      <vt:lpstr>課題論点</vt:lpstr>
      <vt:lpstr>公共的書誌情報基盤 （公共図書館での出版情報の活用）</vt:lpstr>
      <vt:lpstr>出版界と図書館界の情報の共有</vt:lpstr>
      <vt:lpstr>出版界・NDL・図書館の情報のリンク付け</vt:lpstr>
      <vt:lpstr>利用者が望むサービスを提供する ー出版情報を活用した書誌作成の効率化、情報検索の網羅性確保ー</vt:lpstr>
      <vt:lpstr>出版情報を含めた書誌関連ER図</vt:lpstr>
      <vt:lpstr>図書館サービスと情報システム</vt:lpstr>
      <vt:lpstr>図書館サービスと情報システム</vt:lpstr>
      <vt:lpstr>情報システムを構築するために必要な資源</vt:lpstr>
      <vt:lpstr>情報システムの開発標準</vt:lpstr>
      <vt:lpstr>次世代図書館サービスの方向性</vt:lpstr>
      <vt:lpstr>知識提供サービスに関連する国の方針及び実現のためのガイドライン</vt:lpstr>
      <vt:lpstr>システム開発及び人材育成・確保に関して 政府の新しい方法論</vt:lpstr>
      <vt:lpstr>政府情報システムの整備及び管理 に関する標準ガイドライン 全体構成</vt:lpstr>
      <vt:lpstr>情報システムの構築のプロセスと必要なスキル【まとめ】</vt:lpstr>
      <vt:lpstr>政府標準ガイドラインに沿った開発タスクとドキュメント</vt:lpstr>
      <vt:lpstr>調達方式の決定の判断</vt:lpstr>
      <vt:lpstr>調達方式の違いによる作成すべき仕様書の精緻度</vt:lpstr>
      <vt:lpstr>外部委託に必要なドキュメントと手続き（一般競争入札）</vt:lpstr>
      <vt:lpstr>各種ドキュメントに記載されるべき項目</vt:lpstr>
      <vt:lpstr>要件定義書記載項目（全体）</vt:lpstr>
      <vt:lpstr>要件定義書記載項目（業務要件）</vt:lpstr>
      <vt:lpstr>NDLでの情報システム構築の経験から</vt:lpstr>
      <vt:lpstr>情報化のプロセス</vt:lpstr>
      <vt:lpstr>要件定義の重要性と考慮点【抜粋】</vt:lpstr>
      <vt:lpstr>【詳細】サービス要件定義での考慮点</vt:lpstr>
      <vt:lpstr>各工程での成果物の妥当性評価</vt:lpstr>
      <vt:lpstr>【詳細】各仕様書の妥当性の評価</vt:lpstr>
      <vt:lpstr>サービス要件定義のまとめ</vt:lpstr>
      <vt:lpstr>情報システムの構築に必要なスキルと知識</vt:lpstr>
      <vt:lpstr>人とシステムの役割分担</vt:lpstr>
      <vt:lpstr>業務遂行のタスクとスキル・知識の蓄積の関係 </vt:lpstr>
      <vt:lpstr>政府の標準ガイドライン/iコンピテンシ・ディクショナリを活用した 業務の遂行とスキル・知識の選択的習得</vt:lpstr>
      <vt:lpstr>PowerPoint プレゼンテーション</vt:lpstr>
      <vt:lpstr>PowerPoint プレゼンテーション</vt:lpstr>
      <vt:lpstr>PowerPoint プレゼンテーション</vt:lpstr>
      <vt:lpstr>ITパスポート試験シラバス</vt:lpstr>
      <vt:lpstr>情報セキュリティ対策</vt:lpstr>
      <vt:lpstr>情報セキュリティポリシーの階層</vt:lpstr>
      <vt:lpstr>リスクの要因</vt:lpstr>
      <vt:lpstr>情報セキュリティにおけるさまざまな対策</vt:lpstr>
      <vt:lpstr>PowerPoint プレゼンテーション</vt:lpstr>
      <vt:lpstr>PowerPoint プレゼンテーション</vt:lpstr>
      <vt:lpstr>情報セキュリティマネジメント試験　シラバス</vt:lpstr>
      <vt:lpstr>図書館情報システムにフォーカスしたシステム構築・運⽤</vt:lpstr>
      <vt:lpstr>情報探索に関するユーザニーズ</vt:lpstr>
      <vt:lpstr>情報の組織化</vt:lpstr>
      <vt:lpstr>情報の「見える化」、集合知化、保存</vt:lpstr>
      <vt:lpstr>PowerPoint プレゼンテーション</vt:lpstr>
      <vt:lpstr>図書館システム構築・運用のタスク【概要】</vt:lpstr>
      <vt:lpstr>図書館システム構築・運用に必要なスキル概要</vt:lpstr>
      <vt:lpstr>実務に必要なスキルの見つけ方</vt:lpstr>
      <vt:lpstr>デジタルアーカイブ構築・運用の要件定義（主な項目）</vt:lpstr>
      <vt:lpstr>成果物としてのデジタル化仕様の要件定義 －原資料からのデジタル化要件定義（主な項目）－</vt:lpstr>
      <vt:lpstr>成果物としてのデジタル化仕様の要件定義 －電子書籍化要件定義（主な項目）－</vt:lpstr>
      <vt:lpstr>調達仕様書の記載事項</vt:lpstr>
      <vt:lpstr>考察</vt:lpstr>
      <vt:lpstr>図書館サービスとしての論点</vt:lpstr>
      <vt:lpstr>デジタル文化財のアーカイブ構築のタスクと必要なスキル</vt:lpstr>
      <vt:lpstr>文化資源の保有機関は何に留意して何をしていくべきか【私見】</vt:lpstr>
      <vt:lpstr>司書等に求められるもの</vt:lpstr>
      <vt:lpstr>アーカイブ構築に必要なタスクと必要なスキル</vt:lpstr>
      <vt:lpstr>今後の図書館サービスの実現のためのタスクと必要なスキル</vt:lpstr>
      <vt:lpstr>図書館職員の職種と必要なITスキル</vt:lpstr>
      <vt:lpstr>身に付けてほしいスキル</vt:lpstr>
      <vt:lpstr>今後5～10年を見据えて （2020～2025年）</vt:lpstr>
      <vt:lpstr>セキュリティ対策のポイント１</vt:lpstr>
      <vt:lpstr>セキュリティ対策のポイント２</vt:lpstr>
      <vt:lpstr>人工知能と図書館サービス</vt:lpstr>
      <vt:lpstr>　デジタルアーカイブと人工知能</vt:lpstr>
      <vt:lpstr>ビッグデータとしての知的情報資源</vt:lpstr>
      <vt:lpstr>人工知能(AI)による知の共有化の進展への期待【要約】</vt:lpstr>
      <vt:lpstr>人工知能の歩み</vt:lpstr>
      <vt:lpstr>今後10年で広く普及する次世代技術</vt:lpstr>
      <vt:lpstr>PowerPoint プレゼンテーション</vt:lpstr>
      <vt:lpstr>知識情報基盤の構築モデル</vt:lpstr>
      <vt:lpstr>AIとしての学習と活用の仕組み</vt:lpstr>
      <vt:lpstr>PowerPoint プレゼンテーション</vt:lpstr>
      <vt:lpstr>PowerPoint プレゼンテーション</vt:lpstr>
      <vt:lpstr>PowerPoint プレゼンテーション</vt:lpstr>
      <vt:lpstr>PowerPoint プレゼンテーション</vt:lpstr>
      <vt:lpstr>参考情報</vt:lpstr>
      <vt:lpstr>私からの最近の情報発信</vt:lpstr>
      <vt:lpstr>ゼミ資料置き場（１）</vt:lpstr>
      <vt:lpstr>ゼミ資料置き場（２）</vt:lpstr>
      <vt:lpstr>ゼミ資料詳細編へのリンク</vt:lpstr>
      <vt:lpstr>情報処理に関する知識の評価指標</vt:lpstr>
      <vt:lpstr>システム開発及び人材育成・確保に関して 政府の新しい方法論</vt:lpstr>
      <vt:lpstr>情報セキュリティ対策</vt:lpstr>
      <vt:lpstr>終わりに </vt:lpstr>
      <vt:lpstr>TP&amp;Dフォーラム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図書館情報学研究 (図書館システム・オープンデータ)</dc:title>
  <dc:creator>中山正樹</dc:creator>
  <cp:lastModifiedBy>nakayama masaki</cp:lastModifiedBy>
  <cp:revision>1184</cp:revision>
  <cp:lastPrinted>2019-04-14T03:28:29Z</cp:lastPrinted>
  <dcterms:created xsi:type="dcterms:W3CDTF">2015-08-12T01:03:55Z</dcterms:created>
  <dcterms:modified xsi:type="dcterms:W3CDTF">2020-02-28T07:17:30Z</dcterms:modified>
</cp:coreProperties>
</file>